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AA00"/>
    <a:srgbClr val="AA0065"/>
    <a:srgbClr val="004277"/>
    <a:srgbClr val="296DC0"/>
    <a:srgbClr val="0092F7"/>
    <a:srgbClr val="00437A"/>
    <a:srgbClr val="0066B5"/>
    <a:srgbClr val="00447B"/>
    <a:srgbClr val="00447A"/>
    <a:srgbClr val="0045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0_judit_d\szakmai_3\A1_KJ\judit_cikk_vegleges\eredmenyek_cikkbe\jkkiss_bp_gestation_fig2_abc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 sz="1400" b="0" dirty="0">
                <a:solidFill>
                  <a:schemeClr val="tx1"/>
                </a:solidFill>
              </a:rPr>
              <a:t>(a)</a:t>
            </a:r>
          </a:p>
        </c:rich>
      </c:tx>
      <c:layout>
        <c:manualLayout>
          <c:xMode val="edge"/>
          <c:yMode val="edge"/>
          <c:x val="2.4281584630187078E-2"/>
          <c:y val="1.0579054502609283E-2"/>
        </c:manualLayout>
      </c:layout>
      <c:overlay val="0"/>
      <c:spPr>
        <a:noFill/>
        <a:ln cap="rnd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470746896826366"/>
          <c:y val="8.8663145890466755E-2"/>
          <c:w val="0.83452211479078897"/>
          <c:h val="0.70396127619725934"/>
        </c:manualLayout>
      </c:layout>
      <c:lineChart>
        <c:grouping val="standard"/>
        <c:varyColors val="0"/>
        <c:ser>
          <c:idx val="0"/>
          <c:order val="0"/>
          <c:tx>
            <c:strRef>
              <c:f>Systolic!$C$3</c:f>
              <c:strCache>
                <c:ptCount val="1"/>
                <c:pt idx="0">
                  <c:v>1st day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x"/>
            <c:size val="5"/>
            <c:spPr>
              <a:noFill/>
              <a:ln w="12700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cat>
            <c:numRef>
              <c:f>Systolic!$B$4:$B$16</c:f>
              <c:numCache>
                <c:formatCode>General</c:formatCode>
                <c:ptCount val="13"/>
                <c:pt idx="0">
                  <c:v>28</c:v>
                </c:pt>
                <c:pt idx="1">
                  <c:v>29</c:v>
                </c:pt>
                <c:pt idx="2">
                  <c:v>30</c:v>
                </c:pt>
                <c:pt idx="3">
                  <c:v>31</c:v>
                </c:pt>
                <c:pt idx="4">
                  <c:v>32</c:v>
                </c:pt>
                <c:pt idx="5">
                  <c:v>33</c:v>
                </c:pt>
                <c:pt idx="6">
                  <c:v>34</c:v>
                </c:pt>
                <c:pt idx="7">
                  <c:v>35</c:v>
                </c:pt>
                <c:pt idx="8">
                  <c:v>36</c:v>
                </c:pt>
                <c:pt idx="9">
                  <c:v>37</c:v>
                </c:pt>
                <c:pt idx="10">
                  <c:v>38</c:v>
                </c:pt>
                <c:pt idx="11">
                  <c:v>39</c:v>
                </c:pt>
                <c:pt idx="12">
                  <c:v>40</c:v>
                </c:pt>
              </c:numCache>
            </c:numRef>
          </c:cat>
          <c:val>
            <c:numRef>
              <c:f>Systolic!$C$4:$C$16</c:f>
              <c:numCache>
                <c:formatCode>General</c:formatCode>
                <c:ptCount val="13"/>
                <c:pt idx="0">
                  <c:v>53.45</c:v>
                </c:pt>
                <c:pt idx="1">
                  <c:v>56.62</c:v>
                </c:pt>
                <c:pt idx="2">
                  <c:v>55.19</c:v>
                </c:pt>
                <c:pt idx="3">
                  <c:v>59.16</c:v>
                </c:pt>
                <c:pt idx="4">
                  <c:v>57.94</c:v>
                </c:pt>
                <c:pt idx="5">
                  <c:v>59.61</c:v>
                </c:pt>
                <c:pt idx="6">
                  <c:v>59.78</c:v>
                </c:pt>
                <c:pt idx="7">
                  <c:v>61.84</c:v>
                </c:pt>
                <c:pt idx="8">
                  <c:v>64.3</c:v>
                </c:pt>
                <c:pt idx="9">
                  <c:v>65.930000000000007</c:v>
                </c:pt>
                <c:pt idx="10">
                  <c:v>68.540000000000006</c:v>
                </c:pt>
                <c:pt idx="11">
                  <c:v>70.739999999999995</c:v>
                </c:pt>
                <c:pt idx="12">
                  <c:v>74.25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E854-4F96-A409-F921A9F7B187}"/>
            </c:ext>
          </c:extLst>
        </c:ser>
        <c:ser>
          <c:idx val="3"/>
          <c:order val="1"/>
          <c:tx>
            <c:strRef>
              <c:f>Systolic!$G$3</c:f>
              <c:strCache>
                <c:ptCount val="1"/>
                <c:pt idx="0">
                  <c:v>Trend 1</c:v>
                </c:pt>
              </c:strCache>
            </c:strRef>
          </c:tx>
          <c:spPr>
            <a:ln w="12700" cap="rnd">
              <a:solidFill>
                <a:schemeClr val="accent6">
                  <a:lumMod val="75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cat>
            <c:numRef>
              <c:f>Systolic!$B$4:$B$16</c:f>
              <c:numCache>
                <c:formatCode>General</c:formatCode>
                <c:ptCount val="13"/>
                <c:pt idx="0">
                  <c:v>28</c:v>
                </c:pt>
                <c:pt idx="1">
                  <c:v>29</c:v>
                </c:pt>
                <c:pt idx="2">
                  <c:v>30</c:v>
                </c:pt>
                <c:pt idx="3">
                  <c:v>31</c:v>
                </c:pt>
                <c:pt idx="4">
                  <c:v>32</c:v>
                </c:pt>
                <c:pt idx="5">
                  <c:v>33</c:v>
                </c:pt>
                <c:pt idx="6">
                  <c:v>34</c:v>
                </c:pt>
                <c:pt idx="7">
                  <c:v>35</c:v>
                </c:pt>
                <c:pt idx="8">
                  <c:v>36</c:v>
                </c:pt>
                <c:pt idx="9">
                  <c:v>37</c:v>
                </c:pt>
                <c:pt idx="10">
                  <c:v>38</c:v>
                </c:pt>
                <c:pt idx="11">
                  <c:v>39</c:v>
                </c:pt>
                <c:pt idx="12">
                  <c:v>40</c:v>
                </c:pt>
              </c:numCache>
            </c:numRef>
          </c:cat>
          <c:val>
            <c:numRef>
              <c:f>Systolic!$G$4:$G$16</c:f>
              <c:numCache>
                <c:formatCode>General</c:formatCode>
                <c:ptCount val="13"/>
                <c:pt idx="0">
                  <c:v>52.738799999999998</c:v>
                </c:pt>
                <c:pt idx="1">
                  <c:v>54.299599999999998</c:v>
                </c:pt>
                <c:pt idx="2">
                  <c:v>55.860399999999998</c:v>
                </c:pt>
                <c:pt idx="3">
                  <c:v>57.421199999999999</c:v>
                </c:pt>
                <c:pt idx="4">
                  <c:v>58.981999999999999</c:v>
                </c:pt>
                <c:pt idx="5">
                  <c:v>60.5428</c:v>
                </c:pt>
                <c:pt idx="6">
                  <c:v>62.1036</c:v>
                </c:pt>
                <c:pt idx="7">
                  <c:v>63.664400000000001</c:v>
                </c:pt>
                <c:pt idx="8">
                  <c:v>65.225200000000001</c:v>
                </c:pt>
                <c:pt idx="9">
                  <c:v>66.786000000000001</c:v>
                </c:pt>
                <c:pt idx="10">
                  <c:v>68.346800000000002</c:v>
                </c:pt>
                <c:pt idx="11">
                  <c:v>69.907600000000002</c:v>
                </c:pt>
                <c:pt idx="12">
                  <c:v>71.468400000000003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854-4F96-A409-F921A9F7B187}"/>
            </c:ext>
          </c:extLst>
        </c:ser>
        <c:ser>
          <c:idx val="1"/>
          <c:order val="2"/>
          <c:tx>
            <c:strRef>
              <c:f>Systolic!$D$3</c:f>
              <c:strCache>
                <c:ptCount val="1"/>
                <c:pt idx="0">
                  <c:v>3rd day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triangle"/>
            <c:size val="5"/>
            <c:spPr>
              <a:noFill/>
              <a:ln w="12700">
                <a:solidFill>
                  <a:schemeClr val="accent3">
                    <a:lumMod val="75000"/>
                  </a:schemeClr>
                </a:solidFill>
              </a:ln>
              <a:effectLst/>
            </c:spPr>
          </c:marker>
          <c:val>
            <c:numRef>
              <c:f>Systolic!$D$4:$D$16</c:f>
              <c:numCache>
                <c:formatCode>General</c:formatCode>
                <c:ptCount val="13"/>
                <c:pt idx="0">
                  <c:v>59.88</c:v>
                </c:pt>
                <c:pt idx="1">
                  <c:v>64.03</c:v>
                </c:pt>
                <c:pt idx="2">
                  <c:v>65.069999999999993</c:v>
                </c:pt>
                <c:pt idx="3">
                  <c:v>65.55</c:v>
                </c:pt>
                <c:pt idx="4">
                  <c:v>66.83</c:v>
                </c:pt>
                <c:pt idx="5">
                  <c:v>66.709999999999994</c:v>
                </c:pt>
                <c:pt idx="6">
                  <c:v>67.739999999999995</c:v>
                </c:pt>
                <c:pt idx="7">
                  <c:v>67.72</c:v>
                </c:pt>
                <c:pt idx="8">
                  <c:v>71.819999999999993</c:v>
                </c:pt>
                <c:pt idx="9">
                  <c:v>68.599999999999994</c:v>
                </c:pt>
                <c:pt idx="10">
                  <c:v>74.290000000000006</c:v>
                </c:pt>
                <c:pt idx="11">
                  <c:v>74.84</c:v>
                </c:pt>
                <c:pt idx="12">
                  <c:v>74.55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854-4F96-A409-F921A9F7B187}"/>
            </c:ext>
          </c:extLst>
        </c:ser>
        <c:ser>
          <c:idx val="2"/>
          <c:order val="3"/>
          <c:tx>
            <c:strRef>
              <c:f>Systolic!$H$3</c:f>
              <c:strCache>
                <c:ptCount val="1"/>
                <c:pt idx="0">
                  <c:v>Trend 3</c:v>
                </c:pt>
              </c:strCache>
            </c:strRef>
          </c:tx>
          <c:spPr>
            <a:ln w="12700" cap="rnd">
              <a:solidFill>
                <a:schemeClr val="accent3">
                  <a:lumMod val="75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val>
            <c:numRef>
              <c:f>Systolic!$H$4:$H$16</c:f>
              <c:numCache>
                <c:formatCode>General</c:formatCode>
                <c:ptCount val="13"/>
                <c:pt idx="0">
                  <c:v>61.715899999999998</c:v>
                </c:pt>
                <c:pt idx="1">
                  <c:v>62.809800000000003</c:v>
                </c:pt>
                <c:pt idx="2">
                  <c:v>63.903700000000001</c:v>
                </c:pt>
                <c:pt idx="3">
                  <c:v>64.997600000000006</c:v>
                </c:pt>
                <c:pt idx="4">
                  <c:v>66.091499999999996</c:v>
                </c:pt>
                <c:pt idx="5">
                  <c:v>67.185400000000001</c:v>
                </c:pt>
                <c:pt idx="6">
                  <c:v>68.279300000000006</c:v>
                </c:pt>
                <c:pt idx="7">
                  <c:v>69.373199999999997</c:v>
                </c:pt>
                <c:pt idx="8">
                  <c:v>70.467100000000002</c:v>
                </c:pt>
                <c:pt idx="9">
                  <c:v>71.561000000000007</c:v>
                </c:pt>
                <c:pt idx="10">
                  <c:v>72.654899999999998</c:v>
                </c:pt>
                <c:pt idx="11">
                  <c:v>73.748800000000003</c:v>
                </c:pt>
                <c:pt idx="12">
                  <c:v>74.842700000000008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E854-4F96-A409-F921A9F7B187}"/>
            </c:ext>
          </c:extLst>
        </c:ser>
        <c:ser>
          <c:idx val="4"/>
          <c:order val="4"/>
          <c:tx>
            <c:strRef>
              <c:f>Systolic!$E$3</c:f>
              <c:strCache>
                <c:ptCount val="1"/>
                <c:pt idx="0">
                  <c:v>5th day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plus"/>
            <c:size val="6"/>
            <c:spPr>
              <a:noFill/>
              <a:ln w="12700">
                <a:solidFill>
                  <a:schemeClr val="accent2"/>
                </a:solidFill>
              </a:ln>
              <a:effectLst/>
            </c:spPr>
          </c:marker>
          <c:val>
            <c:numRef>
              <c:f>Systolic!$E$4:$E$16</c:f>
              <c:numCache>
                <c:formatCode>General</c:formatCode>
                <c:ptCount val="13"/>
                <c:pt idx="0">
                  <c:v>65.010000000000005</c:v>
                </c:pt>
                <c:pt idx="1">
                  <c:v>66.739999999999995</c:v>
                </c:pt>
                <c:pt idx="2">
                  <c:v>65.61</c:v>
                </c:pt>
                <c:pt idx="3">
                  <c:v>68.91</c:v>
                </c:pt>
                <c:pt idx="4">
                  <c:v>69.569999999999993</c:v>
                </c:pt>
                <c:pt idx="5">
                  <c:v>68.319999999999993</c:v>
                </c:pt>
                <c:pt idx="6">
                  <c:v>73.09</c:v>
                </c:pt>
                <c:pt idx="7">
                  <c:v>69.989999999999995</c:v>
                </c:pt>
                <c:pt idx="8">
                  <c:v>75.22</c:v>
                </c:pt>
                <c:pt idx="9">
                  <c:v>72.010000000000005</c:v>
                </c:pt>
                <c:pt idx="10">
                  <c:v>73.66</c:v>
                </c:pt>
                <c:pt idx="11">
                  <c:v>76.430000000000007</c:v>
                </c:pt>
                <c:pt idx="12">
                  <c:v>76.53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E854-4F96-A409-F921A9F7B187}"/>
            </c:ext>
          </c:extLst>
        </c:ser>
        <c:ser>
          <c:idx val="5"/>
          <c:order val="5"/>
          <c:tx>
            <c:strRef>
              <c:f>Systolic!$I$3</c:f>
              <c:strCache>
                <c:ptCount val="1"/>
                <c:pt idx="0">
                  <c:v>Trend 5</c:v>
                </c:pt>
              </c:strCache>
            </c:strRef>
          </c:tx>
          <c:spPr>
            <a:ln w="12700" cap="rnd">
              <a:solidFill>
                <a:schemeClr val="accent2"/>
              </a:solidFill>
              <a:prstDash val="solid"/>
              <a:round/>
            </a:ln>
            <a:effectLst/>
          </c:spPr>
          <c:marker>
            <c:symbol val="none"/>
          </c:marker>
          <c:val>
            <c:numRef>
              <c:f>Systolic!$I$4:$I$16</c:f>
              <c:numCache>
                <c:formatCode>General</c:formatCode>
                <c:ptCount val="13"/>
                <c:pt idx="0">
                  <c:v>65.181300000000007</c:v>
                </c:pt>
                <c:pt idx="1">
                  <c:v>66.12660000000001</c:v>
                </c:pt>
                <c:pt idx="2">
                  <c:v>67.071899999999999</c:v>
                </c:pt>
                <c:pt idx="3">
                  <c:v>68.017200000000003</c:v>
                </c:pt>
                <c:pt idx="4">
                  <c:v>68.962500000000006</c:v>
                </c:pt>
                <c:pt idx="5">
                  <c:v>69.907800000000009</c:v>
                </c:pt>
                <c:pt idx="6">
                  <c:v>70.853100000000012</c:v>
                </c:pt>
                <c:pt idx="7">
                  <c:v>71.798400000000001</c:v>
                </c:pt>
                <c:pt idx="8">
                  <c:v>72.743700000000004</c:v>
                </c:pt>
                <c:pt idx="9">
                  <c:v>73.689000000000007</c:v>
                </c:pt>
                <c:pt idx="10">
                  <c:v>74.63430000000001</c:v>
                </c:pt>
                <c:pt idx="11">
                  <c:v>75.579599999999999</c:v>
                </c:pt>
                <c:pt idx="12">
                  <c:v>76.524900000000002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E854-4F96-A409-F921A9F7B1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6260728"/>
        <c:axId val="619278568"/>
        <c:extLst/>
      </c:lineChart>
      <c:catAx>
        <c:axId val="3262607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>
                    <a:solidFill>
                      <a:schemeClr val="tx1"/>
                    </a:solidFill>
                  </a:rPr>
                  <a:t>Gestational</a:t>
                </a:r>
                <a:r>
                  <a:rPr lang="en-GB" baseline="0" dirty="0">
                    <a:solidFill>
                      <a:schemeClr val="tx1"/>
                    </a:solidFill>
                  </a:rPr>
                  <a:t> ages (week)</a:t>
                </a:r>
                <a:endParaRPr lang="en-GB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9278568"/>
        <c:crosses val="autoZero"/>
        <c:auto val="1"/>
        <c:lblAlgn val="ctr"/>
        <c:lblOffset val="100"/>
        <c:noMultiLvlLbl val="0"/>
      </c:catAx>
      <c:valAx>
        <c:axId val="619278568"/>
        <c:scaling>
          <c:orientation val="minMax"/>
          <c:min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>
                    <a:solidFill>
                      <a:schemeClr val="tx1"/>
                    </a:solidFill>
                  </a:rPr>
                  <a:t>Blood pressure (mmHg)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6260728"/>
        <c:crosses val="autoZero"/>
        <c:crossBetween val="between"/>
      </c:valAx>
      <c:spPr>
        <a:noFill/>
        <a:ln>
          <a:solidFill>
            <a:schemeClr val="accent1"/>
          </a:solidFill>
          <a:prstDash val="sysDot"/>
        </a:ln>
        <a:effectLst/>
      </c:spPr>
    </c:plotArea>
    <c:legend>
      <c:legendPos val="b"/>
      <c:layout>
        <c:manualLayout>
          <c:xMode val="edge"/>
          <c:yMode val="edge"/>
          <c:x val="0.66095763109268346"/>
          <c:y val="0.62822164598550057"/>
          <c:w val="0.3155962410865053"/>
          <c:h val="0.156255260799913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12700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085675"/>
            <a:ext cx="12192000" cy="530689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ight Triangle 7"/>
          <p:cNvSpPr/>
          <p:nvPr userDrawn="1"/>
        </p:nvSpPr>
        <p:spPr>
          <a:xfrm rot="18900000">
            <a:off x="141777" y="753445"/>
            <a:ext cx="405236" cy="385056"/>
          </a:xfrm>
          <a:prstGeom prst="rtTriangle">
            <a:avLst/>
          </a:prstGeom>
          <a:solidFill>
            <a:srgbClr val="00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9" name="Right Triangle 8"/>
          <p:cNvSpPr/>
          <p:nvPr userDrawn="1"/>
        </p:nvSpPr>
        <p:spPr>
          <a:xfrm rot="18900000">
            <a:off x="140123" y="1281465"/>
            <a:ext cx="394279" cy="394278"/>
          </a:xfrm>
          <a:prstGeom prst="rtTriangle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0" y="0"/>
            <a:ext cx="12192000" cy="1085673"/>
          </a:xfrm>
          <a:prstGeom prst="rect">
            <a:avLst/>
          </a:prstGeom>
          <a:gradFill flip="none" rotWithShape="1">
            <a:gsLst>
              <a:gs pos="0">
                <a:srgbClr val="0065AA">
                  <a:shade val="30000"/>
                  <a:satMod val="115000"/>
                </a:srgbClr>
              </a:gs>
              <a:gs pos="50000">
                <a:srgbClr val="0065AA">
                  <a:shade val="67500"/>
                  <a:satMod val="115000"/>
                </a:srgbClr>
              </a:gs>
              <a:gs pos="100000">
                <a:srgbClr val="0065AA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5576842"/>
            <a:ext cx="7490690" cy="1285854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576843"/>
            <a:ext cx="47028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083882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6" name="Right Triangle 15"/>
          <p:cNvSpPr/>
          <p:nvPr userDrawn="1"/>
        </p:nvSpPr>
        <p:spPr>
          <a:xfrm rot="18900000">
            <a:off x="137739" y="5244782"/>
            <a:ext cx="399045" cy="3990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9694459" y="176810"/>
            <a:ext cx="2349089" cy="747561"/>
            <a:chOff x="2857495" y="1762773"/>
            <a:chExt cx="7219988" cy="2156522"/>
          </a:xfrm>
        </p:grpSpPr>
        <p:sp>
          <p:nvSpPr>
            <p:cNvPr id="18" name="TextBox 17"/>
            <p:cNvSpPr txBox="1"/>
            <p:nvPr/>
          </p:nvSpPr>
          <p:spPr>
            <a:xfrm>
              <a:off x="5167705" y="1762773"/>
              <a:ext cx="4896288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Graphical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47071" y="2409939"/>
              <a:ext cx="4430412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Abstract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 rot="1066865">
              <a:off x="3331177" y="2017651"/>
              <a:ext cx="1664058" cy="1723226"/>
              <a:chOff x="3325506" y="2015311"/>
              <a:chExt cx="1664058" cy="1723226"/>
            </a:xfrm>
          </p:grpSpPr>
          <p:sp>
            <p:nvSpPr>
              <p:cNvPr id="22" name="Curved Up Arrow 21"/>
              <p:cNvSpPr/>
              <p:nvPr/>
            </p:nvSpPr>
            <p:spPr>
              <a:xfrm rot="5612676">
                <a:off x="2869267" y="2471550"/>
                <a:ext cx="1723226" cy="810748"/>
              </a:xfrm>
              <a:prstGeom prst="curvedUp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rapezoid 22"/>
              <p:cNvSpPr/>
              <p:nvPr/>
            </p:nvSpPr>
            <p:spPr>
              <a:xfrm rot="20743483">
                <a:off x="4034300" y="2870714"/>
                <a:ext cx="516517" cy="852351"/>
              </a:xfrm>
              <a:prstGeom prst="trapezoid">
                <a:avLst/>
              </a:prstGeom>
              <a:solidFill>
                <a:srgbClr val="AA0065"/>
              </a:solidFill>
              <a:ln w="28575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" name="Trapezoid 23"/>
              <p:cNvSpPr/>
              <p:nvPr/>
            </p:nvSpPr>
            <p:spPr>
              <a:xfrm rot="18485136">
                <a:off x="4227275" y="2752605"/>
                <a:ext cx="545380" cy="807242"/>
              </a:xfrm>
              <a:prstGeom prst="trapezoid">
                <a:avLst>
                  <a:gd name="adj" fmla="val 26969"/>
                </a:avLst>
              </a:prstGeom>
              <a:solidFill>
                <a:srgbClr val="00B050"/>
              </a:solidFill>
              <a:ln w="28575">
                <a:solidFill>
                  <a:srgbClr val="0042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6200000">
                <a:off x="4313253" y="2492334"/>
                <a:ext cx="545380" cy="807242"/>
              </a:xfrm>
              <a:prstGeom prst="trapezoid">
                <a:avLst/>
              </a:prstGeom>
              <a:solidFill>
                <a:schemeClr val="accent2"/>
              </a:solidFill>
              <a:ln w="28575">
                <a:solidFill>
                  <a:srgbClr val="00447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" name="Trapezoid 25"/>
              <p:cNvSpPr/>
              <p:nvPr/>
            </p:nvSpPr>
            <p:spPr>
              <a:xfrm rot="14460500">
                <a:off x="4252007" y="2192236"/>
                <a:ext cx="545380" cy="807242"/>
              </a:xfrm>
              <a:prstGeom prst="trapezoid">
                <a:avLst/>
              </a:prstGeom>
              <a:solidFill>
                <a:srgbClr val="0092F7"/>
              </a:solidFill>
              <a:ln w="25400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12209348">
                <a:off x="4054992" y="2029218"/>
                <a:ext cx="532285" cy="762409"/>
              </a:xfrm>
              <a:prstGeom prst="trapezoid">
                <a:avLst>
                  <a:gd name="adj" fmla="val 33206"/>
                </a:avLst>
              </a:prstGeom>
              <a:solidFill>
                <a:srgbClr val="9966FF"/>
              </a:solidFill>
              <a:ln w="28575">
                <a:solidFill>
                  <a:srgbClr val="0044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884157" y="2595857"/>
                <a:ext cx="536234" cy="5508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rgbClr val="0045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21" name="Double Brace 20"/>
            <p:cNvSpPr/>
            <p:nvPr/>
          </p:nvSpPr>
          <p:spPr>
            <a:xfrm>
              <a:off x="2857495" y="2112886"/>
              <a:ext cx="2510703" cy="1536932"/>
            </a:xfrm>
            <a:prstGeom prst="bracePair">
              <a:avLst>
                <a:gd name="adj" fmla="val 11432"/>
              </a:avLst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5508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BA06-560F-4272-BD1D-D3D251BC0A82}" type="datetimeFigureOut">
              <a:rPr lang="en-GB" smtClean="0"/>
              <a:t>11/04/2023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36B-8F18-4F81-92A8-26E2BC6295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61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BA06-560F-4272-BD1D-D3D251BC0A82}" type="datetimeFigureOut">
              <a:rPr lang="en-GB" smtClean="0"/>
              <a:t>11/04/2023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36B-8F18-4F81-92A8-26E2BC6295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003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 txBox="1">
            <a:spLocks/>
          </p:cNvSpPr>
          <p:nvPr/>
        </p:nvSpPr>
        <p:spPr>
          <a:xfrm>
            <a:off x="0" y="169265"/>
            <a:ext cx="12192000" cy="10856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00000"/>
              </a:lnSpc>
              <a:spcAft>
                <a:spcPts val="800"/>
              </a:spcAft>
            </a:pPr>
            <a:r>
              <a:rPr lang="en-GB" sz="2400" b="1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Oscillometric arterial blood pressure in haemodynamically stable neonates </a:t>
            </a:r>
            <a:endParaRPr lang="hu-HU" sz="2400" b="1" dirty="0">
              <a:solidFill>
                <a:schemeClr val="bg1"/>
              </a:solidFill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Aft>
                <a:spcPts val="800"/>
              </a:spcAft>
            </a:pPr>
            <a:r>
              <a:rPr lang="en-GB" sz="2400" b="1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in the first two weeks of life </a:t>
            </a:r>
            <a:endParaRPr lang="hu-HU" sz="2400" dirty="0">
              <a:solidFill>
                <a:schemeClr val="bg1"/>
              </a:solidFill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Aft>
                <a:spcPts val="800"/>
              </a:spcAft>
            </a:pPr>
            <a:r>
              <a:rPr lang="en-GB" sz="1800" b="1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endParaRPr lang="en-GB" sz="1800" dirty="0">
              <a:solidFill>
                <a:schemeClr val="bg1"/>
              </a:solidFill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045" y="1079219"/>
            <a:ext cx="1210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HYPOTHESIS</a:t>
            </a:r>
            <a:r>
              <a:rPr lang="en-GB" dirty="0">
                <a:solidFill>
                  <a:schemeClr val="bg1"/>
                </a:solidFill>
              </a:rPr>
              <a:t>:</a:t>
            </a:r>
            <a:r>
              <a:rPr lang="hu-H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Normal average neonatal blood pressure in different gestational age, chronological age and birth weight groups  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3448" y="1758951"/>
            <a:ext cx="2423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65AA"/>
                </a:solidFill>
              </a:rPr>
              <a:t>DESIGN &amp; OUTCOMES</a:t>
            </a:r>
            <a:r>
              <a:rPr lang="en-GB" dirty="0">
                <a:solidFill>
                  <a:srgbClr val="0065AA"/>
                </a:solidFill>
              </a:rPr>
              <a:t>: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79856" y="5587477"/>
            <a:ext cx="410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>
                <a:solidFill>
                  <a:schemeClr val="bg1"/>
                </a:solidFill>
                <a:latin typeface="+mj-lt"/>
              </a:rPr>
              <a:t>Kiss</a:t>
            </a:r>
            <a:r>
              <a:rPr lang="en-GB" sz="2000" b="1" dirty="0">
                <a:solidFill>
                  <a:schemeClr val="bg1"/>
                </a:solidFill>
                <a:latin typeface="+mj-lt"/>
              </a:rPr>
              <a:t> et al. 20</a:t>
            </a:r>
            <a:r>
              <a:rPr lang="hu-HU" sz="2000" b="1" dirty="0">
                <a:solidFill>
                  <a:schemeClr val="bg1"/>
                </a:solidFill>
                <a:latin typeface="+mj-lt"/>
              </a:rPr>
              <a:t>2</a:t>
            </a:r>
            <a:r>
              <a:rPr lang="en-US" sz="2000" b="1" dirty="0">
                <a:solidFill>
                  <a:schemeClr val="bg1"/>
                </a:solidFill>
                <a:latin typeface="+mj-lt"/>
              </a:rPr>
              <a:t>3</a:t>
            </a:r>
            <a:endParaRPr lang="en-GB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1117" y="5595882"/>
            <a:ext cx="715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bg1"/>
                </a:solidFill>
              </a:rPr>
              <a:t>CONCLUSION</a:t>
            </a:r>
            <a:r>
              <a:rPr lang="en-GB" dirty="0">
                <a:solidFill>
                  <a:schemeClr val="bg1"/>
                </a:solidFill>
              </a:rPr>
              <a:t>:</a:t>
            </a:r>
            <a:r>
              <a:rPr lang="hu-HU" dirty="0">
                <a:solidFill>
                  <a:schemeClr val="bg1"/>
                </a:solidFill>
              </a:rPr>
              <a:t>  </a:t>
            </a:r>
            <a:r>
              <a:rPr lang="en-GB" dirty="0">
                <a:solidFill>
                  <a:schemeClr val="bg1"/>
                </a:solidFill>
              </a:rPr>
              <a:t>We </a:t>
            </a:r>
            <a:r>
              <a:rPr lang="hu-HU" dirty="0" err="1">
                <a:solidFill>
                  <a:schemeClr val="bg1"/>
                </a:solidFill>
                <a:latin typeface="Arial" panose="020B0604020202020204" pitchFamily="34" charset="0"/>
              </a:rPr>
              <a:t>calculated</a:t>
            </a:r>
            <a:r>
              <a:rPr lang="en-GB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the normal average blood pressure by gestational age and birth weight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in the</a:t>
            </a:r>
            <a:r>
              <a:rPr lang="en-GB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first two weeks of life. Gestational age significantly predicts blood pressure in the first 14 days of life.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81172" y="2924565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00437A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9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806077" y="2941498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AA0065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10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408888" y="2941588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65AA0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110976" y="2259589"/>
            <a:ext cx="1574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296DC0"/>
                </a:solidFill>
              </a:rPr>
              <a:t>839  Preterm and term infants</a:t>
            </a:r>
            <a:endParaRPr lang="en-GB" sz="1600" dirty="0"/>
          </a:p>
        </p:txBody>
      </p:sp>
      <p:sp>
        <p:nvSpPr>
          <p:cNvPr id="13" name="ZoneTexte 12"/>
          <p:cNvSpPr txBox="1"/>
          <p:nvPr/>
        </p:nvSpPr>
        <p:spPr>
          <a:xfrm>
            <a:off x="2607907" y="1756664"/>
            <a:ext cx="2579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296DC0"/>
                </a:solidFill>
              </a:rPr>
              <a:t>Retrospective, single centre  </a:t>
            </a:r>
          </a:p>
        </p:txBody>
      </p:sp>
      <p:cxnSp>
        <p:nvCxnSpPr>
          <p:cNvPr id="30" name="Straight Arrow Connector 17"/>
          <p:cNvCxnSpPr>
            <a:cxnSpLocks/>
          </p:cNvCxnSpPr>
          <p:nvPr/>
        </p:nvCxnSpPr>
        <p:spPr>
          <a:xfrm flipV="1">
            <a:off x="1294480" y="3630081"/>
            <a:ext cx="391295" cy="819"/>
          </a:xfrm>
          <a:prstGeom prst="straightConnector1">
            <a:avLst/>
          </a:prstGeom>
          <a:ln w="57150">
            <a:solidFill>
              <a:srgbClr val="004277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3059873" y="4382694"/>
            <a:ext cx="17410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65AA00"/>
                </a:solidFill>
                <a:effectLst/>
                <a:ea typeface="Calibri" panose="020F0502020204030204" pitchFamily="34" charset="0"/>
              </a:rPr>
              <a:t>44,990 systolic, 44,977 diastolic, 44,971 mean blood pressure </a:t>
            </a:r>
            <a:endParaRPr lang="fr-FR" sz="1600" dirty="0">
              <a:solidFill>
                <a:srgbClr val="65AA00"/>
              </a:solidFill>
            </a:endParaRPr>
          </a:p>
        </p:txBody>
      </p:sp>
      <p:cxnSp>
        <p:nvCxnSpPr>
          <p:cNvPr id="32" name="Straight Arrow Connector 42"/>
          <p:cNvCxnSpPr>
            <a:cxnSpLocks/>
          </p:cNvCxnSpPr>
          <p:nvPr/>
        </p:nvCxnSpPr>
        <p:spPr>
          <a:xfrm flipV="1">
            <a:off x="4547517" y="2506683"/>
            <a:ext cx="885038" cy="838625"/>
          </a:xfrm>
          <a:prstGeom prst="straightConnector1">
            <a:avLst/>
          </a:prstGeom>
          <a:ln w="57150">
            <a:solidFill>
              <a:srgbClr val="AA0065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4"/>
          <p:cNvCxnSpPr>
            <a:cxnSpLocks/>
          </p:cNvCxnSpPr>
          <p:nvPr/>
        </p:nvCxnSpPr>
        <p:spPr>
          <a:xfrm>
            <a:off x="4534336" y="3865518"/>
            <a:ext cx="939005" cy="533113"/>
          </a:xfrm>
          <a:prstGeom prst="straightConnector1">
            <a:avLst/>
          </a:prstGeom>
          <a:ln w="57150">
            <a:solidFill>
              <a:srgbClr val="65AA0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: Shape 46">
            <a:extLst>
              <a:ext uri="{FF2B5EF4-FFF2-40B4-BE49-F238E27FC236}">
                <a16:creationId xmlns:a16="http://schemas.microsoft.com/office/drawing/2014/main" id="{877DED7D-19CA-6905-E856-9052342B3B42}"/>
              </a:ext>
            </a:extLst>
          </p:cNvPr>
          <p:cNvSpPr/>
          <p:nvPr/>
        </p:nvSpPr>
        <p:spPr>
          <a:xfrm>
            <a:off x="269923" y="3232585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AA0065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6" name="Freeform: Shape 46">
            <a:extLst>
              <a:ext uri="{FF2B5EF4-FFF2-40B4-BE49-F238E27FC236}">
                <a16:creationId xmlns:a16="http://schemas.microsoft.com/office/drawing/2014/main" id="{78559A2D-8838-39C0-6475-37699162AE37}"/>
              </a:ext>
            </a:extLst>
          </p:cNvPr>
          <p:cNvSpPr/>
          <p:nvPr/>
        </p:nvSpPr>
        <p:spPr>
          <a:xfrm>
            <a:off x="631571" y="3248803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00437A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7" name="ZoneTexte 3">
            <a:extLst>
              <a:ext uri="{FF2B5EF4-FFF2-40B4-BE49-F238E27FC236}">
                <a16:creationId xmlns:a16="http://schemas.microsoft.com/office/drawing/2014/main" id="{AF96B801-490D-2E19-44FA-C790D5CE8A44}"/>
              </a:ext>
            </a:extLst>
          </p:cNvPr>
          <p:cNvSpPr txBox="1"/>
          <p:nvPr/>
        </p:nvSpPr>
        <p:spPr>
          <a:xfrm>
            <a:off x="103077" y="4378902"/>
            <a:ext cx="17410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65AA00"/>
                </a:solidFill>
                <a:effectLst/>
                <a:ea typeface="Calibri" panose="020F0502020204030204" pitchFamily="34" charset="0"/>
              </a:rPr>
              <a:t>360,507 systolic, diastolic, mean blood pressure</a:t>
            </a:r>
            <a:endParaRPr lang="en-GB" sz="1600" dirty="0">
              <a:solidFill>
                <a:srgbClr val="65AA00"/>
              </a:solidFill>
            </a:endParaRP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C1986413-B895-1D1E-7041-2E514574FDC5}"/>
              </a:ext>
            </a:extLst>
          </p:cNvPr>
          <p:cNvSpPr txBox="1"/>
          <p:nvPr/>
        </p:nvSpPr>
        <p:spPr>
          <a:xfrm>
            <a:off x="1643947" y="3226321"/>
            <a:ext cx="174105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AA0065"/>
                </a:solidFill>
              </a:rPr>
              <a:t>Exclusion criteria:</a:t>
            </a:r>
          </a:p>
          <a:p>
            <a:r>
              <a:rPr lang="en-GB" sz="1600" b="1" dirty="0">
                <a:solidFill>
                  <a:srgbClr val="AA0065"/>
                </a:solidFill>
              </a:rPr>
              <a:t>No hypotension or hypertension</a:t>
            </a:r>
          </a:p>
        </p:txBody>
      </p:sp>
      <p:sp>
        <p:nvSpPr>
          <p:cNvPr id="14" name="Freeform: Shape 46">
            <a:extLst>
              <a:ext uri="{FF2B5EF4-FFF2-40B4-BE49-F238E27FC236}">
                <a16:creationId xmlns:a16="http://schemas.microsoft.com/office/drawing/2014/main" id="{0EFB8101-AD7F-492D-8ED6-DDC18E597CA5}"/>
              </a:ext>
            </a:extLst>
          </p:cNvPr>
          <p:cNvSpPr/>
          <p:nvPr/>
        </p:nvSpPr>
        <p:spPr>
          <a:xfrm>
            <a:off x="3252184" y="3131037"/>
            <a:ext cx="537404" cy="1025742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00437A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15" name="Freeform: Shape 46">
            <a:extLst>
              <a:ext uri="{FF2B5EF4-FFF2-40B4-BE49-F238E27FC236}">
                <a16:creationId xmlns:a16="http://schemas.microsoft.com/office/drawing/2014/main" id="{84495C4D-FAA4-DF71-8655-CD71941BCA8F}"/>
              </a:ext>
            </a:extLst>
          </p:cNvPr>
          <p:cNvSpPr/>
          <p:nvPr/>
        </p:nvSpPr>
        <p:spPr>
          <a:xfrm>
            <a:off x="3612950" y="3116870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65AA0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17" name="Freeform: Shape 46">
            <a:extLst>
              <a:ext uri="{FF2B5EF4-FFF2-40B4-BE49-F238E27FC236}">
                <a16:creationId xmlns:a16="http://schemas.microsoft.com/office/drawing/2014/main" id="{87F1D5F4-E83C-8F86-EE22-76C4552473BD}"/>
              </a:ext>
            </a:extLst>
          </p:cNvPr>
          <p:cNvSpPr/>
          <p:nvPr/>
        </p:nvSpPr>
        <p:spPr>
          <a:xfrm>
            <a:off x="3946804" y="3131037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AA0065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3" name="ZoneTexte 3">
            <a:extLst>
              <a:ext uri="{FF2B5EF4-FFF2-40B4-BE49-F238E27FC236}">
                <a16:creationId xmlns:a16="http://schemas.microsoft.com/office/drawing/2014/main" id="{52884891-D78D-CEE6-6C29-28241EA7A3B1}"/>
              </a:ext>
            </a:extLst>
          </p:cNvPr>
          <p:cNvSpPr txBox="1"/>
          <p:nvPr/>
        </p:nvSpPr>
        <p:spPr>
          <a:xfrm>
            <a:off x="3055281" y="2339790"/>
            <a:ext cx="1560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96DC0"/>
                </a:solidFill>
              </a:rPr>
              <a:t>629  Preterm and term infants</a:t>
            </a:r>
            <a:endParaRPr lang="en-US" sz="1600" dirty="0"/>
          </a:p>
        </p:txBody>
      </p:sp>
      <p:sp>
        <p:nvSpPr>
          <p:cNvPr id="37" name="Téglalap 36">
            <a:extLst>
              <a:ext uri="{FF2B5EF4-FFF2-40B4-BE49-F238E27FC236}">
                <a16:creationId xmlns:a16="http://schemas.microsoft.com/office/drawing/2014/main" id="{42FEE478-2B06-2EA2-791D-43F93B885ABB}"/>
              </a:ext>
            </a:extLst>
          </p:cNvPr>
          <p:cNvSpPr/>
          <p:nvPr/>
        </p:nvSpPr>
        <p:spPr>
          <a:xfrm>
            <a:off x="5439171" y="2105643"/>
            <a:ext cx="1654864" cy="543068"/>
          </a:xfrm>
          <a:prstGeom prst="rect">
            <a:avLst/>
          </a:prstGeom>
          <a:solidFill>
            <a:srgbClr val="AA0065"/>
          </a:solidFill>
          <a:ln>
            <a:solidFill>
              <a:srgbClr val="AA00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800"/>
              </a:spcAft>
            </a:pPr>
            <a:r>
              <a:rPr lang="en-GB" sz="16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Antenatal s</a:t>
            </a:r>
            <a:r>
              <a:rPr lang="hu-HU" sz="16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te</a:t>
            </a:r>
            <a:r>
              <a:rPr lang="en-US" sz="16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GB" sz="16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oids</a:t>
            </a:r>
            <a:endParaRPr lang="hu-HU" sz="16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églalap 37">
            <a:extLst>
              <a:ext uri="{FF2B5EF4-FFF2-40B4-BE49-F238E27FC236}">
                <a16:creationId xmlns:a16="http://schemas.microsoft.com/office/drawing/2014/main" id="{DE4FEFE0-8E82-77BF-1CCE-A483E2ADAB7E}"/>
              </a:ext>
            </a:extLst>
          </p:cNvPr>
          <p:cNvSpPr/>
          <p:nvPr/>
        </p:nvSpPr>
        <p:spPr>
          <a:xfrm>
            <a:off x="5450606" y="3335720"/>
            <a:ext cx="1620694" cy="353943"/>
          </a:xfrm>
          <a:prstGeom prst="rect">
            <a:avLst/>
          </a:prstGeom>
          <a:solidFill>
            <a:srgbClr val="004277"/>
          </a:solidFill>
          <a:ln>
            <a:solidFill>
              <a:srgbClr val="0042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/>
              <a:t>Gestational age </a:t>
            </a:r>
          </a:p>
        </p:txBody>
      </p:sp>
      <p:sp>
        <p:nvSpPr>
          <p:cNvPr id="39" name="Téglalap 38">
            <a:extLst>
              <a:ext uri="{FF2B5EF4-FFF2-40B4-BE49-F238E27FC236}">
                <a16:creationId xmlns:a16="http://schemas.microsoft.com/office/drawing/2014/main" id="{4B4C50CB-8C1B-4F9B-5A1C-A34B2E302ABA}"/>
              </a:ext>
            </a:extLst>
          </p:cNvPr>
          <p:cNvSpPr/>
          <p:nvPr/>
        </p:nvSpPr>
        <p:spPr>
          <a:xfrm>
            <a:off x="5473341" y="4349102"/>
            <a:ext cx="1620694" cy="353943"/>
          </a:xfrm>
          <a:prstGeom prst="rect">
            <a:avLst/>
          </a:prstGeom>
          <a:solidFill>
            <a:srgbClr val="65AA00"/>
          </a:solidFill>
          <a:ln>
            <a:solidFill>
              <a:srgbClr val="65A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/>
              <a:t>Birth weight</a:t>
            </a:r>
          </a:p>
        </p:txBody>
      </p:sp>
      <p:cxnSp>
        <p:nvCxnSpPr>
          <p:cNvPr id="41" name="Straight Arrow Connector 42">
            <a:extLst>
              <a:ext uri="{FF2B5EF4-FFF2-40B4-BE49-F238E27FC236}">
                <a16:creationId xmlns:a16="http://schemas.microsoft.com/office/drawing/2014/main" id="{4494F89C-EF1A-A9A2-8DEB-B4933A4A0373}"/>
              </a:ext>
            </a:extLst>
          </p:cNvPr>
          <p:cNvCxnSpPr>
            <a:cxnSpLocks/>
            <a:endCxn id="38" idx="1"/>
          </p:cNvCxnSpPr>
          <p:nvPr/>
        </p:nvCxnSpPr>
        <p:spPr>
          <a:xfrm flipV="1">
            <a:off x="4506989" y="3512692"/>
            <a:ext cx="943617" cy="27450"/>
          </a:xfrm>
          <a:prstGeom prst="straightConnector1">
            <a:avLst/>
          </a:prstGeom>
          <a:ln w="57150">
            <a:solidFill>
              <a:srgbClr val="00437A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églalap: lekerekített 53">
            <a:extLst>
              <a:ext uri="{FF2B5EF4-FFF2-40B4-BE49-F238E27FC236}">
                <a16:creationId xmlns:a16="http://schemas.microsoft.com/office/drawing/2014/main" id="{5978611F-90CB-16D0-0D66-3BE2B9EAFDBC}"/>
              </a:ext>
            </a:extLst>
          </p:cNvPr>
          <p:cNvSpPr/>
          <p:nvPr/>
        </p:nvSpPr>
        <p:spPr>
          <a:xfrm>
            <a:off x="7923730" y="1610169"/>
            <a:ext cx="4223224" cy="353943"/>
          </a:xfrm>
          <a:prstGeom prst="roundRect">
            <a:avLst/>
          </a:prstGeom>
          <a:solidFill>
            <a:srgbClr val="AA0065"/>
          </a:solidFill>
          <a:ln>
            <a:solidFill>
              <a:srgbClr val="AA00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600" dirty="0">
                <a:solidFill>
                  <a:schemeClr val="bg1"/>
                </a:solidFill>
                <a:ea typeface="Calibri" panose="020F0502020204030204" pitchFamily="34" charset="0"/>
              </a:rPr>
              <a:t>N</a:t>
            </a:r>
            <a:r>
              <a:rPr lang="en-GB" sz="1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o significant difference</a:t>
            </a:r>
            <a:endParaRPr lang="hu-HU" sz="1600" dirty="0">
              <a:solidFill>
                <a:schemeClr val="bg1"/>
              </a:solidFill>
            </a:endParaRPr>
          </a:p>
        </p:txBody>
      </p:sp>
      <p:sp>
        <p:nvSpPr>
          <p:cNvPr id="55" name="Téglalap: lekerekített 54">
            <a:extLst>
              <a:ext uri="{FF2B5EF4-FFF2-40B4-BE49-F238E27FC236}">
                <a16:creationId xmlns:a16="http://schemas.microsoft.com/office/drawing/2014/main" id="{7F2C8125-7A5F-528B-7F21-B267C743F13B}"/>
              </a:ext>
            </a:extLst>
          </p:cNvPr>
          <p:cNvSpPr/>
          <p:nvPr/>
        </p:nvSpPr>
        <p:spPr>
          <a:xfrm>
            <a:off x="7888383" y="5002363"/>
            <a:ext cx="4258571" cy="557983"/>
          </a:xfrm>
          <a:prstGeom prst="roundRect">
            <a:avLst/>
          </a:prstGeom>
          <a:solidFill>
            <a:srgbClr val="65AA00"/>
          </a:solidFill>
          <a:ln>
            <a:solidFill>
              <a:srgbClr val="65A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ea typeface="Calibri" panose="020F0502020204030204" pitchFamily="34" charset="0"/>
              </a:rPr>
              <a:t>B</a:t>
            </a:r>
            <a:r>
              <a:rPr lang="en-GB" sz="1600" dirty="0">
                <a:effectLst/>
                <a:ea typeface="Calibri" panose="020F0502020204030204" pitchFamily="34" charset="0"/>
              </a:rPr>
              <a:t>lood pressure differences were significant in the different birth weight groups.</a:t>
            </a:r>
            <a:endParaRPr lang="en-GB" sz="1600" dirty="0"/>
          </a:p>
        </p:txBody>
      </p:sp>
      <p:cxnSp>
        <p:nvCxnSpPr>
          <p:cNvPr id="56" name="Straight Arrow Connector 34">
            <a:extLst>
              <a:ext uri="{FF2B5EF4-FFF2-40B4-BE49-F238E27FC236}">
                <a16:creationId xmlns:a16="http://schemas.microsoft.com/office/drawing/2014/main" id="{C2BB6EB1-7026-EE17-2F2F-EA6D91A65279}"/>
              </a:ext>
            </a:extLst>
          </p:cNvPr>
          <p:cNvCxnSpPr>
            <a:cxnSpLocks/>
          </p:cNvCxnSpPr>
          <p:nvPr/>
        </p:nvCxnSpPr>
        <p:spPr>
          <a:xfrm>
            <a:off x="7060608" y="4715198"/>
            <a:ext cx="842021" cy="429337"/>
          </a:xfrm>
          <a:prstGeom prst="straightConnector1">
            <a:avLst/>
          </a:prstGeom>
          <a:ln w="57150">
            <a:solidFill>
              <a:srgbClr val="65AA0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42">
            <a:extLst>
              <a:ext uri="{FF2B5EF4-FFF2-40B4-BE49-F238E27FC236}">
                <a16:creationId xmlns:a16="http://schemas.microsoft.com/office/drawing/2014/main" id="{83C1DB9E-884C-764E-CDFA-DC15EF3C95BC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7071300" y="3512692"/>
            <a:ext cx="817083" cy="2346"/>
          </a:xfrm>
          <a:prstGeom prst="straightConnector1">
            <a:avLst/>
          </a:prstGeom>
          <a:ln w="57150">
            <a:solidFill>
              <a:srgbClr val="00437A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42">
            <a:extLst>
              <a:ext uri="{FF2B5EF4-FFF2-40B4-BE49-F238E27FC236}">
                <a16:creationId xmlns:a16="http://schemas.microsoft.com/office/drawing/2014/main" id="{5F85876C-6FA0-B543-9ABA-443D6D83F8AA}"/>
              </a:ext>
            </a:extLst>
          </p:cNvPr>
          <p:cNvCxnSpPr>
            <a:cxnSpLocks/>
            <a:endCxn id="54" idx="1"/>
          </p:cNvCxnSpPr>
          <p:nvPr/>
        </p:nvCxnSpPr>
        <p:spPr>
          <a:xfrm flipV="1">
            <a:off x="7164280" y="1787141"/>
            <a:ext cx="759450" cy="472448"/>
          </a:xfrm>
          <a:prstGeom prst="straightConnector1">
            <a:avLst/>
          </a:prstGeom>
          <a:ln w="57150">
            <a:solidFill>
              <a:srgbClr val="AA0065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hart 1">
            <a:extLst>
              <a:ext uri="{FF2B5EF4-FFF2-40B4-BE49-F238E27FC236}">
                <a16:creationId xmlns:a16="http://schemas.microsoft.com/office/drawing/2014/main" id="{8BD5043D-0D48-4951-AD80-FD34BA28BF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4941350"/>
              </p:ext>
            </p:extLst>
          </p:nvPr>
        </p:nvGraphicFramePr>
        <p:xfrm>
          <a:off x="7888383" y="2024220"/>
          <a:ext cx="4258571" cy="2946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67428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dNeph_VisualAbstract_Template_NoText.potx" id="{B1C48F58-D1E0-4C98-814B-D3979964E517}" vid="{3276ECFE-687C-499A-B544-1DE21692DD6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3132</TotalTime>
  <Words>159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IDEAS  initially using a combination of    monochromatic and triadic colours</dc:title>
  <dc:creator>Joseph Laycock</dc:creator>
  <cp:lastModifiedBy>Bob Thompson</cp:lastModifiedBy>
  <cp:revision>74</cp:revision>
  <dcterms:created xsi:type="dcterms:W3CDTF">2019-06-13T12:30:18Z</dcterms:created>
  <dcterms:modified xsi:type="dcterms:W3CDTF">2023-04-11T21:26:47Z</dcterms:modified>
</cp:coreProperties>
</file>