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  <p:sldId id="362" r:id="rId3"/>
    <p:sldId id="361" r:id="rId4"/>
    <p:sldId id="368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yquist PhD, Mick" initials="NPM" lastIdx="1" clrIdx="0">
    <p:extLst>
      <p:ext uri="{19B8F6BF-5375-455C-9EA6-DF929625EA0E}">
        <p15:presenceInfo xmlns:p15="http://schemas.microsoft.com/office/powerpoint/2012/main" userId="S::mnyquist@fredhutch.org::44522c3b-adbb-462e-a15d-fb901d14b2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06B"/>
    <a:srgbClr val="BDCCD5"/>
    <a:srgbClr val="FE4E33"/>
    <a:srgbClr val="15CD99"/>
    <a:srgbClr val="FE870D"/>
    <a:srgbClr val="A75426"/>
    <a:srgbClr val="C7B699"/>
    <a:srgbClr val="B294C7"/>
    <a:srgbClr val="F06C45"/>
    <a:srgbClr val="F88A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98" autoAdjust="0"/>
    <p:restoredTop sz="94660"/>
  </p:normalViewPr>
  <p:slideViewPr>
    <p:cSldViewPr snapToGrid="0">
      <p:cViewPr varScale="1">
        <p:scale>
          <a:sx n="96" d="100"/>
          <a:sy n="96" d="100"/>
        </p:scale>
        <p:origin x="30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nyquist\Dropbox\Mick\Data\RNA-seq\MYC_OE\MYC_OE_LISA\DKO_UP_500_LIS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1227034120735"/>
          <c:y val="5.0925925925925923E-2"/>
          <c:w val="0.82976618547681547"/>
          <c:h val="0.7005402423006569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Sheet1!$K$5:$K$13</c:f>
              <c:strCache>
                <c:ptCount val="9"/>
                <c:pt idx="0">
                  <c:v>AR</c:v>
                </c:pt>
                <c:pt idx="1">
                  <c:v>FOXA1</c:v>
                </c:pt>
                <c:pt idx="2">
                  <c:v>PIAS1</c:v>
                </c:pt>
                <c:pt idx="3">
                  <c:v>HOXB13</c:v>
                </c:pt>
                <c:pt idx="4">
                  <c:v>NR3C1</c:v>
                </c:pt>
                <c:pt idx="5">
                  <c:v>CTRL</c:v>
                </c:pt>
                <c:pt idx="6">
                  <c:v>PR</c:v>
                </c:pt>
                <c:pt idx="7">
                  <c:v>HDAC3</c:v>
                </c:pt>
                <c:pt idx="8">
                  <c:v>NKX3-1</c:v>
                </c:pt>
              </c:strCache>
            </c:strRef>
          </c:cat>
          <c:val>
            <c:numRef>
              <c:f>Sheet1!$M$5:$M$13</c:f>
              <c:numCache>
                <c:formatCode>General</c:formatCode>
                <c:ptCount val="9"/>
                <c:pt idx="0">
                  <c:v>-71.043831569524642</c:v>
                </c:pt>
                <c:pt idx="1">
                  <c:v>-50.545155139991486</c:v>
                </c:pt>
                <c:pt idx="2">
                  <c:v>-48.580044251510245</c:v>
                </c:pt>
                <c:pt idx="3">
                  <c:v>-41.10513034325475</c:v>
                </c:pt>
                <c:pt idx="4">
                  <c:v>-40.928117992693878</c:v>
                </c:pt>
                <c:pt idx="5">
                  <c:v>-38.767003889607849</c:v>
                </c:pt>
                <c:pt idx="6">
                  <c:v>-36.018181392829334</c:v>
                </c:pt>
                <c:pt idx="7">
                  <c:v>-34.545155139991486</c:v>
                </c:pt>
                <c:pt idx="8">
                  <c:v>-32.536107011014096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84-C442-ACDD-25AFF66A45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89372144"/>
        <c:axId val="1589370064"/>
      </c:barChart>
      <c:catAx>
        <c:axId val="1589372144"/>
        <c:scaling>
          <c:orientation val="minMax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Top</a:t>
                </a:r>
                <a:r>
                  <a:rPr lang="en-US" baseline="0" dirty="0"/>
                  <a:t> Motifs of SPA-Upregulated Genes in LNCaP</a:t>
                </a:r>
                <a:r>
                  <a:rPr lang="en-US" baseline="30000" dirty="0"/>
                  <a:t>DKO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89370064"/>
        <c:crosses val="autoZero"/>
        <c:auto val="1"/>
        <c:lblAlgn val="ctr"/>
        <c:lblOffset val="100"/>
        <c:noMultiLvlLbl val="0"/>
      </c:catAx>
      <c:valAx>
        <c:axId val="1589370064"/>
        <c:scaling>
          <c:orientation val="maxMin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log10(p-value)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low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89372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10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53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738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510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176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655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4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63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4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840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775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7B62B-779D-4101-8769-667B0E5CCAA1}" type="datetimeFigureOut">
              <a:rPr lang="en-US" smtClean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59C42-08D7-4557-A9EB-085E133C0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35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t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tif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2E2B274-64EA-463F-AB6F-7B8A435AC67E}"/>
              </a:ext>
            </a:extLst>
          </p:cNvPr>
          <p:cNvSpPr txBox="1"/>
          <p:nvPr/>
        </p:nvSpPr>
        <p:spPr>
          <a:xfrm>
            <a:off x="4221943" y="144912"/>
            <a:ext cx="2349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8DF81BE-1ADE-4268-809F-AB9FDB71F24C}"/>
              </a:ext>
            </a:extLst>
          </p:cNvPr>
          <p:cNvSpPr txBox="1"/>
          <p:nvPr/>
        </p:nvSpPr>
        <p:spPr>
          <a:xfrm>
            <a:off x="336717" y="329287"/>
            <a:ext cx="352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A264A5-BD43-8427-A907-5607D724CDD9}"/>
              </a:ext>
            </a:extLst>
          </p:cNvPr>
          <p:cNvSpPr txBox="1"/>
          <p:nvPr/>
        </p:nvSpPr>
        <p:spPr>
          <a:xfrm>
            <a:off x="457177" y="6695140"/>
            <a:ext cx="5943645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Characterization of prostate cancer models. 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Immunoblots for AR and RB1 in LuCaP PDX lines. Note: whole genome sequencing of the 96CR line indicates monoallelic copy loss and no evident mutation in the second allele. The immunoblot detects a very weak band. This line may have functional RB1 loss.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Immunoblots for RB1, RBL1, and RBL2 of RB-family knockout clones derived from LNCaP TP53/RB1 double knockout cells (LNCaP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TP53/RB1/RBL1 knockout =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DKO-L1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TP53/RB1/RBL2 knockout =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DKO-L2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TP53/RB1/RBL1/RBL2 knockout =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DKO-L1;L2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Absolute growth of knockout clones with treatment with ENZ or SPA. 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Immunoblot of RB1 rescue in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DKO-RBL1/2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Growth assay of LNCaP,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DKO-RBL1/2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DKO-RBL1/2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-RB1 rescue cells. 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Immunoblot of RB1 in VCaP cells with CRISPR/Cas9 RB1 gene deletion.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Dose-response assay of VCAP-RB1 KO cells. Suffix numbers refer to individual clone IDs.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Immunoblot confirming knockdown of RBL1 and RBL2 on VCAP/RB1-KO cells</a:t>
            </a:r>
            <a:endParaRPr lang="en-US" sz="11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2E562B6E-5B75-49A9-88E8-BEEB7AD8A9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652" r="34848"/>
          <a:stretch/>
        </p:blipFill>
        <p:spPr>
          <a:xfrm>
            <a:off x="563597" y="3769368"/>
            <a:ext cx="1949422" cy="135517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6CCF47D-DF27-4807-86D5-CD22FA43ED1A}"/>
              </a:ext>
            </a:extLst>
          </p:cNvPr>
          <p:cNvGrpSpPr/>
          <p:nvPr/>
        </p:nvGrpSpPr>
        <p:grpSpPr>
          <a:xfrm>
            <a:off x="2404967" y="4167478"/>
            <a:ext cx="1663701" cy="665581"/>
            <a:chOff x="3951806" y="3906419"/>
            <a:chExt cx="1727475" cy="66558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DC8223-75CD-3578-A620-53AD8600B220}"/>
                </a:ext>
              </a:extLst>
            </p:cNvPr>
            <p:cNvSpPr txBox="1"/>
            <p:nvPr/>
          </p:nvSpPr>
          <p:spPr>
            <a:xfrm>
              <a:off x="4215344" y="3906419"/>
              <a:ext cx="6478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2EBB4D35-6967-4DD1-AA45-66CEFFFCFD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7375" t="3455" r="25169" b="68440"/>
            <a:stretch/>
          </p:blipFill>
          <p:spPr>
            <a:xfrm>
              <a:off x="3951806" y="3910437"/>
              <a:ext cx="315259" cy="661563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A69C3A3-AC27-40C0-AFDC-80A29B126932}"/>
                </a:ext>
              </a:extLst>
            </p:cNvPr>
            <p:cNvSpPr txBox="1"/>
            <p:nvPr/>
          </p:nvSpPr>
          <p:spPr>
            <a:xfrm>
              <a:off x="4215344" y="4115113"/>
              <a:ext cx="11245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r>
                <a:rPr lang="en-US" sz="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DKO-RBL1/2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38CCE76-97EA-43F2-A631-4BECCE69DB7A}"/>
                </a:ext>
              </a:extLst>
            </p:cNvPr>
            <p:cNvSpPr txBox="1"/>
            <p:nvPr/>
          </p:nvSpPr>
          <p:spPr>
            <a:xfrm>
              <a:off x="4215344" y="4300370"/>
              <a:ext cx="14639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r>
                <a:rPr lang="en-US" sz="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DKO-RBL1/2 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+ RB1</a:t>
              </a:r>
            </a:p>
          </p:txBody>
        </p:sp>
      </p:grpSp>
      <p:graphicFrame>
        <p:nvGraphicFramePr>
          <p:cNvPr id="58" name="Object 57">
            <a:extLst>
              <a:ext uri="{FF2B5EF4-FFF2-40B4-BE49-F238E27FC236}">
                <a16:creationId xmlns:a16="http://schemas.microsoft.com/office/drawing/2014/main" id="{FC09DAC4-DE8F-4824-9411-DFD9B193BD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451215"/>
              </p:ext>
            </p:extLst>
          </p:nvPr>
        </p:nvGraphicFramePr>
        <p:xfrm>
          <a:off x="534202" y="5070734"/>
          <a:ext cx="3029251" cy="1677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3" imgW="4826739" imgH="2671513" progId="Prism8.Document">
                  <p:embed/>
                </p:oleObj>
              </mc:Choice>
              <mc:Fallback>
                <p:oleObj name="Prism 8" r:id="rId3" imgW="4826739" imgH="2671513" progId="Prism8.Document">
                  <p:embed/>
                  <p:pic>
                    <p:nvPicPr>
                      <p:cNvPr id="58" name="Object 57">
                        <a:extLst>
                          <a:ext uri="{FF2B5EF4-FFF2-40B4-BE49-F238E27FC236}">
                            <a16:creationId xmlns:a16="http://schemas.microsoft.com/office/drawing/2014/main" id="{FC09DAC4-DE8F-4824-9411-DFD9B193BD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4202" y="5070734"/>
                        <a:ext cx="3029251" cy="1677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670080DA-05C0-4910-A684-86C56C2E7A16}"/>
              </a:ext>
            </a:extLst>
          </p:cNvPr>
          <p:cNvSpPr txBox="1"/>
          <p:nvPr/>
        </p:nvSpPr>
        <p:spPr>
          <a:xfrm>
            <a:off x="3034465" y="336126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3FAB0AD-07FC-4485-B557-96105B555856}"/>
              </a:ext>
            </a:extLst>
          </p:cNvPr>
          <p:cNvSpPr txBox="1"/>
          <p:nvPr/>
        </p:nvSpPr>
        <p:spPr>
          <a:xfrm>
            <a:off x="341720" y="3659428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78C96F2-E1B6-434F-A06D-27C49DA8A524}"/>
              </a:ext>
            </a:extLst>
          </p:cNvPr>
          <p:cNvSpPr txBox="1"/>
          <p:nvPr/>
        </p:nvSpPr>
        <p:spPr>
          <a:xfrm>
            <a:off x="4670391" y="3713365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74E1127-0288-46C0-9A41-34B6A1AA38E5}"/>
              </a:ext>
            </a:extLst>
          </p:cNvPr>
          <p:cNvSpPr txBox="1"/>
          <p:nvPr/>
        </p:nvSpPr>
        <p:spPr>
          <a:xfrm>
            <a:off x="345033" y="2061218"/>
            <a:ext cx="437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4A3878C-86DB-D672-3447-FAEB1E49277A}"/>
              </a:ext>
            </a:extLst>
          </p:cNvPr>
          <p:cNvSpPr txBox="1"/>
          <p:nvPr/>
        </p:nvSpPr>
        <p:spPr>
          <a:xfrm>
            <a:off x="354716" y="4982627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pic>
        <p:nvPicPr>
          <p:cNvPr id="75" name="Picture 74" descr="Text&#10;&#10;Description automatically generated">
            <a:extLst>
              <a:ext uri="{FF2B5EF4-FFF2-40B4-BE49-F238E27FC236}">
                <a16:creationId xmlns:a16="http://schemas.microsoft.com/office/drawing/2014/main" id="{96A00654-652E-8831-D333-7AB97F3B83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42" y="1957822"/>
            <a:ext cx="2717800" cy="1765300"/>
          </a:xfrm>
          <a:prstGeom prst="rect">
            <a:avLst/>
          </a:prstGeom>
        </p:spPr>
      </p:pic>
      <p:pic>
        <p:nvPicPr>
          <p:cNvPr id="78" name="Picture 77" descr="A picture containing text&#10;&#10;Description automatically generated">
            <a:extLst>
              <a:ext uri="{FF2B5EF4-FFF2-40B4-BE49-F238E27FC236}">
                <a16:creationId xmlns:a16="http://schemas.microsoft.com/office/drawing/2014/main" id="{8EE7A421-0572-EBAE-699F-01563ACDEE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78" y="608202"/>
            <a:ext cx="1938762" cy="1332899"/>
          </a:xfrm>
          <a:prstGeom prst="rect">
            <a:avLst/>
          </a:prstGeom>
        </p:spPr>
      </p:pic>
      <p:pic>
        <p:nvPicPr>
          <p:cNvPr id="84" name="Picture 83" descr="Chart, bar chart&#10;&#10;Description automatically generated">
            <a:extLst>
              <a:ext uri="{FF2B5EF4-FFF2-40B4-BE49-F238E27FC236}">
                <a16:creationId xmlns:a16="http://schemas.microsoft.com/office/drawing/2014/main" id="{620BA87F-1911-FA9F-D91A-E6BA5D286F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74" y="397304"/>
            <a:ext cx="3340100" cy="1765300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F369643A-927A-473A-8EF6-1E5FE5642AF4}"/>
              </a:ext>
            </a:extLst>
          </p:cNvPr>
          <p:cNvSpPr txBox="1"/>
          <p:nvPr/>
        </p:nvSpPr>
        <p:spPr>
          <a:xfrm>
            <a:off x="3043219" y="2272724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80" name="Picture 79" descr="A picture containing text&#10;&#10;Description automatically generated">
            <a:extLst>
              <a:ext uri="{FF2B5EF4-FFF2-40B4-BE49-F238E27FC236}">
                <a16:creationId xmlns:a16="http://schemas.microsoft.com/office/drawing/2014/main" id="{029FCC01-6C70-0FB7-0B4D-84DEBC9F23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630" y="2239213"/>
            <a:ext cx="1575059" cy="1493990"/>
          </a:xfrm>
          <a:prstGeom prst="rect">
            <a:avLst/>
          </a:prstGeom>
        </p:spPr>
      </p:pic>
      <p:pic>
        <p:nvPicPr>
          <p:cNvPr id="86" name="Picture 85" descr="A picture containing chart&#10;&#10;Description automatically generated">
            <a:extLst>
              <a:ext uri="{FF2B5EF4-FFF2-40B4-BE49-F238E27FC236}">
                <a16:creationId xmlns:a16="http://schemas.microsoft.com/office/drawing/2014/main" id="{517F7F84-81D5-1D31-F809-A179DB5ABE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624" y="2492656"/>
            <a:ext cx="1767900" cy="2079344"/>
          </a:xfrm>
          <a:prstGeom prst="rect">
            <a:avLst/>
          </a:prstGeom>
        </p:spPr>
      </p:pic>
      <p:pic>
        <p:nvPicPr>
          <p:cNvPr id="82" name="Picture 81" descr="A picture containing text&#10;&#10;Description automatically generated">
            <a:extLst>
              <a:ext uri="{FF2B5EF4-FFF2-40B4-BE49-F238E27FC236}">
                <a16:creationId xmlns:a16="http://schemas.microsoft.com/office/drawing/2014/main" id="{27A5B31E-CCEF-B0EA-54A0-6BCDDED565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838" y="4540122"/>
            <a:ext cx="1793651" cy="209487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B4BE6AAD-AE4A-2797-BA55-5C5FB36C854A}"/>
              </a:ext>
            </a:extLst>
          </p:cNvPr>
          <p:cNvSpPr txBox="1"/>
          <p:nvPr/>
        </p:nvSpPr>
        <p:spPr>
          <a:xfrm>
            <a:off x="3703059" y="5311618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780390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8A6E6EC-741F-9492-5F1A-9ADF4487A84F}"/>
              </a:ext>
            </a:extLst>
          </p:cNvPr>
          <p:cNvSpPr txBox="1"/>
          <p:nvPr/>
        </p:nvSpPr>
        <p:spPr>
          <a:xfrm>
            <a:off x="327634" y="7446054"/>
            <a:ext cx="603305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RB1 and DREAM Component Chromatin Localization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 Ontology Gene Sets enriched and depleted by supraphysiological androgen treatment (10nM R1881) in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(TP53-/-; RB1-/-) cells. 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Volcano Plot of differentially enriched RB1 antibody bound chromatin sites between LNCaP and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DKO-L1;L2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treated with 10nM R1881. 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Motif analysis for RBL2 bound sites determined by Cut&amp;Run, </a:t>
            </a:r>
          </a:p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Motif analysis for LIN9 bound sites determined by ChIP-seq.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0858082-09E6-D4BF-7D2B-1EAF7FCA6D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73" t="4343" r="19914" b="6286"/>
          <a:stretch/>
        </p:blipFill>
        <p:spPr>
          <a:xfrm>
            <a:off x="4312723" y="959294"/>
            <a:ext cx="1694736" cy="207025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66BC82E-57FE-6D0F-8980-1B36BAB0BE44}"/>
              </a:ext>
            </a:extLst>
          </p:cNvPr>
          <p:cNvSpPr txBox="1"/>
          <p:nvPr/>
        </p:nvSpPr>
        <p:spPr>
          <a:xfrm>
            <a:off x="4838390" y="2953899"/>
            <a:ext cx="2742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38BFA48-3069-900A-C1DF-AD5800C5268F}"/>
              </a:ext>
            </a:extLst>
          </p:cNvPr>
          <p:cNvSpPr txBox="1"/>
          <p:nvPr/>
        </p:nvSpPr>
        <p:spPr>
          <a:xfrm>
            <a:off x="5502288" y="2953899"/>
            <a:ext cx="2742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FC76417-49A6-93C1-9C2E-9DDEEEA3C194}"/>
              </a:ext>
            </a:extLst>
          </p:cNvPr>
          <p:cNvSpPr txBox="1"/>
          <p:nvPr/>
        </p:nvSpPr>
        <p:spPr>
          <a:xfrm>
            <a:off x="5787469" y="2953899"/>
            <a:ext cx="5341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7.5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CDDA25-423A-7E18-5C38-2D6125866B18}"/>
              </a:ext>
            </a:extLst>
          </p:cNvPr>
          <p:cNvSpPr txBox="1"/>
          <p:nvPr/>
        </p:nvSpPr>
        <p:spPr>
          <a:xfrm>
            <a:off x="4422833" y="2953899"/>
            <a:ext cx="489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-2.5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3BC81A7-4C6F-E252-7190-1F0A45DD1D3C}"/>
              </a:ext>
            </a:extLst>
          </p:cNvPr>
          <p:cNvSpPr txBox="1"/>
          <p:nvPr/>
        </p:nvSpPr>
        <p:spPr>
          <a:xfrm>
            <a:off x="4127755" y="2778373"/>
            <a:ext cx="2742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B911388-0087-4B05-6A55-83323C582FD8}"/>
              </a:ext>
            </a:extLst>
          </p:cNvPr>
          <p:cNvSpPr txBox="1"/>
          <p:nvPr/>
        </p:nvSpPr>
        <p:spPr>
          <a:xfrm>
            <a:off x="4057224" y="2253675"/>
            <a:ext cx="3257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464A3FB-BD25-0FF1-C8C1-2E891057B5B1}"/>
              </a:ext>
            </a:extLst>
          </p:cNvPr>
          <p:cNvSpPr txBox="1"/>
          <p:nvPr/>
        </p:nvSpPr>
        <p:spPr>
          <a:xfrm>
            <a:off x="3966929" y="1204279"/>
            <a:ext cx="416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974F3F-2333-3849-221B-C8996CF50948}"/>
              </a:ext>
            </a:extLst>
          </p:cNvPr>
          <p:cNvSpPr txBox="1"/>
          <p:nvPr/>
        </p:nvSpPr>
        <p:spPr>
          <a:xfrm rot="16200000">
            <a:off x="3180091" y="1840490"/>
            <a:ext cx="8899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-log10(FDR)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AC1F80-E5AA-BA57-AC05-6CEA09926290}"/>
              </a:ext>
            </a:extLst>
          </p:cNvPr>
          <p:cNvSpPr txBox="1"/>
          <p:nvPr/>
        </p:nvSpPr>
        <p:spPr>
          <a:xfrm>
            <a:off x="4034207" y="3126338"/>
            <a:ext cx="28779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Fold Change log2(LNCaP) – log2(LNCaP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DKO-L1;L2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DFB063E-28AB-88CD-539C-5392EE969437}"/>
              </a:ext>
            </a:extLst>
          </p:cNvPr>
          <p:cNvCxnSpPr>
            <a:cxnSpLocks/>
          </p:cNvCxnSpPr>
          <p:nvPr/>
        </p:nvCxnSpPr>
        <p:spPr>
          <a:xfrm>
            <a:off x="4313663" y="959294"/>
            <a:ext cx="0" cy="20662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0A45EBD-3F89-9293-C018-56AD99F23415}"/>
              </a:ext>
            </a:extLst>
          </p:cNvPr>
          <p:cNvCxnSpPr>
            <a:cxnSpLocks/>
          </p:cNvCxnSpPr>
          <p:nvPr/>
        </p:nvCxnSpPr>
        <p:spPr>
          <a:xfrm flipV="1">
            <a:off x="4314604" y="2989445"/>
            <a:ext cx="1819442" cy="143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42FA7A3-5BDB-65B5-6CB1-82350B6A762B}"/>
              </a:ext>
            </a:extLst>
          </p:cNvPr>
          <p:cNvGrpSpPr/>
          <p:nvPr/>
        </p:nvGrpSpPr>
        <p:grpSpPr>
          <a:xfrm>
            <a:off x="4427273" y="1037604"/>
            <a:ext cx="945812" cy="479416"/>
            <a:chOff x="3411752" y="3886525"/>
            <a:chExt cx="945812" cy="47941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60374A9-AC11-32FA-2DC6-FF166478F35D}"/>
                </a:ext>
              </a:extLst>
            </p:cNvPr>
            <p:cNvSpPr txBox="1"/>
            <p:nvPr/>
          </p:nvSpPr>
          <p:spPr>
            <a:xfrm>
              <a:off x="3496166" y="3886525"/>
              <a:ext cx="8613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FDR &gt; 0.05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A9B8361-BDE9-62D6-78B3-894A372B5A96}"/>
                </a:ext>
              </a:extLst>
            </p:cNvPr>
            <p:cNvSpPr txBox="1"/>
            <p:nvPr/>
          </p:nvSpPr>
          <p:spPr>
            <a:xfrm>
              <a:off x="3496166" y="4119720"/>
              <a:ext cx="8613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FDR &lt; 0.05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E7491DA-71A1-6BFE-920D-61229EC05C86}"/>
                </a:ext>
              </a:extLst>
            </p:cNvPr>
            <p:cNvSpPr/>
            <p:nvPr/>
          </p:nvSpPr>
          <p:spPr>
            <a:xfrm>
              <a:off x="3411752" y="3956296"/>
              <a:ext cx="116260" cy="106680"/>
            </a:xfrm>
            <a:prstGeom prst="ellipse">
              <a:avLst/>
            </a:prstGeom>
            <a:solidFill>
              <a:srgbClr val="3407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6E5C8B5-4496-815E-F5AE-F8F42F2E4EFD}"/>
                </a:ext>
              </a:extLst>
            </p:cNvPr>
            <p:cNvSpPr/>
            <p:nvPr/>
          </p:nvSpPr>
          <p:spPr>
            <a:xfrm>
              <a:off x="3411752" y="4189490"/>
              <a:ext cx="116260" cy="106680"/>
            </a:xfrm>
            <a:prstGeom prst="ellipse">
              <a:avLst/>
            </a:prstGeom>
            <a:solidFill>
              <a:srgbClr val="EC00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E946022C-ED45-93D8-518F-C2A81CDD2902}"/>
              </a:ext>
            </a:extLst>
          </p:cNvPr>
          <p:cNvSpPr txBox="1"/>
          <p:nvPr/>
        </p:nvSpPr>
        <p:spPr>
          <a:xfrm>
            <a:off x="3919190" y="1728977"/>
            <a:ext cx="4637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38F56E3-9552-2769-F772-BF5B7278B5E8}"/>
              </a:ext>
            </a:extLst>
          </p:cNvPr>
          <p:cNvSpPr txBox="1"/>
          <p:nvPr/>
        </p:nvSpPr>
        <p:spPr>
          <a:xfrm>
            <a:off x="5089230" y="2953899"/>
            <a:ext cx="489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-2.5</a:t>
            </a:r>
          </a:p>
        </p:txBody>
      </p:sp>
      <p:pic>
        <p:nvPicPr>
          <p:cNvPr id="46" name="Picture 45" descr="A picture containing chart&#10;&#10;Description automatically generated">
            <a:extLst>
              <a:ext uri="{FF2B5EF4-FFF2-40B4-BE49-F238E27FC236}">
                <a16:creationId xmlns:a16="http://schemas.microsoft.com/office/drawing/2014/main" id="{35DD3A81-BD44-C536-1AF4-FF6E23845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40" y="5442428"/>
            <a:ext cx="5447763" cy="1815921"/>
          </a:xfrm>
          <a:prstGeom prst="rect">
            <a:avLst/>
          </a:prstGeom>
        </p:spPr>
      </p:pic>
      <p:pic>
        <p:nvPicPr>
          <p:cNvPr id="47" name="Picture 46" descr="Scatter chart&#10;&#10;Description automatically generated">
            <a:extLst>
              <a:ext uri="{FF2B5EF4-FFF2-40B4-BE49-F238E27FC236}">
                <a16:creationId xmlns:a16="http://schemas.microsoft.com/office/drawing/2014/main" id="{9FA3B87B-C88C-67CF-92BD-28A2BCB387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40" y="3462060"/>
            <a:ext cx="5671218" cy="189040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A23D096B-791D-D150-E264-7A1FDF596D00}"/>
              </a:ext>
            </a:extLst>
          </p:cNvPr>
          <p:cNvSpPr txBox="1"/>
          <p:nvPr/>
        </p:nvSpPr>
        <p:spPr>
          <a:xfrm>
            <a:off x="4312723" y="189352"/>
            <a:ext cx="2349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9A61EAF-87E1-4CA5-45CD-8E6B13B02119}"/>
              </a:ext>
            </a:extLst>
          </p:cNvPr>
          <p:cNvSpPr txBox="1"/>
          <p:nvPr/>
        </p:nvSpPr>
        <p:spPr>
          <a:xfrm>
            <a:off x="276687" y="559184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6ABA4E3-3132-6E8C-0B86-972E6C303A2C}"/>
              </a:ext>
            </a:extLst>
          </p:cNvPr>
          <p:cNvSpPr txBox="1"/>
          <p:nvPr/>
        </p:nvSpPr>
        <p:spPr>
          <a:xfrm>
            <a:off x="276687" y="3316782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A1C3FE2-386A-432C-33F0-0532FC8B49CB}"/>
              </a:ext>
            </a:extLst>
          </p:cNvPr>
          <p:cNvSpPr txBox="1"/>
          <p:nvPr/>
        </p:nvSpPr>
        <p:spPr>
          <a:xfrm>
            <a:off x="327634" y="5367073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2" name="Picture 1" descr="A picture containing diagram&#10;&#10;Description automatically generated">
            <a:extLst>
              <a:ext uri="{FF2B5EF4-FFF2-40B4-BE49-F238E27FC236}">
                <a16:creationId xmlns:a16="http://schemas.microsoft.com/office/drawing/2014/main" id="{FAA507AC-75BB-BB57-3014-557EC3130D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40" y="929730"/>
            <a:ext cx="3598383" cy="23446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38C8DA-C14D-4AF3-BE2F-4555B3F4B8A0}"/>
              </a:ext>
            </a:extLst>
          </p:cNvPr>
          <p:cNvSpPr txBox="1"/>
          <p:nvPr/>
        </p:nvSpPr>
        <p:spPr>
          <a:xfrm>
            <a:off x="3843141" y="624713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77119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1FC2089-ED17-F86C-CE68-C2C8D914CDEE}"/>
              </a:ext>
            </a:extLst>
          </p:cNvPr>
          <p:cNvSpPr txBox="1"/>
          <p:nvPr/>
        </p:nvSpPr>
        <p:spPr>
          <a:xfrm>
            <a:off x="670980" y="6388883"/>
            <a:ext cx="5415460" cy="1660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Chromatin modifying proteins and predicted regulators of SPA induced transcription.</a:t>
            </a:r>
          </a:p>
          <a:p>
            <a:pPr algn="just">
              <a:lnSpc>
                <a:spcPct val="107000"/>
              </a:lnSpc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Log2-protein abundance scores of proteins enriched with LIN37-bound chromatin 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LNCaP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cells treated with  SPA (10nM R1881) or EtOH control for chromatin modifying proteins. All proteins shown were significantly enriched (FDR &lt; 0.05) over the IgG pulldown control. </a:t>
            </a:r>
          </a:p>
          <a:p>
            <a:pPr algn="just">
              <a:lnSpc>
                <a:spcPct val="107000"/>
              </a:lnSpc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Top motifs of SPA-activated genes in DKO RNA-seq datasets as predicted by Lisa analysis. 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D862BF7-3C57-EFCF-5D5D-9C787B18D9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371547"/>
              </p:ext>
            </p:extLst>
          </p:nvPr>
        </p:nvGraphicFramePr>
        <p:xfrm>
          <a:off x="978400" y="907885"/>
          <a:ext cx="4521283" cy="2653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448563" imgH="1436294" progId="Prism8.Document">
                  <p:embed/>
                </p:oleObj>
              </mc:Choice>
              <mc:Fallback>
                <p:oleObj name="Prism 8" r:id="rId2" imgW="2448563" imgH="1436294" progId="Prism8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0D862BF7-3C57-EFCF-5D5D-9C787B18D9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78400" y="907885"/>
                        <a:ext cx="4521283" cy="2653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D8EDA13-7DF6-3672-DFE5-34A5A97815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903386"/>
              </p:ext>
            </p:extLst>
          </p:nvPr>
        </p:nvGraphicFramePr>
        <p:xfrm>
          <a:off x="843460" y="3916373"/>
          <a:ext cx="4572000" cy="244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4F8E44A-0D6C-6757-0C13-6EDAD491AA4C}"/>
              </a:ext>
            </a:extLst>
          </p:cNvPr>
          <p:cNvSpPr txBox="1"/>
          <p:nvPr/>
        </p:nvSpPr>
        <p:spPr>
          <a:xfrm>
            <a:off x="3635298" y="189352"/>
            <a:ext cx="3026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6C3E06-7600-47F9-ADAB-6FCFDE6FB99F}"/>
              </a:ext>
            </a:extLst>
          </p:cNvPr>
          <p:cNvSpPr txBox="1"/>
          <p:nvPr/>
        </p:nvSpPr>
        <p:spPr>
          <a:xfrm>
            <a:off x="721270" y="1095111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F036D9-2CDD-4899-B4A3-42962348C856}"/>
              </a:ext>
            </a:extLst>
          </p:cNvPr>
          <p:cNvSpPr txBox="1"/>
          <p:nvPr/>
        </p:nvSpPr>
        <p:spPr>
          <a:xfrm>
            <a:off x="670980" y="3516263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403466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A5CE9DE-485D-4ED1-9C20-36FAA015699A}"/>
              </a:ext>
            </a:extLst>
          </p:cNvPr>
          <p:cNvSpPr txBox="1"/>
          <p:nvPr/>
        </p:nvSpPr>
        <p:spPr>
          <a:xfrm>
            <a:off x="4312723" y="189352"/>
            <a:ext cx="2349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72C9DBF-4AB7-47FB-A4CB-2CB517D45FFF}"/>
              </a:ext>
            </a:extLst>
          </p:cNvPr>
          <p:cNvSpPr txBox="1"/>
          <p:nvPr/>
        </p:nvSpPr>
        <p:spPr>
          <a:xfrm>
            <a:off x="354127" y="6778527"/>
            <a:ext cx="61497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DREAM Gene Signature Expression.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Immunoblot for AR protein expression. Two replicates for each sample type are shown. </a:t>
            </a:r>
          </a:p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Suffix designations for LNCaPDKO-RBL1/2 are clone identifiers.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Immunoblot of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GFP and LNCaP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DKO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-MYC after treatment with 10nM R1881 for 48hrs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Molecular signature (GSVA) score heatmaps of SPA responder vs non-responder PDX lines.</a:t>
            </a:r>
          </a:p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= control treatment; SPA = supraphysiological androgens  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GSVA of SPA responder vs non-responder cell lines. </a:t>
            </a:r>
          </a:p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= control treatment; SPA = supraphysiological androgens; ENZ = enazalutamide.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GSVA results of MYC knockdown in VCAP cells. Columns are replicate experiments (GSM4969720).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of supraphysiological testosterone (SPT) mediated prostate cancer growth arrest. SPT, supraphysiological testosterone or other androgens; AR, androgen receptor; CDKi, cyclin dependent kinase inhibitors; CDKs, cyclin dependent kinases; E2F BS, genomic binding sites for E2F. </a:t>
            </a:r>
          </a:p>
        </p:txBody>
      </p:sp>
      <p:pic>
        <p:nvPicPr>
          <p:cNvPr id="13" name="Picture 1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4C35E5D2-1728-471F-1A91-4A3DCCC6B4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635" y="810882"/>
            <a:ext cx="3954030" cy="1426295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56A70292-4452-A82B-7E59-42885E24AE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93" y="2242662"/>
            <a:ext cx="4028806" cy="157976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2C330DB-585A-4B4A-ABC9-74F177C23E2D}"/>
              </a:ext>
            </a:extLst>
          </p:cNvPr>
          <p:cNvGrpSpPr/>
          <p:nvPr/>
        </p:nvGrpSpPr>
        <p:grpSpPr>
          <a:xfrm>
            <a:off x="539095" y="898297"/>
            <a:ext cx="2211474" cy="928443"/>
            <a:chOff x="763672" y="5811064"/>
            <a:chExt cx="2211474" cy="92844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8A5FDD0-1C1F-4DAF-9777-93C987FAF4B7}"/>
                </a:ext>
              </a:extLst>
            </p:cNvPr>
            <p:cNvGrpSpPr/>
            <p:nvPr/>
          </p:nvGrpSpPr>
          <p:grpSpPr>
            <a:xfrm>
              <a:off x="778067" y="6396288"/>
              <a:ext cx="1424114" cy="343219"/>
              <a:chOff x="871360" y="5622233"/>
              <a:chExt cx="2699151" cy="764195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B890CCF9-75DE-4E17-98C2-8F8A5B8898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2945" b="62261"/>
              <a:stretch/>
            </p:blipFill>
            <p:spPr>
              <a:xfrm>
                <a:off x="871362" y="5622233"/>
                <a:ext cx="2699149" cy="289906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0D8748B4-4B4E-4393-8746-DCA677FE9C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814"/>
              <a:stretch/>
            </p:blipFill>
            <p:spPr>
              <a:xfrm>
                <a:off x="871360" y="6024885"/>
                <a:ext cx="2699151" cy="361543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605FE3-40AA-4FB4-A0BD-F6030E735126}"/>
                </a:ext>
              </a:extLst>
            </p:cNvPr>
            <p:cNvSpPr txBox="1"/>
            <p:nvPr/>
          </p:nvSpPr>
          <p:spPr>
            <a:xfrm rot="19366481">
              <a:off x="763672" y="5992525"/>
              <a:ext cx="5966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5AEE223-2E00-4B4B-B210-90AFDE316414}"/>
                </a:ext>
              </a:extLst>
            </p:cNvPr>
            <p:cNvSpPr txBox="1"/>
            <p:nvPr/>
          </p:nvSpPr>
          <p:spPr>
            <a:xfrm rot="19349730">
              <a:off x="1084404" y="5933518"/>
              <a:ext cx="81144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DKO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7CE0E90-E027-41E0-AF4F-74CB43DC6BEC}"/>
                </a:ext>
              </a:extLst>
            </p:cNvPr>
            <p:cNvCxnSpPr>
              <a:cxnSpLocks/>
            </p:cNvCxnSpPr>
            <p:nvPr/>
          </p:nvCxnSpPr>
          <p:spPr>
            <a:xfrm>
              <a:off x="847046" y="6338570"/>
              <a:ext cx="2848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7B930D8-EFCA-499F-8071-8B096AFA186D}"/>
                </a:ext>
              </a:extLst>
            </p:cNvPr>
            <p:cNvCxnSpPr>
              <a:cxnSpLocks/>
            </p:cNvCxnSpPr>
            <p:nvPr/>
          </p:nvCxnSpPr>
          <p:spPr>
            <a:xfrm>
              <a:off x="1178834" y="6338570"/>
              <a:ext cx="2848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11B7D83-D445-4767-8075-14758F33E0F3}"/>
                </a:ext>
              </a:extLst>
            </p:cNvPr>
            <p:cNvCxnSpPr>
              <a:cxnSpLocks/>
            </p:cNvCxnSpPr>
            <p:nvPr/>
          </p:nvCxnSpPr>
          <p:spPr>
            <a:xfrm>
              <a:off x="1513796" y="6338570"/>
              <a:ext cx="2848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117D586-2095-4FD0-B779-3E768F580C22}"/>
                </a:ext>
              </a:extLst>
            </p:cNvPr>
            <p:cNvCxnSpPr>
              <a:cxnSpLocks/>
            </p:cNvCxnSpPr>
            <p:nvPr/>
          </p:nvCxnSpPr>
          <p:spPr>
            <a:xfrm>
              <a:off x="1848759" y="6338570"/>
              <a:ext cx="2848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52E12D0-CE58-4EE9-B187-52D13375A1B3}"/>
                </a:ext>
              </a:extLst>
            </p:cNvPr>
            <p:cNvSpPr txBox="1"/>
            <p:nvPr/>
          </p:nvSpPr>
          <p:spPr>
            <a:xfrm rot="19349730">
              <a:off x="1363176" y="5811064"/>
              <a:ext cx="12843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DKO-RBL1/2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9175DBF-531A-423B-8FF5-465F2FD67C7C}"/>
                </a:ext>
              </a:extLst>
            </p:cNvPr>
            <p:cNvSpPr txBox="1"/>
            <p:nvPr/>
          </p:nvSpPr>
          <p:spPr>
            <a:xfrm rot="19349730">
              <a:off x="1690820" y="5811064"/>
              <a:ext cx="12843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DKO-RBL1/2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-52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78CA7C6-0696-4B97-A5A4-E4207CC19309}"/>
              </a:ext>
            </a:extLst>
          </p:cNvPr>
          <p:cNvSpPr txBox="1"/>
          <p:nvPr/>
        </p:nvSpPr>
        <p:spPr>
          <a:xfrm>
            <a:off x="1959011" y="1430242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32290F3-F0A5-4912-9EBA-91DE5E6F2E3C}"/>
              </a:ext>
            </a:extLst>
          </p:cNvPr>
          <p:cNvSpPr txBox="1"/>
          <p:nvPr/>
        </p:nvSpPr>
        <p:spPr>
          <a:xfrm>
            <a:off x="1959011" y="1614702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C7F2AD-96F7-40CC-99BD-D475A100F665}"/>
              </a:ext>
            </a:extLst>
          </p:cNvPr>
          <p:cNvSpPr txBox="1"/>
          <p:nvPr/>
        </p:nvSpPr>
        <p:spPr>
          <a:xfrm>
            <a:off x="6123754" y="2887602"/>
            <a:ext cx="4723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</a:p>
        </p:txBody>
      </p:sp>
      <p:pic>
        <p:nvPicPr>
          <p:cNvPr id="30" name="Picture 29" descr="A picture containing white&#10;&#10;Description automatically generated">
            <a:extLst>
              <a:ext uri="{FF2B5EF4-FFF2-40B4-BE49-F238E27FC236}">
                <a16:creationId xmlns:a16="http://schemas.microsoft.com/office/drawing/2014/main" id="{164462C5-A077-436D-9176-D6F5B8A2F11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73" t="22992" r="32373" b="66988"/>
          <a:stretch/>
        </p:blipFill>
        <p:spPr>
          <a:xfrm>
            <a:off x="4918877" y="2887602"/>
            <a:ext cx="1205687" cy="2742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1" name="Picture 30" descr="A picture containing text&#10;&#10;Description automatically generated">
            <a:extLst>
              <a:ext uri="{FF2B5EF4-FFF2-40B4-BE49-F238E27FC236}">
                <a16:creationId xmlns:a16="http://schemas.microsoft.com/office/drawing/2014/main" id="{26172ED4-294D-4131-96FB-23D34490C61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37" t="39535" r="19608" b="50445"/>
          <a:stretch/>
        </p:blipFill>
        <p:spPr>
          <a:xfrm>
            <a:off x="4918876" y="3231859"/>
            <a:ext cx="1204878" cy="2742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D879709-A0C5-48C0-A872-9D2C19C21941}"/>
              </a:ext>
            </a:extLst>
          </p:cNvPr>
          <p:cNvSpPr txBox="1"/>
          <p:nvPr/>
        </p:nvSpPr>
        <p:spPr>
          <a:xfrm>
            <a:off x="6123754" y="3231859"/>
            <a:ext cx="670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5B5B527-FB81-4CEC-A27A-C4B3E96135DF}"/>
              </a:ext>
            </a:extLst>
          </p:cNvPr>
          <p:cNvSpPr txBox="1"/>
          <p:nvPr/>
        </p:nvSpPr>
        <p:spPr>
          <a:xfrm>
            <a:off x="4860540" y="243849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LNCaP-</a:t>
            </a:r>
          </a:p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DKO-GFP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3C5EEB0-1D4B-44AC-A91F-7F8D08ABEDDD}"/>
              </a:ext>
            </a:extLst>
          </p:cNvPr>
          <p:cNvCxnSpPr>
            <a:cxnSpLocks/>
          </p:cNvCxnSpPr>
          <p:nvPr/>
        </p:nvCxnSpPr>
        <p:spPr>
          <a:xfrm>
            <a:off x="5041661" y="2805244"/>
            <a:ext cx="47029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AB514B7-7790-4693-8AB2-B6DAB91FE1AE}"/>
              </a:ext>
            </a:extLst>
          </p:cNvPr>
          <p:cNvCxnSpPr>
            <a:cxnSpLocks/>
          </p:cNvCxnSpPr>
          <p:nvPr/>
        </p:nvCxnSpPr>
        <p:spPr>
          <a:xfrm>
            <a:off x="5582681" y="2805244"/>
            <a:ext cx="5112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7E01922-FBA8-46DE-857F-DF65EE96C3A0}"/>
              </a:ext>
            </a:extLst>
          </p:cNvPr>
          <p:cNvSpPr txBox="1"/>
          <p:nvPr/>
        </p:nvSpPr>
        <p:spPr>
          <a:xfrm>
            <a:off x="4462557" y="3507610"/>
            <a:ext cx="5597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R1881</a:t>
            </a:r>
          </a:p>
        </p:txBody>
      </p:sp>
      <p:sp>
        <p:nvSpPr>
          <p:cNvPr id="42" name="Minus Sign 41">
            <a:extLst>
              <a:ext uri="{FF2B5EF4-FFF2-40B4-BE49-F238E27FC236}">
                <a16:creationId xmlns:a16="http://schemas.microsoft.com/office/drawing/2014/main" id="{BE1C91EF-BEA9-4C9F-B192-C44CF9C887AE}"/>
              </a:ext>
            </a:extLst>
          </p:cNvPr>
          <p:cNvSpPr/>
          <p:nvPr/>
        </p:nvSpPr>
        <p:spPr>
          <a:xfrm>
            <a:off x="5041661" y="3607013"/>
            <a:ext cx="167640" cy="89772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Minus Sign 42">
            <a:extLst>
              <a:ext uri="{FF2B5EF4-FFF2-40B4-BE49-F238E27FC236}">
                <a16:creationId xmlns:a16="http://schemas.microsoft.com/office/drawing/2014/main" id="{305753E3-8164-4D2B-AF9C-6AE4285E0DF6}"/>
              </a:ext>
            </a:extLst>
          </p:cNvPr>
          <p:cNvSpPr/>
          <p:nvPr/>
        </p:nvSpPr>
        <p:spPr>
          <a:xfrm>
            <a:off x="5605541" y="3607013"/>
            <a:ext cx="167640" cy="89772"/>
          </a:xfrm>
          <a:prstGeom prst="mathMin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Plus Sign 43">
            <a:extLst>
              <a:ext uri="{FF2B5EF4-FFF2-40B4-BE49-F238E27FC236}">
                <a16:creationId xmlns:a16="http://schemas.microsoft.com/office/drawing/2014/main" id="{29C381A9-057D-45CE-9C6A-D3BBB620875F}"/>
              </a:ext>
            </a:extLst>
          </p:cNvPr>
          <p:cNvSpPr/>
          <p:nvPr/>
        </p:nvSpPr>
        <p:spPr>
          <a:xfrm>
            <a:off x="5319656" y="3564269"/>
            <a:ext cx="169563" cy="175260"/>
          </a:xfrm>
          <a:prstGeom prst="mathPlus">
            <a:avLst>
              <a:gd name="adj1" fmla="val 947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Plus Sign 45">
            <a:extLst>
              <a:ext uri="{FF2B5EF4-FFF2-40B4-BE49-F238E27FC236}">
                <a16:creationId xmlns:a16="http://schemas.microsoft.com/office/drawing/2014/main" id="{345A5234-860E-45FC-87E7-C34540C97BB0}"/>
              </a:ext>
            </a:extLst>
          </p:cNvPr>
          <p:cNvSpPr/>
          <p:nvPr/>
        </p:nvSpPr>
        <p:spPr>
          <a:xfrm>
            <a:off x="5847322" y="3564269"/>
            <a:ext cx="169563" cy="175260"/>
          </a:xfrm>
          <a:prstGeom prst="mathPlus">
            <a:avLst>
              <a:gd name="adj1" fmla="val 947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B929BD-68CA-4FE1-866D-55EA4613FC01}"/>
              </a:ext>
            </a:extLst>
          </p:cNvPr>
          <p:cNvSpPr txBox="1"/>
          <p:nvPr/>
        </p:nvSpPr>
        <p:spPr>
          <a:xfrm>
            <a:off x="234113" y="631262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6518FD9-26D7-4B56-9727-4291FBDCFCE6}"/>
              </a:ext>
            </a:extLst>
          </p:cNvPr>
          <p:cNvSpPr txBox="1"/>
          <p:nvPr/>
        </p:nvSpPr>
        <p:spPr>
          <a:xfrm>
            <a:off x="2759415" y="743751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AB0AE0C-5534-4458-82CF-CD39E9B765AB}"/>
              </a:ext>
            </a:extLst>
          </p:cNvPr>
          <p:cNvSpPr txBox="1"/>
          <p:nvPr/>
        </p:nvSpPr>
        <p:spPr>
          <a:xfrm>
            <a:off x="234517" y="2237177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CE85371-BFCF-49B7-8732-86B90E9F4068}"/>
              </a:ext>
            </a:extLst>
          </p:cNvPr>
          <p:cNvSpPr txBox="1"/>
          <p:nvPr/>
        </p:nvSpPr>
        <p:spPr>
          <a:xfrm>
            <a:off x="4462557" y="2426304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232C62A5-50D3-2B5D-D75B-C9EF6B00A8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52" y="3771511"/>
            <a:ext cx="2223943" cy="118301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3914B56-36D7-49A7-BF4E-302FACB963EB}"/>
              </a:ext>
            </a:extLst>
          </p:cNvPr>
          <p:cNvSpPr txBox="1"/>
          <p:nvPr/>
        </p:nvSpPr>
        <p:spPr>
          <a:xfrm>
            <a:off x="309990" y="4049350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64E63FB-324A-9F12-4062-1E90A50A7B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14" y="5120614"/>
            <a:ext cx="4483461" cy="15797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741021-61F0-2704-514B-F7A94DE5CA95}"/>
              </a:ext>
            </a:extLst>
          </p:cNvPr>
          <p:cNvSpPr txBox="1"/>
          <p:nvPr/>
        </p:nvSpPr>
        <p:spPr>
          <a:xfrm>
            <a:off x="320337" y="4985904"/>
            <a:ext cx="77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CB774B-83F5-CDE1-1F77-295158EFB2D9}"/>
              </a:ext>
            </a:extLst>
          </p:cNvPr>
          <p:cNvSpPr txBox="1"/>
          <p:nvPr/>
        </p:nvSpPr>
        <p:spPr>
          <a:xfrm>
            <a:off x="5477241" y="2444331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LNCaP-</a:t>
            </a:r>
          </a:p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DKO-MYC</a:t>
            </a:r>
          </a:p>
        </p:txBody>
      </p:sp>
    </p:spTree>
    <p:extLst>
      <p:ext uri="{BB962C8B-B14F-4D97-AF65-F5344CB8AC3E}">
        <p14:creationId xmlns:p14="http://schemas.microsoft.com/office/powerpoint/2010/main" val="2946338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68014</TotalTime>
  <Words>635</Words>
  <Application>Microsoft Macintosh PowerPoint</Application>
  <PresentationFormat>On-screen Show (4:3)</PresentationFormat>
  <Paragraphs>82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Nyquist PhD, Mick</dc:creator>
  <cp:lastModifiedBy>Nelson MD, Peter S</cp:lastModifiedBy>
  <cp:revision>358</cp:revision>
  <cp:lastPrinted>2022-08-17T23:26:46Z</cp:lastPrinted>
  <dcterms:created xsi:type="dcterms:W3CDTF">2021-12-02T22:01:40Z</dcterms:created>
  <dcterms:modified xsi:type="dcterms:W3CDTF">2023-05-25T01:03:18Z</dcterms:modified>
</cp:coreProperties>
</file>