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31" r:id="rId2"/>
    <p:sldId id="334" r:id="rId3"/>
    <p:sldId id="34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F8E293-D9F9-6549-99AA-B649A7E5D2B8}" v="1" dt="2023-05-12T20:28:56.5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70"/>
    <p:restoredTop sz="94694"/>
  </p:normalViewPr>
  <p:slideViewPr>
    <p:cSldViewPr snapToGrid="0">
      <p:cViewPr varScale="1">
        <p:scale>
          <a:sx n="117" d="100"/>
          <a:sy n="117" d="100"/>
        </p:scale>
        <p:origin x="10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pitt-my.sharepoint.com/personal/can44_pitt_edu/Documents/_BoxMigration/NA%20Paper/NA%20mouse%20studies/CP-23/Copy%20of%20Olaparib%20CP23%20in%20vivo%209_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Weight!$AM$73</c:f>
              <c:strCache>
                <c:ptCount val="1"/>
                <c:pt idx="0">
                  <c:v>CP-8 15mg/kg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Weight!$AN$73:$AR$73</c:f>
              <c:numCache>
                <c:formatCode>General</c:formatCode>
                <c:ptCount val="5"/>
                <c:pt idx="0">
                  <c:v>1</c:v>
                </c:pt>
                <c:pt idx="1">
                  <c:v>1.0286831812255541</c:v>
                </c:pt>
                <c:pt idx="2">
                  <c:v>1.0286831812255541</c:v>
                </c:pt>
                <c:pt idx="3">
                  <c:v>1.0560625814863103</c:v>
                </c:pt>
                <c:pt idx="4">
                  <c:v>1.0417209908735334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F1E-814F-8BC5-DD87216133F6}"/>
            </c:ext>
          </c:extLst>
        </c:ser>
        <c:ser>
          <c:idx val="1"/>
          <c:order val="1"/>
          <c:tx>
            <c:strRef>
              <c:f>Weight!$AM$74</c:f>
              <c:strCache>
                <c:ptCount val="1"/>
                <c:pt idx="0">
                  <c:v>CP-8 50mg/kg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Weight!$AN$74:$AR$74</c:f>
              <c:numCache>
                <c:formatCode>General</c:formatCode>
                <c:ptCount val="5"/>
                <c:pt idx="0">
                  <c:v>1</c:v>
                </c:pt>
                <c:pt idx="1">
                  <c:v>1.0206615442278861</c:v>
                </c:pt>
                <c:pt idx="2">
                  <c:v>1.0270567841079461</c:v>
                </c:pt>
                <c:pt idx="3">
                  <c:v>1.0463830584707647</c:v>
                </c:pt>
                <c:pt idx="4">
                  <c:v>1.0481868440779611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F1E-814F-8BC5-DD87216133F6}"/>
            </c:ext>
          </c:extLst>
        </c:ser>
        <c:ser>
          <c:idx val="2"/>
          <c:order val="2"/>
          <c:tx>
            <c:strRef>
              <c:f>Weight!$AM$75</c:f>
              <c:strCache>
                <c:ptCount val="1"/>
                <c:pt idx="0">
                  <c:v>vehicle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Weight!$AN$75:$AR$75</c:f>
              <c:numCache>
                <c:formatCode>General</c:formatCode>
                <c:ptCount val="5"/>
                <c:pt idx="0">
                  <c:v>1</c:v>
                </c:pt>
                <c:pt idx="1">
                  <c:v>1.0555040197897338</c:v>
                </c:pt>
                <c:pt idx="2">
                  <c:v>1.070299938157081</c:v>
                </c:pt>
                <c:pt idx="3">
                  <c:v>1.0966914038342608</c:v>
                </c:pt>
                <c:pt idx="4">
                  <c:v>1.176777983920841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F1E-814F-8BC5-DD87216133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62742000"/>
        <c:axId val="462658608"/>
      </c:lineChart>
      <c:catAx>
        <c:axId val="4627420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62658608"/>
        <c:crosses val="autoZero"/>
        <c:auto val="1"/>
        <c:lblAlgn val="ctr"/>
        <c:lblOffset val="100"/>
        <c:noMultiLvlLbl val="0"/>
      </c:catAx>
      <c:valAx>
        <c:axId val="4626586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222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462742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4186616080796486E-2"/>
          <c:y val="0.54331251714024087"/>
          <c:w val="0.89609721643111639"/>
          <c:h val="0.124631630077578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98015-A02F-C042-A01A-A93AA3993B5E}" type="datetimeFigureOut">
              <a:rPr lang="en-US" smtClean="0"/>
              <a:t>8/9/23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BD737-AF78-E94C-B874-F2C1C74A0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009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9BD737-AF78-E94C-B874-F2C1C74A07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32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EA3BF-E35D-4585-BFA5-66A8FA1B1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0B2ABE-74C8-46B7-A0AF-543F3D18E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CB8B5E-E74A-4118-BA47-17F693E68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99083-7ABC-4DAB-B38A-B6C6002AB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62AC2D-CEFD-45AE-89A1-754B311EA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697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24020-7139-49FE-8A81-B21F1EBC4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082792-1872-4AF9-841A-3AFC991DBA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D5702-7483-4F0D-906E-94615243D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B72345-CED1-4C39-91B1-D06F775B6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49F3D-E880-4EDF-A366-8B7B61BA5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567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C0031E-81D2-4D38-A242-9F125DD915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58E1CC-C70E-423F-BC83-5AB40FB506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333E1-6BBA-4BDA-B303-DDA8C67D8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9AEDD2-7DA8-4AA5-A6A8-4307AA462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907C7-AB7F-438C-95FB-18072CC1C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8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C193D-5DE7-4826-87E6-76CCEB177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A4605-F165-46E3-8043-E68D2ADF8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F8DD68-54B2-400E-BAD6-1A4E3EFC9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04276-E14E-45D9-8C97-0942FBBBB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FB97C-3BB9-42D4-B43D-EE3B21C0E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15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3550A-3081-4407-9633-15A74525A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37AACE-A605-4BF4-B9EE-D7205264B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BCE10-964B-4955-9520-0513ED2A4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FB430-E58A-4357-A91C-7767B0F8B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967B4-9162-491A-907D-34141352C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360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AD677-58FD-4C2B-9A07-EEC535EB0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723B3-632A-473F-8A1B-658C7E1F9D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A56D0-D39C-40FF-9F2F-ADAC82AB0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D03378-398C-43E8-A8AF-FB17BE750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6E3502-FD21-4F41-B6BC-0A460CDEE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73BBEF-6452-4E0E-AE9F-FEADB7607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4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3F1AB-9558-47C6-835A-9C39467AF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E40283-3CC1-4B16-ADBF-A4CF3B74F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61B79-1E86-49C6-9FB7-1E2501A59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6F9B28-6156-4D09-A22E-E6BE85E10C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07AD05-CA03-473A-AEB0-C7E605738C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6B84DD-8C48-49FB-B162-DE09E6D4F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8AD23F-772E-47E0-9064-C0C5A2033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46044C-847F-437B-9538-F5B223B89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6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61EA8-DA7F-43B8-B9F5-42854C454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0C1DC5-6AA9-4682-BBDB-4922A1634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A29D08-2F85-4062-B425-6DC3E2B8F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914E57-CC75-49F3-9DC2-A68A026F1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49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F00C4D-02D3-4B85-8104-AD2D613B2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A76BA1-F2BE-428E-82E0-08669AFBE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08E462-799A-4019-BBCC-F742B900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323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504AA-739B-416E-8BAE-02596E694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C80A3-183A-4BCF-8C15-E8D836EB9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4346E1-04CF-49C8-BF0F-E8B19D93E9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3AD74C-16E6-4DD7-8D0A-3A3CD8429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A86642-00D1-4F97-945B-4E2BBCD09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BE1D3-30AC-4A3F-95A5-AFDAA31BE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0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3DE5B-B1A7-4A51-9B5A-A4066534F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E506F0-FB7D-4538-BB8B-6CA03B424C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FABAC1-3FAF-4EF7-96E3-F89D12A46F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1DE934-729A-49AE-84FD-8869C5F57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580884-D5AD-4F78-86B9-383E68B6C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A2ABD-0106-47A1-9BB4-C3E7F514B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761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75AF35-A5A4-4101-A719-5F0E9A69A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14C8E5-46B0-469E-BBAE-A13654DC0A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37DB1-6EFB-4FF7-BC52-D924EE42A6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66AB5-243C-44E4-B2C7-007FD79A0ABD}" type="datetimeFigureOut">
              <a:rPr lang="en-US" smtClean="0"/>
              <a:t>8/9/23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54EA7-7A19-4D3A-9AA8-C16AE5C871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E404B-E88F-4256-89C3-996BF1342F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EF2F7-C9D5-4C6D-BA07-D41130CE2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26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2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0.emf"/><Relationship Id="rId7" Type="http://schemas.openxmlformats.org/officeDocument/2006/relationships/chart" Target="../charts/chart1.xm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D699A05-BCCD-84BF-2C75-4DF72F1FFDD7}"/>
              </a:ext>
            </a:extLst>
          </p:cNvPr>
          <p:cNvSpPr txBox="1"/>
          <p:nvPr/>
        </p:nvSpPr>
        <p:spPr>
          <a:xfrm rot="16200000">
            <a:off x="-203732" y="1476499"/>
            <a:ext cx="6912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>
                <a:latin typeface="Helvetica" pitchFamily="2" charset="0"/>
              </a:rPr>
              <a:t>CP-8 (mM)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42A456-7032-3A41-CB97-1655B194A0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203" t="-1044" b="1"/>
          <a:stretch/>
        </p:blipFill>
        <p:spPr>
          <a:xfrm>
            <a:off x="303315" y="342799"/>
            <a:ext cx="2217361" cy="24535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31FE63-AC20-D0DC-F2AB-D914D89CCA7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00" t="2028"/>
          <a:stretch/>
        </p:blipFill>
        <p:spPr>
          <a:xfrm>
            <a:off x="2680397" y="337830"/>
            <a:ext cx="2242104" cy="24238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B5CD7D5-8C82-1E0F-8CE7-F8D63811F691}"/>
              </a:ext>
            </a:extLst>
          </p:cNvPr>
          <p:cNvSpPr txBox="1"/>
          <p:nvPr/>
        </p:nvSpPr>
        <p:spPr>
          <a:xfrm>
            <a:off x="117005" y="6581001"/>
            <a:ext cx="3264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itchFamily="2" charset="0"/>
                <a:ea typeface="NanumGothic" panose="020D0604000000000000" pitchFamily="34" charset="-127"/>
                <a:cs typeface="Arial" panose="020B0604020202020204" pitchFamily="34" charset="0"/>
              </a:rPr>
              <a:t>Supplemental Figure 1: A-F. Growth inhibition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BD2280-1956-57C9-0CDE-48F689DFCEF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98"/>
          <a:stretch/>
        </p:blipFill>
        <p:spPr>
          <a:xfrm>
            <a:off x="338332" y="3243059"/>
            <a:ext cx="2175119" cy="2607408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DE8081F3-4015-81F4-E7FB-2E65C32951BB}"/>
              </a:ext>
            </a:extLst>
          </p:cNvPr>
          <p:cNvSpPr txBox="1"/>
          <p:nvPr/>
        </p:nvSpPr>
        <p:spPr>
          <a:xfrm>
            <a:off x="691823" y="2981063"/>
            <a:ext cx="8755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Helvetica" pitchFamily="2" charset="0"/>
              </a:rPr>
              <a:t>Olaparib (mM)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1C5541E-030F-6367-C49E-768B1626CA6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31" t="46" b="257"/>
          <a:stretch/>
        </p:blipFill>
        <p:spPr>
          <a:xfrm>
            <a:off x="2731990" y="3263925"/>
            <a:ext cx="2268331" cy="2586542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3998FAEF-81F7-63A5-4E05-A83BD0AF85F2}"/>
              </a:ext>
            </a:extLst>
          </p:cNvPr>
          <p:cNvSpPr txBox="1"/>
          <p:nvPr/>
        </p:nvSpPr>
        <p:spPr>
          <a:xfrm>
            <a:off x="3098452" y="2943332"/>
            <a:ext cx="9092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Helvetica" pitchFamily="2" charset="0"/>
              </a:rPr>
              <a:t>Niraparib (mM)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AD8B0CE-FDBA-AEE2-E57F-71873E0C7165}"/>
              </a:ext>
            </a:extLst>
          </p:cNvPr>
          <p:cNvSpPr txBox="1"/>
          <p:nvPr/>
        </p:nvSpPr>
        <p:spPr>
          <a:xfrm rot="16200000">
            <a:off x="-171016" y="3883926"/>
            <a:ext cx="7489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Helvetica" pitchFamily="2" charset="0"/>
              </a:rPr>
              <a:t>CP-23 (mM)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A0E02C-7F28-167E-E11A-273575E003C3}"/>
              </a:ext>
            </a:extLst>
          </p:cNvPr>
          <p:cNvSpPr txBox="1"/>
          <p:nvPr/>
        </p:nvSpPr>
        <p:spPr>
          <a:xfrm>
            <a:off x="62241" y="1561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F1A52A-14C0-166D-18B8-5413CA2E1D37}"/>
              </a:ext>
            </a:extLst>
          </p:cNvPr>
          <p:cNvSpPr txBox="1"/>
          <p:nvPr/>
        </p:nvSpPr>
        <p:spPr>
          <a:xfrm>
            <a:off x="2400402" y="1561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Helvetica" pitchFamily="2" charset="0"/>
              </a:rPr>
              <a:t>B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AB726FF-134F-613B-35C5-985015BC5244}"/>
              </a:ext>
            </a:extLst>
          </p:cNvPr>
          <p:cNvSpPr txBox="1"/>
          <p:nvPr/>
        </p:nvSpPr>
        <p:spPr>
          <a:xfrm>
            <a:off x="4883266" y="15616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Helvetica" pitchFamily="2" charset="0"/>
              </a:rPr>
              <a:t>C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4476021-611C-D8AA-7D60-0F9F65609E11}"/>
              </a:ext>
            </a:extLst>
          </p:cNvPr>
          <p:cNvSpPr txBox="1"/>
          <p:nvPr/>
        </p:nvSpPr>
        <p:spPr>
          <a:xfrm>
            <a:off x="107180" y="282760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4ADCE09-662D-A07D-AF52-3C526F144C08}"/>
              </a:ext>
            </a:extLst>
          </p:cNvPr>
          <p:cNvSpPr txBox="1"/>
          <p:nvPr/>
        </p:nvSpPr>
        <p:spPr>
          <a:xfrm>
            <a:off x="2455784" y="281092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9929FE2-A137-5359-BDC0-BAF2B55DC127}"/>
              </a:ext>
            </a:extLst>
          </p:cNvPr>
          <p:cNvSpPr txBox="1"/>
          <p:nvPr/>
        </p:nvSpPr>
        <p:spPr>
          <a:xfrm>
            <a:off x="4908914" y="2796397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Helvetica" pitchFamily="2" charset="0"/>
              </a:rPr>
              <a:t>F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DC182F2-4EB6-9D5A-CB83-08B4408FFD2A}"/>
              </a:ext>
            </a:extLst>
          </p:cNvPr>
          <p:cNvGrpSpPr/>
          <p:nvPr/>
        </p:nvGrpSpPr>
        <p:grpSpPr>
          <a:xfrm>
            <a:off x="5145019" y="223921"/>
            <a:ext cx="2217361" cy="2548598"/>
            <a:chOff x="5186212" y="253947"/>
            <a:chExt cx="2217361" cy="301957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97A8992-D24A-62C6-391F-BC4DA49B66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1203" t="-1864"/>
            <a:stretch/>
          </p:blipFill>
          <p:spPr>
            <a:xfrm>
              <a:off x="5186212" y="253947"/>
              <a:ext cx="2217361" cy="296490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2F03BF8-35A7-C27D-DD2F-7336DB509544}"/>
                </a:ext>
              </a:extLst>
            </p:cNvPr>
            <p:cNvSpPr txBox="1"/>
            <p:nvPr/>
          </p:nvSpPr>
          <p:spPr>
            <a:xfrm>
              <a:off x="5863200" y="3070198"/>
              <a:ext cx="314510" cy="2005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b="1" dirty="0">
                  <a:solidFill>
                    <a:srgbClr val="FF0000"/>
                  </a:solidFill>
                  <a:latin typeface="Abadi" panose="020B0604020104020204" pitchFamily="34" charset="0"/>
                  <a:cs typeface="Cordia New" panose="020B0304020202020204" pitchFamily="34" charset="-34"/>
                </a:rPr>
                <a:t>0.05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61D9562-3234-E52E-2D6C-1D484802BBC6}"/>
                </a:ext>
              </a:extLst>
            </p:cNvPr>
            <p:cNvSpPr txBox="1"/>
            <p:nvPr/>
          </p:nvSpPr>
          <p:spPr>
            <a:xfrm>
              <a:off x="5605047" y="3068200"/>
              <a:ext cx="384234" cy="205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>
                  <a:solidFill>
                    <a:srgbClr val="FF0000"/>
                  </a:solidFill>
                  <a:latin typeface="Abadi" panose="020B0604020104020204" pitchFamily="34" charset="0"/>
                  <a:cs typeface="Cordia New" panose="020B0304020202020204" pitchFamily="34" charset="-34"/>
                </a:rPr>
                <a:t>0.01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8A1F6F3-8359-3CBA-C57B-79BBFCBDD6F3}"/>
                </a:ext>
              </a:extLst>
            </p:cNvPr>
            <p:cNvSpPr txBox="1"/>
            <p:nvPr/>
          </p:nvSpPr>
          <p:spPr>
            <a:xfrm>
              <a:off x="5354080" y="3068200"/>
              <a:ext cx="320922" cy="200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>
                  <a:solidFill>
                    <a:srgbClr val="FF0000"/>
                  </a:solidFill>
                  <a:latin typeface="Abadi" panose="020B0604020104020204" pitchFamily="34" charset="0"/>
                  <a:cs typeface="Cordia New" panose="020B0304020202020204" pitchFamily="34" charset="-34"/>
                </a:rPr>
                <a:t>0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C0BC87F-F943-6F48-2171-CD88C9E4EFE3}"/>
              </a:ext>
            </a:extLst>
          </p:cNvPr>
          <p:cNvGrpSpPr/>
          <p:nvPr/>
        </p:nvGrpSpPr>
        <p:grpSpPr>
          <a:xfrm>
            <a:off x="5071779" y="3196939"/>
            <a:ext cx="2233211" cy="2704755"/>
            <a:chOff x="5204860" y="3110741"/>
            <a:chExt cx="2233211" cy="322809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746E7DC-E5FF-E75F-C82A-EB7D608606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108" t="-3822" r="601" b="3822"/>
            <a:stretch/>
          </p:blipFill>
          <p:spPr>
            <a:xfrm>
              <a:off x="5204860" y="3110741"/>
              <a:ext cx="2233211" cy="316695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D992108-7BB5-D073-073F-A64223F22AAB}"/>
                </a:ext>
              </a:extLst>
            </p:cNvPr>
            <p:cNvSpPr txBox="1"/>
            <p:nvPr/>
          </p:nvSpPr>
          <p:spPr>
            <a:xfrm>
              <a:off x="5900694" y="6133016"/>
              <a:ext cx="314510" cy="2020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00" b="1" dirty="0">
                  <a:solidFill>
                    <a:srgbClr val="FF0000"/>
                  </a:solidFill>
                  <a:latin typeface="Abadi" panose="020B0604020104020204" pitchFamily="34" charset="0"/>
                </a:rPr>
                <a:t>0.05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E579A5D-B0FE-D79D-978F-B0B3E68B33A0}"/>
                </a:ext>
              </a:extLst>
            </p:cNvPr>
            <p:cNvSpPr txBox="1"/>
            <p:nvPr/>
          </p:nvSpPr>
          <p:spPr>
            <a:xfrm>
              <a:off x="5644563" y="6133015"/>
              <a:ext cx="320922" cy="202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>
                  <a:solidFill>
                    <a:srgbClr val="FF0000"/>
                  </a:solidFill>
                  <a:latin typeface="Abadi" panose="020B0604020104020204" pitchFamily="34" charset="0"/>
                </a:rPr>
                <a:t>0.01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3EDBBFE-EEE0-F602-D541-7C8AE6A5B64C}"/>
                </a:ext>
              </a:extLst>
            </p:cNvPr>
            <p:cNvSpPr txBox="1"/>
            <p:nvPr/>
          </p:nvSpPr>
          <p:spPr>
            <a:xfrm>
              <a:off x="5386757" y="6136803"/>
              <a:ext cx="320922" cy="202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>
                  <a:solidFill>
                    <a:srgbClr val="FF0000"/>
                  </a:solidFill>
                  <a:latin typeface="Abadi" panose="020B0604020104020204" pitchFamily="34" charset="0"/>
                </a:rPr>
                <a:t>0</a:t>
              </a:r>
            </a:p>
          </p:txBody>
        </p:sp>
      </p:grpSp>
      <p:sp>
        <p:nvSpPr>
          <p:cNvPr id="157" name="TextBox 156">
            <a:extLst>
              <a:ext uri="{FF2B5EF4-FFF2-40B4-BE49-F238E27FC236}">
                <a16:creationId xmlns:a16="http://schemas.microsoft.com/office/drawing/2014/main" id="{EA22CC60-E143-2B1D-29E4-97A18FF29625}"/>
              </a:ext>
            </a:extLst>
          </p:cNvPr>
          <p:cNvSpPr txBox="1"/>
          <p:nvPr/>
        </p:nvSpPr>
        <p:spPr>
          <a:xfrm>
            <a:off x="5511482" y="2929037"/>
            <a:ext cx="10294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err="1">
                <a:latin typeface="Helvetica" pitchFamily="2" charset="0"/>
              </a:rPr>
              <a:t>Talazoparib</a:t>
            </a:r>
            <a:r>
              <a:rPr lang="en-US" sz="800" b="1" dirty="0">
                <a:latin typeface="Helvetica" pitchFamily="2" charset="0"/>
              </a:rPr>
              <a:t> (mM)</a:t>
            </a:r>
          </a:p>
        </p:txBody>
      </p:sp>
    </p:spTree>
    <p:extLst>
      <p:ext uri="{BB962C8B-B14F-4D97-AF65-F5344CB8AC3E}">
        <p14:creationId xmlns:p14="http://schemas.microsoft.com/office/powerpoint/2010/main" val="3286286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1A36872-AC85-F725-B202-5E879A2766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48915"/>
            <a:ext cx="4380846" cy="179810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F6993E5-0A40-83AC-B61A-6ABB4406660D}"/>
              </a:ext>
            </a:extLst>
          </p:cNvPr>
          <p:cNvSpPr txBox="1"/>
          <p:nvPr/>
        </p:nvSpPr>
        <p:spPr>
          <a:xfrm>
            <a:off x="158578" y="94917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Supplemental Figure 2</a:t>
            </a:r>
          </a:p>
        </p:txBody>
      </p:sp>
      <p:sp>
        <p:nvSpPr>
          <p:cNvPr id="52" name="Text Box 7">
            <a:extLst>
              <a:ext uri="{FF2B5EF4-FFF2-40B4-BE49-F238E27FC236}">
                <a16:creationId xmlns:a16="http://schemas.microsoft.com/office/drawing/2014/main" id="{7798F47B-AF7C-5F33-0B29-115F0E814579}"/>
              </a:ext>
            </a:extLst>
          </p:cNvPr>
          <p:cNvSpPr txBox="1"/>
          <p:nvPr/>
        </p:nvSpPr>
        <p:spPr>
          <a:xfrm>
            <a:off x="300513" y="2831502"/>
            <a:ext cx="11078687" cy="82609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sz="1200" b="1" dirty="0">
                <a:effectLst/>
                <a:latin typeface="Helvetica" pitchFamily="2" charset="0"/>
                <a:ea typeface="Times New Roman" panose="02020603050405020304" pitchFamily="18" charset="0"/>
              </a:rPr>
              <a:t>Supplemental Fig. 2. A. 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MM231 xenograft treatment with CP-23 by oral gavage (15 or 50mg/kg and </a:t>
            </a:r>
            <a:r>
              <a:rPr lang="en-US" sz="1200" dirty="0" err="1">
                <a:effectLst/>
                <a:latin typeface="Helvetica" pitchFamily="2" charset="0"/>
                <a:ea typeface="Times New Roman" panose="02020603050405020304" pitchFamily="18" charset="0"/>
              </a:rPr>
              <a:t>olaparib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 showed no significant tumor reduction with CP-23 alone or in combination with </a:t>
            </a:r>
            <a:r>
              <a:rPr lang="en-US" sz="1200" dirty="0" err="1">
                <a:latin typeface="Helvetica" pitchFamily="2" charset="0"/>
                <a:ea typeface="Times New Roman" panose="02020603050405020304" pitchFamily="18" charset="0"/>
              </a:rPr>
              <a:t>olaparib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. Treatment start: day 0 when tumors were ~60mm</a:t>
            </a:r>
            <a:r>
              <a:rPr lang="en-US" sz="1200" baseline="30000" dirty="0">
                <a:effectLst/>
                <a:latin typeface="Helvetica" pitchFamily="2" charset="0"/>
                <a:ea typeface="Times New Roman" panose="02020603050405020304" pitchFamily="18" charset="0"/>
              </a:rPr>
              <a:t>3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. Vehicle: 7.5% DMSO+61.7% PEG + 30.8% saline. </a:t>
            </a:r>
            <a:r>
              <a:rPr lang="en-US" sz="1200" b="1" dirty="0">
                <a:effectLst/>
                <a:latin typeface="Helvetica" pitchFamily="2" charset="0"/>
                <a:ea typeface="Times New Roman" panose="02020603050405020304" pitchFamily="18" charset="0"/>
              </a:rPr>
              <a:t>B 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Mass spectrometry PK studies in tissues and plasma of 3 SCID mice/group dosed once with 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</a:rPr>
              <a:t>10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0mg/kg CP-23. 2-CH3</a:t>
            </a:r>
            <a:r>
              <a:rPr lang="en-US" sz="1200" dirty="0">
                <a:latin typeface="Helvetica" pitchFamily="2" charset="0"/>
                <a:ea typeface="Times New Roman" panose="02020603050405020304" pitchFamily="18" charset="0"/>
              </a:rPr>
              <a:t>: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Helvetica" pitchFamily="2" charset="0"/>
                <a:ea typeface="Times New Roman" panose="02020603050405020304" pitchFamily="18" charset="0"/>
              </a:rPr>
              <a:t>dimethylated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, 2-COOH: di-</a:t>
            </a:r>
            <a:r>
              <a:rPr lang="en-US" sz="1200" dirty="0" err="1">
                <a:effectLst/>
                <a:latin typeface="Helvetica" pitchFamily="2" charset="0"/>
                <a:ea typeface="Times New Roman" panose="02020603050405020304" pitchFamily="18" charset="0"/>
              </a:rPr>
              <a:t>carboxylated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, COOH-CH3: mono-methylated mono-</a:t>
            </a:r>
            <a:r>
              <a:rPr lang="en-US" sz="1200" dirty="0" err="1">
                <a:effectLst/>
                <a:latin typeface="Helvetica" pitchFamily="2" charset="0"/>
                <a:ea typeface="Times New Roman" panose="02020603050405020304" pitchFamily="18" charset="0"/>
              </a:rPr>
              <a:t>carboxylated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.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E458516-8848-CA4C-69DE-AD78B6508DE4}"/>
              </a:ext>
            </a:extLst>
          </p:cNvPr>
          <p:cNvSpPr txBox="1"/>
          <p:nvPr/>
        </p:nvSpPr>
        <p:spPr>
          <a:xfrm>
            <a:off x="131236" y="46424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63FD21A-303D-3DCD-C3B0-A6667B171C88}"/>
              </a:ext>
            </a:extLst>
          </p:cNvPr>
          <p:cNvSpPr txBox="1"/>
          <p:nvPr/>
        </p:nvSpPr>
        <p:spPr>
          <a:xfrm>
            <a:off x="5791807" y="53277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B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CACCD39-A4E3-CA67-5943-0ACA1772A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55" y="593568"/>
            <a:ext cx="3843662" cy="179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20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F14BEA-90B9-9565-43D5-E5A9CCF340B8}"/>
              </a:ext>
            </a:extLst>
          </p:cNvPr>
          <p:cNvSpPr txBox="1"/>
          <p:nvPr/>
        </p:nvSpPr>
        <p:spPr>
          <a:xfrm>
            <a:off x="158578" y="94917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Supplemental Figure 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67D92F-4EE5-F07C-937F-F251D687E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89" y="2996314"/>
            <a:ext cx="3552309" cy="24586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2D99D7-EFB6-F213-7EE9-8FEF6BD02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3698" y="460063"/>
            <a:ext cx="3624886" cy="25101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9C1F51-1ADE-2F21-323D-929BD4127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6321" y="3083431"/>
            <a:ext cx="3072125" cy="23614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324533-279F-6A13-31CC-65A4784141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0733" y="2925473"/>
            <a:ext cx="3056841" cy="25295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854BB4-5DEB-7FEA-ABA2-8E1F568963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578" y="375934"/>
            <a:ext cx="3584803" cy="259426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834F90D0-C691-1148-691B-CB2E8C702BF7}"/>
              </a:ext>
            </a:extLst>
          </p:cNvPr>
          <p:cNvGrpSpPr/>
          <p:nvPr/>
        </p:nvGrpSpPr>
        <p:grpSpPr>
          <a:xfrm>
            <a:off x="205292" y="5136904"/>
            <a:ext cx="4333753" cy="1721096"/>
            <a:chOff x="3069151" y="4630751"/>
            <a:chExt cx="4333753" cy="1721096"/>
          </a:xfrm>
        </p:grpSpPr>
        <p:graphicFrame>
          <p:nvGraphicFramePr>
            <p:cNvPr id="16" name="Chart 15">
              <a:extLst>
                <a:ext uri="{FF2B5EF4-FFF2-40B4-BE49-F238E27FC236}">
                  <a16:creationId xmlns:a16="http://schemas.microsoft.com/office/drawing/2014/main" id="{D53495C9-31A8-B4EE-44BD-17A92555730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26831119"/>
                </p:ext>
              </p:extLst>
            </p:nvPr>
          </p:nvGraphicFramePr>
          <p:xfrm>
            <a:off x="3069151" y="4630751"/>
            <a:ext cx="4333753" cy="17210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CCE28A7-38CC-929E-65F8-DE30DDDB16D6}"/>
                </a:ext>
              </a:extLst>
            </p:cNvPr>
            <p:cNvSpPr txBox="1"/>
            <p:nvPr/>
          </p:nvSpPr>
          <p:spPr>
            <a:xfrm>
              <a:off x="3458384" y="5909769"/>
              <a:ext cx="37240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Helvetica" pitchFamily="2" charset="0"/>
                </a:rPr>
                <a:t>Day 1                 3                   6                 9                   12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0BB99B4-AFE4-F16A-393A-FE82D7745CCA}"/>
                </a:ext>
              </a:extLst>
            </p:cNvPr>
            <p:cNvCxnSpPr/>
            <p:nvPr/>
          </p:nvCxnSpPr>
          <p:spPr>
            <a:xfrm>
              <a:off x="3505200" y="5909769"/>
              <a:ext cx="365760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08DF6607-6843-6EE5-3F11-E8F080693FDD}"/>
              </a:ext>
            </a:extLst>
          </p:cNvPr>
          <p:cNvSpPr txBox="1"/>
          <p:nvPr/>
        </p:nvSpPr>
        <p:spPr>
          <a:xfrm>
            <a:off x="0" y="31621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0FF01D-0C74-CBA8-E7CA-801DC76AB19D}"/>
              </a:ext>
            </a:extLst>
          </p:cNvPr>
          <p:cNvSpPr txBox="1"/>
          <p:nvPr/>
        </p:nvSpPr>
        <p:spPr>
          <a:xfrm>
            <a:off x="3798464" y="31621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0F71CF-296B-AC2A-B3BF-8B229228BBBA}"/>
              </a:ext>
            </a:extLst>
          </p:cNvPr>
          <p:cNvSpPr txBox="1"/>
          <p:nvPr/>
        </p:nvSpPr>
        <p:spPr>
          <a:xfrm>
            <a:off x="32090" y="274269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385F19-EFF3-C966-BBCF-937EBB61B5B2}"/>
              </a:ext>
            </a:extLst>
          </p:cNvPr>
          <p:cNvSpPr txBox="1"/>
          <p:nvPr/>
        </p:nvSpPr>
        <p:spPr>
          <a:xfrm>
            <a:off x="7701444" y="3162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5F70D4-887F-E943-9B14-593A9B0A45B1}"/>
              </a:ext>
            </a:extLst>
          </p:cNvPr>
          <p:cNvSpPr txBox="1"/>
          <p:nvPr/>
        </p:nvSpPr>
        <p:spPr>
          <a:xfrm>
            <a:off x="3811344" y="274269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1EB018D-A0A0-A623-368E-123638DA6AC0}"/>
              </a:ext>
            </a:extLst>
          </p:cNvPr>
          <p:cNvSpPr txBox="1"/>
          <p:nvPr/>
        </p:nvSpPr>
        <p:spPr>
          <a:xfrm>
            <a:off x="55464" y="495616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667F93F-3704-5340-047D-1330874F504D}"/>
              </a:ext>
            </a:extLst>
          </p:cNvPr>
          <p:cNvSpPr txBox="1"/>
          <p:nvPr/>
        </p:nvSpPr>
        <p:spPr>
          <a:xfrm>
            <a:off x="7701444" y="274269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</a:rPr>
              <a:t>F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2075173-D13D-E919-BC51-EBFA7509DB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96321" y="353142"/>
            <a:ext cx="3607513" cy="2617058"/>
          </a:xfrm>
          <a:prstGeom prst="rect">
            <a:avLst/>
          </a:prstGeom>
        </p:spPr>
      </p:pic>
      <p:sp>
        <p:nvSpPr>
          <p:cNvPr id="3" name="Text Box 7">
            <a:extLst>
              <a:ext uri="{FF2B5EF4-FFF2-40B4-BE49-F238E27FC236}">
                <a16:creationId xmlns:a16="http://schemas.microsoft.com/office/drawing/2014/main" id="{255FA30C-ED97-4CFD-5820-6F9AD693E19C}"/>
              </a:ext>
            </a:extLst>
          </p:cNvPr>
          <p:cNvSpPr txBox="1"/>
          <p:nvPr/>
        </p:nvSpPr>
        <p:spPr>
          <a:xfrm>
            <a:off x="4632848" y="5522416"/>
            <a:ext cx="7353860" cy="82609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sz="1200" b="1" dirty="0">
                <a:effectLst/>
                <a:latin typeface="Helvetica" pitchFamily="2" charset="0"/>
                <a:ea typeface="Times New Roman" panose="02020603050405020304" pitchFamily="18" charset="0"/>
              </a:rPr>
              <a:t>Supplemental Fig. 2. A</a:t>
            </a:r>
            <a:r>
              <a:rPr lang="en-US" sz="1200" b="1" dirty="0">
                <a:latin typeface="Helvetica" pitchFamily="2" charset="0"/>
                <a:ea typeface="Times New Roman" panose="02020603050405020304" pitchFamily="18" charset="0"/>
              </a:rPr>
              <a:t> –F. 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Mass spectrometry PK studies in tissues and plasma of 3 SCID mice/</a:t>
            </a:r>
            <a:r>
              <a:rPr lang="en-US" sz="1100" dirty="0">
                <a:effectLst/>
                <a:latin typeface="Helvetica" pitchFamily="2" charset="0"/>
                <a:ea typeface="Times New Roman" panose="02020603050405020304" pitchFamily="18" charset="0"/>
              </a:rPr>
              <a:t>group dosed once with </a:t>
            </a: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15 or 50mg/kg CP-8. </a:t>
            </a:r>
            <a:r>
              <a:rPr lang="en-US" sz="1200" dirty="0">
                <a:effectLst/>
                <a:latin typeface="Helvetica" pitchFamily="2" charset="0"/>
                <a:ea typeface="DengXian" panose="02010600030101010101" pitchFamily="2" charset="-122"/>
              </a:rPr>
              <a:t>As expected, common long-chain fatty acid metabolites of CP-8, such as </a:t>
            </a:r>
            <a:r>
              <a:rPr lang="en-US" sz="1200" dirty="0" err="1">
                <a:effectLst/>
                <a:latin typeface="Helvetica" pitchFamily="2" charset="0"/>
                <a:ea typeface="DengXian" panose="02010600030101010101" pitchFamily="2" charset="-122"/>
              </a:rPr>
              <a:t>dinors</a:t>
            </a:r>
            <a:r>
              <a:rPr lang="en-US" sz="1200" dirty="0">
                <a:effectLst/>
                <a:latin typeface="Helvetica" pitchFamily="2" charset="0"/>
                <a:ea typeface="DengXian" panose="02010600030101010101" pitchFamily="2" charset="-122"/>
              </a:rPr>
              <a:t> (compounds with 1 round of beta-oxidation) and </a:t>
            </a:r>
            <a:r>
              <a:rPr lang="en-US" sz="1200" dirty="0" err="1">
                <a:effectLst/>
                <a:latin typeface="Helvetica" pitchFamily="2" charset="0"/>
                <a:ea typeface="DengXian" panose="02010600030101010101" pitchFamily="2" charset="-122"/>
              </a:rPr>
              <a:t>tetranors</a:t>
            </a:r>
            <a:r>
              <a:rPr lang="en-US" sz="1200" dirty="0">
                <a:effectLst/>
                <a:latin typeface="Helvetica" pitchFamily="2" charset="0"/>
                <a:ea typeface="DengXian" panose="02010600030101010101" pitchFamily="2" charset="-122"/>
              </a:rPr>
              <a:t> (compounds with 2 rounds of beta-oxidation), as well as reduced forms of CP-8 and related </a:t>
            </a:r>
            <a:r>
              <a:rPr lang="en-US" sz="1200" dirty="0" err="1">
                <a:effectLst/>
                <a:latin typeface="Helvetica" pitchFamily="2" charset="0"/>
                <a:ea typeface="DengXian" panose="02010600030101010101" pitchFamily="2" charset="-122"/>
              </a:rPr>
              <a:t>dinors</a:t>
            </a:r>
            <a:r>
              <a:rPr lang="en-US" sz="1200" dirty="0">
                <a:effectLst/>
                <a:latin typeface="Helvetica" pitchFamily="2" charset="0"/>
                <a:ea typeface="DengXian" panose="02010600030101010101" pitchFamily="2" charset="-122"/>
              </a:rPr>
              <a:t> and </a:t>
            </a:r>
            <a:r>
              <a:rPr lang="en-US" sz="1200" dirty="0" err="1">
                <a:effectLst/>
                <a:latin typeface="Helvetica" pitchFamily="2" charset="0"/>
                <a:ea typeface="DengXian" panose="02010600030101010101" pitchFamily="2" charset="-122"/>
              </a:rPr>
              <a:t>tetranors</a:t>
            </a:r>
            <a:r>
              <a:rPr lang="en-US" sz="1200" dirty="0">
                <a:effectLst/>
                <a:latin typeface="Helvetica" pitchFamily="2" charset="0"/>
                <a:ea typeface="DengXian" panose="02010600030101010101" pitchFamily="2" charset="-122"/>
              </a:rPr>
              <a:t>, both esterified and free, were identified in tissues and plasma, increased by ~3 fold when 15mg/kg dose was increased to 50mg/kg </a:t>
            </a:r>
            <a:r>
              <a:rPr lang="en-US" sz="1200" b="1" dirty="0">
                <a:effectLst/>
                <a:latin typeface="Helvetica" pitchFamily="2" charset="0"/>
                <a:ea typeface="DengXian" panose="02010600030101010101" pitchFamily="2" charset="-122"/>
              </a:rPr>
              <a:t>G. </a:t>
            </a:r>
            <a:r>
              <a:rPr lang="en-US" sz="1200" b="1" dirty="0">
                <a:latin typeface="Helvetica" pitchFamily="2" charset="0"/>
                <a:ea typeface="DengXian" panose="02010600030101010101" pitchFamily="2" charset="-122"/>
              </a:rPr>
              <a:t>M</a:t>
            </a:r>
            <a:r>
              <a:rPr lang="en-US" sz="1200" dirty="0">
                <a:effectLst/>
                <a:latin typeface="Helvetica" pitchFamily="2" charset="0"/>
                <a:ea typeface="DengXian" panose="02010600030101010101" pitchFamily="2" charset="-122"/>
              </a:rPr>
              <a:t>ouse weight of both 15 mg/kg and 50 mg/kg did not change the weight of mice compared to vehicle control for 12 days.</a:t>
            </a:r>
            <a:endParaRPr lang="en-US" sz="1200" dirty="0">
              <a:effectLst/>
              <a:latin typeface="Helvetica" pitchFamily="2" charset="0"/>
              <a:ea typeface="Times New Roman" panose="02020603050405020304" pitchFamily="18" charset="0"/>
            </a:endParaRPr>
          </a:p>
          <a:p>
            <a:pPr algn="just"/>
            <a:endParaRPr lang="en-US" sz="1200" dirty="0">
              <a:effectLst/>
              <a:latin typeface="Helvetica" pitchFamily="2" charset="0"/>
              <a:ea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Helvetica" pitchFamily="2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03454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13464</TotalTime>
  <Words>298</Words>
  <Application>Microsoft Macintosh PowerPoint</Application>
  <PresentationFormat>Widescreen</PresentationFormat>
  <Paragraphs>36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Abadi</vt:lpstr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Skoko</dc:creator>
  <cp:lastModifiedBy>Neumann, Carola</cp:lastModifiedBy>
  <cp:revision>8</cp:revision>
  <dcterms:created xsi:type="dcterms:W3CDTF">2021-09-15T02:49:33Z</dcterms:created>
  <dcterms:modified xsi:type="dcterms:W3CDTF">2023-08-09T19:18:31Z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e4b1be8-281e-475d-98b0-21c3457e5a46_Enabled">
    <vt:lpwstr>true</vt:lpwstr>
  </property>
  <property fmtid="{D5CDD505-2E9C-101B-9397-08002B2CF9AE}" pid="3" name="MSIP_Label_5e4b1be8-281e-475d-98b0-21c3457e5a46_SetDate">
    <vt:lpwstr>2023-06-05T14:03:14Z</vt:lpwstr>
  </property>
  <property fmtid="{D5CDD505-2E9C-101B-9397-08002B2CF9AE}" pid="4" name="MSIP_Label_5e4b1be8-281e-475d-98b0-21c3457e5a46_Method">
    <vt:lpwstr>Standard</vt:lpwstr>
  </property>
  <property fmtid="{D5CDD505-2E9C-101B-9397-08002B2CF9AE}" pid="5" name="MSIP_Label_5e4b1be8-281e-475d-98b0-21c3457e5a46_Name">
    <vt:lpwstr>Public</vt:lpwstr>
  </property>
  <property fmtid="{D5CDD505-2E9C-101B-9397-08002B2CF9AE}" pid="6" name="MSIP_Label_5e4b1be8-281e-475d-98b0-21c3457e5a46_SiteId">
    <vt:lpwstr>8b3dd73e-4e72-4679-b191-56da1588712b</vt:lpwstr>
  </property>
  <property fmtid="{D5CDD505-2E9C-101B-9397-08002B2CF9AE}" pid="7" name="MSIP_Label_5e4b1be8-281e-475d-98b0-21c3457e5a46_ActionId">
    <vt:lpwstr>7637b04f-e629-4fd7-aeb1-33f494b803e5</vt:lpwstr>
  </property>
  <property fmtid="{D5CDD505-2E9C-101B-9397-08002B2CF9AE}" pid="8" name="MSIP_Label_5e4b1be8-281e-475d-98b0-21c3457e5a46_ContentBits">
    <vt:lpwstr>0</vt:lpwstr>
  </property>
</Properties>
</file>