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7"/>
  </p:notesMasterIdLst>
  <p:sldIdLst>
    <p:sldId id="257" r:id="rId5"/>
    <p:sldId id="272" r:id="rId6"/>
    <p:sldId id="424" r:id="rId7"/>
    <p:sldId id="436" r:id="rId8"/>
    <p:sldId id="423" r:id="rId9"/>
    <p:sldId id="440" r:id="rId10"/>
    <p:sldId id="425" r:id="rId11"/>
    <p:sldId id="442" r:id="rId12"/>
    <p:sldId id="427" r:id="rId13"/>
    <p:sldId id="441" r:id="rId14"/>
    <p:sldId id="443" r:id="rId15"/>
    <p:sldId id="433" r:id="rId16"/>
    <p:sldId id="428" r:id="rId17"/>
    <p:sldId id="410" r:id="rId18"/>
    <p:sldId id="438" r:id="rId19"/>
    <p:sldId id="444" r:id="rId20"/>
    <p:sldId id="435" r:id="rId21"/>
    <p:sldId id="439" r:id="rId22"/>
    <p:sldId id="446" r:id="rId23"/>
    <p:sldId id="431" r:id="rId24"/>
    <p:sldId id="432" r:id="rId25"/>
    <p:sldId id="434" r:id="rId2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66D"/>
    <a:srgbClr val="C77BFF"/>
    <a:srgbClr val="00BFC3"/>
    <a:srgbClr val="7CAF00"/>
    <a:srgbClr val="E99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680729-3B11-7841-86ED-1E6EA73A3F68}" v="14" dt="2022-02-03T05:53:15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748"/>
    <p:restoredTop sz="96327"/>
  </p:normalViewPr>
  <p:slideViewPr>
    <p:cSldViewPr snapToGrid="0" snapToObjects="1">
      <p:cViewPr varScale="1">
        <p:scale>
          <a:sx n="65" d="100"/>
          <a:sy n="65" d="100"/>
        </p:scale>
        <p:origin x="211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45024-F2B8-434A-B903-C2AFFD8BA382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C8AF7-4E58-8E4E-B926-CC3AC9CF3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0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difference in PFS2 or DoT2 if you select patients for whom there was documented T790M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21E82-49C7-EC4B-903F-50B24B78D50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21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09B46-0A51-EE4F-9C9E-5BC546F452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87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2. Genomic characteristics of pre and post-TKI tumors. </a:t>
            </a:r>
          </a:p>
          <a:p>
            <a:r>
              <a:rPr lang="en-US" dirty="0"/>
              <a:t>A-C. </a:t>
            </a:r>
            <a:r>
              <a:rPr lang="en-US" dirty="0" err="1"/>
              <a:t>Comut</a:t>
            </a:r>
            <a:r>
              <a:rPr lang="en-US" dirty="0"/>
              <a:t> plot showing all nonsynonymous mutations and significant copy number events, restricted to events in &gt; 5% of samples.  N=189 pretreatment, n = 86 post-TKI 1, n = 29 post </a:t>
            </a:r>
            <a:r>
              <a:rPr lang="en-US" dirty="0" err="1"/>
              <a:t>osi</a:t>
            </a:r>
            <a:r>
              <a:rPr lang="en-US" dirty="0"/>
              <a:t> </a:t>
            </a:r>
          </a:p>
          <a:p>
            <a:r>
              <a:rPr lang="en-US" dirty="0"/>
              <a:t>H. Pre vs post, significant events, n &gt; 4, TMB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09B46-0A51-EE4F-9C9E-5BC546F452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52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A-C: Disruptive mutations, PFS1, PFS </a:t>
            </a:r>
            <a:r>
              <a:rPr lang="en-US" dirty="0" err="1"/>
              <a:t>Osi</a:t>
            </a:r>
            <a:r>
              <a:rPr lang="en-US" dirty="0"/>
              <a:t>, OS </a:t>
            </a:r>
          </a:p>
          <a:p>
            <a:r>
              <a:rPr lang="en-US" dirty="0"/>
              <a:t>D. TP53 sig, CR/PR patients only – whole cohort (n = 134 with CR/PR); E. Pre-treatment samples (n=92 with CR/PR)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09B46-0A51-EE4F-9C9E-5BC546F452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72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C. All samples with T790M, TP53 sig alteration at any time point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09B46-0A51-EE4F-9C9E-5BC546F452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26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6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8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5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4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4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9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2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1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4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6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2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199BD-0681-0442-9E44-C274CA0B948C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BCA72-FD4F-EB45-953B-E4E5FE7E1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7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tiff"/><Relationship Id="rId3" Type="http://schemas.openxmlformats.org/officeDocument/2006/relationships/image" Target="../media/image58.tiff"/><Relationship Id="rId7" Type="http://schemas.openxmlformats.org/officeDocument/2006/relationships/image" Target="../media/image62.tiff"/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tiff"/><Relationship Id="rId5" Type="http://schemas.openxmlformats.org/officeDocument/2006/relationships/image" Target="../media/image60.tiff"/><Relationship Id="rId4" Type="http://schemas.openxmlformats.org/officeDocument/2006/relationships/image" Target="../media/image5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8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16.emf"/><Relationship Id="rId5" Type="http://schemas.openxmlformats.org/officeDocument/2006/relationships/image" Target="../media/image10.emf"/><Relationship Id="rId10" Type="http://schemas.openxmlformats.org/officeDocument/2006/relationships/image" Target="../media/image15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12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11" Type="http://schemas.openxmlformats.org/officeDocument/2006/relationships/image" Target="../media/image43.emf"/><Relationship Id="rId5" Type="http://schemas.openxmlformats.org/officeDocument/2006/relationships/image" Target="../media/image37.emf"/><Relationship Id="rId10" Type="http://schemas.openxmlformats.org/officeDocument/2006/relationships/image" Target="../media/image42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2B1DEB9F-4E2F-C543-85C3-EFE9E4B3A0E6}"/>
              </a:ext>
            </a:extLst>
          </p:cNvPr>
          <p:cNvSpPr txBox="1"/>
          <p:nvPr/>
        </p:nvSpPr>
        <p:spPr>
          <a:xfrm>
            <a:off x="5436143" y="3843012"/>
            <a:ext cx="1388393" cy="871713"/>
          </a:xfrm>
          <a:prstGeom prst="rect">
            <a:avLst/>
          </a:prstGeom>
          <a:solidFill>
            <a:schemeClr val="bg1">
              <a:alpha val="79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rgbClr val="0070C0"/>
                </a:solidFill>
              </a:rPr>
              <a:t>Post-</a:t>
            </a:r>
            <a:r>
              <a:rPr lang="en-US" sz="1013" b="1" dirty="0" err="1">
                <a:solidFill>
                  <a:srgbClr val="0070C0"/>
                </a:solidFill>
              </a:rPr>
              <a:t>Osi</a:t>
            </a:r>
            <a:r>
              <a:rPr lang="en-US" sz="1013" b="1" dirty="0">
                <a:solidFill>
                  <a:srgbClr val="0070C0"/>
                </a:solidFill>
              </a:rPr>
              <a:t> Cohort</a:t>
            </a:r>
          </a:p>
          <a:p>
            <a:pPr algn="ctr"/>
            <a:endParaRPr lang="en-US" sz="1013" b="1" dirty="0">
              <a:solidFill>
                <a:srgbClr val="0070C0"/>
              </a:solidFill>
            </a:endParaRPr>
          </a:p>
          <a:p>
            <a:pPr algn="ctr"/>
            <a:r>
              <a:rPr lang="en-US" sz="1013" b="1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1013" dirty="0"/>
          </a:p>
          <a:p>
            <a:pPr algn="ctr"/>
            <a:endParaRPr lang="en-US" sz="1013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CDD83B-BBE5-224A-8DD5-61A4CF65E878}"/>
              </a:ext>
            </a:extLst>
          </p:cNvPr>
          <p:cNvSpPr txBox="1"/>
          <p:nvPr/>
        </p:nvSpPr>
        <p:spPr>
          <a:xfrm>
            <a:off x="5418946" y="4051828"/>
            <a:ext cx="1439457" cy="782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Post-Osimertinib specimen: </a:t>
            </a:r>
          </a:p>
          <a:p>
            <a:pPr algn="ctr"/>
            <a:r>
              <a:rPr lang="en-US" sz="800" i="1" dirty="0"/>
              <a:t>N = 31</a:t>
            </a:r>
          </a:p>
          <a:p>
            <a:pPr algn="ctr"/>
            <a:r>
              <a:rPr lang="en-US" sz="700" b="1" dirty="0"/>
              <a:t>(Post-Osimertinib specimen &amp; PFS-</a:t>
            </a:r>
            <a:r>
              <a:rPr lang="en-US" sz="700" b="1" dirty="0" err="1"/>
              <a:t>Osi</a:t>
            </a:r>
            <a:r>
              <a:rPr lang="en-US" sz="700" b="1" dirty="0"/>
              <a:t> data: </a:t>
            </a:r>
          </a:p>
          <a:p>
            <a:pPr algn="ctr"/>
            <a:r>
              <a:rPr lang="en-US" sz="700" i="1" dirty="0"/>
              <a:t>N = 24)</a:t>
            </a:r>
          </a:p>
          <a:p>
            <a:endParaRPr lang="en-US" sz="788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12A0625-6723-EB4A-8025-79D0EBA2B9FA}"/>
              </a:ext>
            </a:extLst>
          </p:cNvPr>
          <p:cNvSpPr txBox="1"/>
          <p:nvPr/>
        </p:nvSpPr>
        <p:spPr>
          <a:xfrm>
            <a:off x="3537997" y="3843012"/>
            <a:ext cx="1429595" cy="871713"/>
          </a:xfrm>
          <a:prstGeom prst="rect">
            <a:avLst/>
          </a:prstGeom>
          <a:solidFill>
            <a:schemeClr val="bg1">
              <a:alpha val="79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rgbClr val="FF0000"/>
                </a:solidFill>
              </a:rPr>
              <a:t>Pre-</a:t>
            </a:r>
            <a:r>
              <a:rPr lang="en-US" sz="1013" b="1" dirty="0" err="1">
                <a:solidFill>
                  <a:srgbClr val="FF0000"/>
                </a:solidFill>
              </a:rPr>
              <a:t>Osi</a:t>
            </a:r>
            <a:r>
              <a:rPr lang="en-US" sz="1013" b="1" dirty="0">
                <a:solidFill>
                  <a:srgbClr val="FF0000"/>
                </a:solidFill>
              </a:rPr>
              <a:t> Cohort</a:t>
            </a:r>
          </a:p>
          <a:p>
            <a:pPr algn="ctr"/>
            <a:endParaRPr lang="en-US" sz="1013" b="1" dirty="0">
              <a:solidFill>
                <a:srgbClr val="FF0000"/>
              </a:solidFill>
            </a:endParaRPr>
          </a:p>
          <a:p>
            <a:pPr algn="ctr"/>
            <a:r>
              <a:rPr lang="en-US" sz="1013" b="1" dirty="0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sz="1013" dirty="0"/>
          </a:p>
          <a:p>
            <a:pPr algn="ctr"/>
            <a:endParaRPr lang="en-US" sz="1013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825C115-38D9-2A48-9048-99E70BAF3A93}"/>
              </a:ext>
            </a:extLst>
          </p:cNvPr>
          <p:cNvSpPr txBox="1"/>
          <p:nvPr/>
        </p:nvSpPr>
        <p:spPr>
          <a:xfrm>
            <a:off x="3491588" y="4051828"/>
            <a:ext cx="1504490" cy="782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Pre-Osimertinib specimen: </a:t>
            </a:r>
          </a:p>
          <a:p>
            <a:pPr algn="ctr"/>
            <a:r>
              <a:rPr lang="en-US" sz="800" i="1" dirty="0"/>
              <a:t>N = 37</a:t>
            </a:r>
          </a:p>
          <a:p>
            <a:pPr algn="ctr"/>
            <a:r>
              <a:rPr lang="en-US" sz="700" b="1" dirty="0"/>
              <a:t>(Pre-Osimertinib specimen &amp; PFS-</a:t>
            </a:r>
            <a:r>
              <a:rPr lang="en-US" sz="700" b="1" dirty="0" err="1"/>
              <a:t>Osi</a:t>
            </a:r>
            <a:r>
              <a:rPr lang="en-US" sz="700" b="1" dirty="0"/>
              <a:t> data</a:t>
            </a:r>
          </a:p>
          <a:p>
            <a:pPr algn="ctr"/>
            <a:r>
              <a:rPr lang="en-US" sz="700" i="1" dirty="0"/>
              <a:t>N = 33)</a:t>
            </a:r>
            <a:endParaRPr lang="en-US" sz="700" dirty="0"/>
          </a:p>
          <a:p>
            <a:pPr algn="ctr"/>
            <a:endParaRPr lang="en-US" sz="788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530C8E-6973-7B4E-8A7E-D49528546A15}"/>
              </a:ext>
            </a:extLst>
          </p:cNvPr>
          <p:cNvSpPr txBox="1"/>
          <p:nvPr/>
        </p:nvSpPr>
        <p:spPr>
          <a:xfrm>
            <a:off x="218746" y="914605"/>
            <a:ext cx="1170590" cy="7158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/>
              <a:t>808</a:t>
            </a:r>
            <a:r>
              <a:rPr lang="en-US" sz="1013" dirty="0"/>
              <a:t> patients identified with EGFR mutations seen at DFCI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0C443-9F71-E54A-B8DA-7ACCB48C65A3}"/>
              </a:ext>
            </a:extLst>
          </p:cNvPr>
          <p:cNvSpPr txBox="1"/>
          <p:nvPr/>
        </p:nvSpPr>
        <p:spPr>
          <a:xfrm>
            <a:off x="3125265" y="983854"/>
            <a:ext cx="1751451" cy="577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88" dirty="0"/>
              <a:t>Inclusion criteria: 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Verified targetable EGFR mutation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Advanced disease treated with approved EGFR-directed therapy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BAB98F-0DFB-BC4E-82B6-74EB3D1287FB}"/>
              </a:ext>
            </a:extLst>
          </p:cNvPr>
          <p:cNvSpPr txBox="1"/>
          <p:nvPr/>
        </p:nvSpPr>
        <p:spPr>
          <a:xfrm>
            <a:off x="2904301" y="2002344"/>
            <a:ext cx="2193378" cy="1322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88" dirty="0"/>
              <a:t>Exclusion criteria: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EGFR exon 20/other </a:t>
            </a:r>
            <a:r>
              <a:rPr lang="en-US" sz="788" dirty="0" err="1"/>
              <a:t>nontargetable</a:t>
            </a:r>
            <a:r>
              <a:rPr lang="en-US" sz="788" dirty="0"/>
              <a:t> EGFR mutation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Baseline T790M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QNS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Limited stage/adjuvant therapy 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Records or specimen not obtainable 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Combination/experimental therapy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Not consented</a:t>
            </a:r>
          </a:p>
          <a:p>
            <a:pPr algn="ctr"/>
            <a:r>
              <a:rPr lang="en-US" sz="900" b="1" dirty="0"/>
              <a:t>N = 539 excluded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75B6DC-CF0E-604A-B271-55932262C094}"/>
              </a:ext>
            </a:extLst>
          </p:cNvPr>
          <p:cNvSpPr txBox="1"/>
          <p:nvPr/>
        </p:nvSpPr>
        <p:spPr>
          <a:xfrm>
            <a:off x="5436143" y="2479112"/>
            <a:ext cx="1158765" cy="4560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788" dirty="0"/>
              <a:t>Censor date: 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Batch 1, 4/28/18</a:t>
            </a:r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US" sz="788" dirty="0"/>
              <a:t>Batch 2, 1/24/19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6067E-FA36-F54D-AA4B-010992FA89FC}"/>
              </a:ext>
            </a:extLst>
          </p:cNvPr>
          <p:cNvSpPr txBox="1"/>
          <p:nvPr/>
        </p:nvSpPr>
        <p:spPr>
          <a:xfrm>
            <a:off x="1618428" y="992510"/>
            <a:ext cx="1058261" cy="55996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Chart review and targeted NGS sequencing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FB898F-5EBE-2146-AD63-90537351C1A1}"/>
              </a:ext>
            </a:extLst>
          </p:cNvPr>
          <p:cNvSpPr txBox="1"/>
          <p:nvPr/>
        </p:nvSpPr>
        <p:spPr>
          <a:xfrm>
            <a:off x="5413973" y="1134363"/>
            <a:ext cx="1170589" cy="24820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/>
              <a:t>N = 269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3F9238-D097-624C-B96E-47488D99C4E6}"/>
              </a:ext>
            </a:extLst>
          </p:cNvPr>
          <p:cNvCxnSpPr/>
          <p:nvPr/>
        </p:nvCxnSpPr>
        <p:spPr>
          <a:xfrm>
            <a:off x="1389336" y="1252197"/>
            <a:ext cx="22909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92422C-33B0-224A-8150-484A81D31957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2676689" y="1272491"/>
            <a:ext cx="448576" cy="3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B3A174-7F56-3944-9654-786AB9D680E3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4876716" y="1252196"/>
            <a:ext cx="537258" cy="2032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5266F91-DA50-C04F-9B0C-2911F4047A1E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4000990" y="1561192"/>
            <a:ext cx="1" cy="44115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AC6306-FBB0-B04F-8BF9-7ACE98596BE7}"/>
              </a:ext>
            </a:extLst>
          </p:cNvPr>
          <p:cNvSpPr txBox="1"/>
          <p:nvPr/>
        </p:nvSpPr>
        <p:spPr>
          <a:xfrm>
            <a:off x="5436143" y="1695561"/>
            <a:ext cx="1148419" cy="6985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788" dirty="0"/>
              <a:t>Annotated for treatment history, RECIST response, PFS, and OS, and resistance mechanism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781B35-D73B-FE42-81DA-9CE0DC5F5CA0}"/>
              </a:ext>
            </a:extLst>
          </p:cNvPr>
          <p:cNvSpPr txBox="1"/>
          <p:nvPr/>
        </p:nvSpPr>
        <p:spPr>
          <a:xfrm>
            <a:off x="0" y="0"/>
            <a:ext cx="4331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5FE39-49C8-3D4D-8185-E715F2E7ECA5}"/>
              </a:ext>
            </a:extLst>
          </p:cNvPr>
          <p:cNvSpPr txBox="1"/>
          <p:nvPr/>
        </p:nvSpPr>
        <p:spPr>
          <a:xfrm>
            <a:off x="-52706" y="46128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4D208D-508E-9A4D-9DEF-9016AF0A946D}"/>
              </a:ext>
            </a:extLst>
          </p:cNvPr>
          <p:cNvSpPr txBox="1"/>
          <p:nvPr/>
        </p:nvSpPr>
        <p:spPr>
          <a:xfrm>
            <a:off x="1278936" y="4085346"/>
            <a:ext cx="670973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75" dirty="0"/>
              <a:t>1</a:t>
            </a:r>
            <a:r>
              <a:rPr lang="en-US" sz="675" baseline="30000" dirty="0"/>
              <a:t>st</a:t>
            </a:r>
            <a:r>
              <a:rPr lang="en-US" sz="675" dirty="0"/>
              <a:t> TKI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EE4ADD-2D94-7D48-8320-6CB2722C3CA1}"/>
              </a:ext>
            </a:extLst>
          </p:cNvPr>
          <p:cNvSpPr txBox="1"/>
          <p:nvPr/>
        </p:nvSpPr>
        <p:spPr>
          <a:xfrm>
            <a:off x="4852082" y="4006323"/>
            <a:ext cx="728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75" dirty="0"/>
              <a:t>Later–line Osimertinib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516AD81-6082-164C-81FB-4642D4FCF11D}"/>
              </a:ext>
            </a:extLst>
          </p:cNvPr>
          <p:cNvCxnSpPr/>
          <p:nvPr/>
        </p:nvCxnSpPr>
        <p:spPr>
          <a:xfrm>
            <a:off x="4959613" y="4302794"/>
            <a:ext cx="54864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4D08074-8A7A-574D-A711-FBAD68EBFFCC}"/>
              </a:ext>
            </a:extLst>
          </p:cNvPr>
          <p:cNvSpPr txBox="1"/>
          <p:nvPr/>
        </p:nvSpPr>
        <p:spPr>
          <a:xfrm>
            <a:off x="49411" y="3843012"/>
            <a:ext cx="1317070" cy="871713"/>
          </a:xfrm>
          <a:prstGeom prst="rect">
            <a:avLst/>
          </a:prstGeom>
          <a:solidFill>
            <a:schemeClr val="bg1">
              <a:alpha val="79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rgbClr val="FF0000"/>
                </a:solidFill>
              </a:rPr>
              <a:t>Pretreatment Cohort </a:t>
            </a:r>
          </a:p>
          <a:p>
            <a:pPr algn="ctr"/>
            <a:endParaRPr lang="en-US" sz="1013" b="1" dirty="0">
              <a:solidFill>
                <a:srgbClr val="FF0000"/>
              </a:solidFill>
            </a:endParaRPr>
          </a:p>
          <a:p>
            <a:pPr algn="ctr"/>
            <a:endParaRPr lang="en-US" sz="1013" b="1" dirty="0">
              <a:solidFill>
                <a:srgbClr val="FF0000"/>
              </a:solidFill>
            </a:endParaRPr>
          </a:p>
          <a:p>
            <a:pPr algn="ctr"/>
            <a:endParaRPr lang="en-US" sz="1013" dirty="0"/>
          </a:p>
          <a:p>
            <a:pPr algn="ctr"/>
            <a:endParaRPr lang="en-US" sz="1013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9EB4D8-4716-B54A-8380-DA23406EE2D9}"/>
              </a:ext>
            </a:extLst>
          </p:cNvPr>
          <p:cNvSpPr txBox="1"/>
          <p:nvPr/>
        </p:nvSpPr>
        <p:spPr>
          <a:xfrm>
            <a:off x="1837822" y="3843012"/>
            <a:ext cx="1528592" cy="871713"/>
          </a:xfrm>
          <a:prstGeom prst="rect">
            <a:avLst/>
          </a:prstGeom>
          <a:solidFill>
            <a:schemeClr val="bg1">
              <a:alpha val="79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13" b="1" dirty="0">
                <a:solidFill>
                  <a:srgbClr val="0070C0"/>
                </a:solidFill>
              </a:rPr>
              <a:t>Post-TKI1 Cohort </a:t>
            </a:r>
          </a:p>
          <a:p>
            <a:pPr algn="ctr"/>
            <a:endParaRPr lang="en-US" sz="1013" dirty="0"/>
          </a:p>
          <a:p>
            <a:pPr algn="ctr"/>
            <a:endParaRPr lang="en-US" sz="1013" dirty="0"/>
          </a:p>
          <a:p>
            <a:pPr algn="ctr"/>
            <a:endParaRPr lang="en-US" sz="1013" dirty="0"/>
          </a:p>
          <a:p>
            <a:pPr algn="ctr"/>
            <a:endParaRPr lang="en-US" sz="1013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EA4EB54-C001-0242-824E-9C2622F6F6C1}"/>
              </a:ext>
            </a:extLst>
          </p:cNvPr>
          <p:cNvSpPr txBox="1"/>
          <p:nvPr/>
        </p:nvSpPr>
        <p:spPr>
          <a:xfrm>
            <a:off x="25493" y="4051828"/>
            <a:ext cx="1349847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Pre-TKI-1 specimen: </a:t>
            </a:r>
          </a:p>
          <a:p>
            <a:pPr algn="ctr"/>
            <a:r>
              <a:rPr lang="en-US" sz="800" i="1" dirty="0"/>
              <a:t>N = 189</a:t>
            </a:r>
          </a:p>
          <a:p>
            <a:pPr algn="ctr"/>
            <a:r>
              <a:rPr lang="en-US" sz="675" b="1" dirty="0"/>
              <a:t>(Pre-TKI1 specimen &amp; PFS data: </a:t>
            </a:r>
          </a:p>
          <a:p>
            <a:pPr algn="ctr"/>
            <a:r>
              <a:rPr lang="en-US" sz="675" dirty="0"/>
              <a:t>N = 184)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F56D20-A564-F841-8FED-7992F3B7226C}"/>
              </a:ext>
            </a:extLst>
          </p:cNvPr>
          <p:cNvSpPr txBox="1"/>
          <p:nvPr/>
        </p:nvSpPr>
        <p:spPr>
          <a:xfrm>
            <a:off x="1803619" y="4051828"/>
            <a:ext cx="1641352" cy="665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TKI-1 resistance specimen: </a:t>
            </a:r>
          </a:p>
          <a:p>
            <a:pPr algn="ctr"/>
            <a:r>
              <a:rPr lang="en-US" sz="800" i="1" dirty="0"/>
              <a:t>N = 91</a:t>
            </a:r>
          </a:p>
          <a:p>
            <a:pPr algn="ctr"/>
            <a:r>
              <a:rPr lang="en-US" sz="680" b="1" dirty="0"/>
              <a:t>(Post-TKI-1 specimen &amp; PFS data:</a:t>
            </a:r>
          </a:p>
          <a:p>
            <a:pPr algn="ctr"/>
            <a:r>
              <a:rPr lang="en-US" sz="680" i="1" dirty="0"/>
              <a:t>N = 90</a:t>
            </a:r>
            <a:r>
              <a:rPr lang="en-US" sz="680" b="1" dirty="0"/>
              <a:t> )</a:t>
            </a:r>
          </a:p>
          <a:p>
            <a:pPr algn="ctr"/>
            <a:endParaRPr lang="en-US" sz="788" i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501B0AB-2EF7-F649-AFB1-E57DE58582D2}"/>
              </a:ext>
            </a:extLst>
          </p:cNvPr>
          <p:cNvSpPr txBox="1"/>
          <p:nvPr/>
        </p:nvSpPr>
        <p:spPr>
          <a:xfrm>
            <a:off x="0" y="332316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128388DF-C8A6-CA42-A489-DCB813761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1" y="4866578"/>
            <a:ext cx="4572000" cy="27432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AFF27E9B-F297-4345-9665-FDEB2476EDD7}"/>
              </a:ext>
            </a:extLst>
          </p:cNvPr>
          <p:cNvSpPr txBox="1"/>
          <p:nvPr/>
        </p:nvSpPr>
        <p:spPr>
          <a:xfrm>
            <a:off x="0" y="4726322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B29AEBF-8828-4E40-9452-A9A2120ECE78}"/>
              </a:ext>
            </a:extLst>
          </p:cNvPr>
          <p:cNvCxnSpPr/>
          <p:nvPr/>
        </p:nvCxnSpPr>
        <p:spPr>
          <a:xfrm>
            <a:off x="1351696" y="4295453"/>
            <a:ext cx="54864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74">
            <a:extLst>
              <a:ext uri="{FF2B5EF4-FFF2-40B4-BE49-F238E27FC236}">
                <a16:creationId xmlns:a16="http://schemas.microsoft.com/office/drawing/2014/main" id="{9BB682B5-B9D9-2F4F-AA8F-2948A129568A}"/>
              </a:ext>
            </a:extLst>
          </p:cNvPr>
          <p:cNvSpPr/>
          <p:nvPr/>
        </p:nvSpPr>
        <p:spPr>
          <a:xfrm>
            <a:off x="2759171" y="3670024"/>
            <a:ext cx="1371600" cy="137160"/>
          </a:xfrm>
          <a:custGeom>
            <a:avLst/>
            <a:gdLst>
              <a:gd name="connsiteX0" fmla="*/ 0 w 1078787"/>
              <a:gd name="connsiteY0" fmla="*/ 195713 h 247083"/>
              <a:gd name="connsiteX1" fmla="*/ 575353 w 1078787"/>
              <a:gd name="connsiteY1" fmla="*/ 504 h 247083"/>
              <a:gd name="connsiteX2" fmla="*/ 1078787 w 1078787"/>
              <a:gd name="connsiteY2" fmla="*/ 247083 h 247083"/>
              <a:gd name="connsiteX3" fmla="*/ 1078787 w 1078787"/>
              <a:gd name="connsiteY3" fmla="*/ 247083 h 2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8787" h="247083">
                <a:moveTo>
                  <a:pt x="0" y="195713"/>
                </a:moveTo>
                <a:cubicBezTo>
                  <a:pt x="197777" y="93827"/>
                  <a:pt x="395555" y="-8058"/>
                  <a:pt x="575353" y="504"/>
                </a:cubicBezTo>
                <a:cubicBezTo>
                  <a:pt x="755151" y="9066"/>
                  <a:pt x="1078787" y="247083"/>
                  <a:pt x="1078787" y="247083"/>
                </a:cubicBezTo>
                <a:lnTo>
                  <a:pt x="1078787" y="247083"/>
                </a:lnTo>
              </a:path>
            </a:pathLst>
          </a:custGeom>
          <a:noFill/>
          <a:ln w="19050">
            <a:solidFill>
              <a:schemeClr val="bg2">
                <a:lumMod val="90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B419E3-16E3-244F-AD2B-EAD938957408}"/>
              </a:ext>
            </a:extLst>
          </p:cNvPr>
          <p:cNvSpPr txBox="1"/>
          <p:nvPr/>
        </p:nvSpPr>
        <p:spPr>
          <a:xfrm>
            <a:off x="3491588" y="4910988"/>
            <a:ext cx="1076978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269 patients</a:t>
            </a:r>
          </a:p>
          <a:p>
            <a:pPr algn="ctr"/>
            <a:r>
              <a:rPr lang="en-US" sz="1013" dirty="0"/>
              <a:t>(311 specimens)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D5E086-7A98-F642-A15E-7D6E0B1B22CF}"/>
              </a:ext>
            </a:extLst>
          </p:cNvPr>
          <p:cNvSpPr/>
          <p:nvPr/>
        </p:nvSpPr>
        <p:spPr>
          <a:xfrm>
            <a:off x="68997" y="7931813"/>
            <a:ext cx="67200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Cohort composition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Patient selection and inclusion/exclusion criteria. B. Treatment context sub-cohorts based on specimen and outcome data availability. Number of specimens in each treatment context listed; subset of patients with both a specimen and evaluable outcome data listed below in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parantheses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C.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UpSet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plot showing the number of patients with biopsy at each time point and number of patients with multiple biopsies. Thirty patients (21 + 4 + 5) patients had pre and post-treatment samples spanning a single treatment; patients with pre- and post-biopsies spanning multiple treatment lines (n=7) were not included in paired analyses. Five patients had 3 samples spanning first-line TKI and Osimertinib.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4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88F491-C603-FA43-8B2A-0B08BE3E4204}"/>
              </a:ext>
            </a:extLst>
          </p:cNvPr>
          <p:cNvGrpSpPr>
            <a:grpSpLocks noChangeAspect="1"/>
          </p:cNvGrpSpPr>
          <p:nvPr/>
        </p:nvGrpSpPr>
        <p:grpSpPr>
          <a:xfrm>
            <a:off x="4691975" y="801686"/>
            <a:ext cx="1970781" cy="1554480"/>
            <a:chOff x="4633609" y="967058"/>
            <a:chExt cx="2248721" cy="177370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DFCAC1-1ECF-F044-AD77-5768EE0142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174" t="8749"/>
            <a:stretch/>
          </p:blipFill>
          <p:spPr>
            <a:xfrm>
              <a:off x="4674649" y="967058"/>
              <a:ext cx="2207681" cy="1773709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F101226-57B1-1A44-8C5A-7E54031585E0}"/>
                </a:ext>
              </a:extLst>
            </p:cNvPr>
            <p:cNvSpPr/>
            <p:nvPr/>
          </p:nvSpPr>
          <p:spPr>
            <a:xfrm>
              <a:off x="4633609" y="2330327"/>
              <a:ext cx="199441" cy="284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8105C25-2C0A-5F43-A8C0-D01F684EDF73}"/>
              </a:ext>
            </a:extLst>
          </p:cNvPr>
          <p:cNvSpPr txBox="1"/>
          <p:nvPr/>
        </p:nvSpPr>
        <p:spPr>
          <a:xfrm>
            <a:off x="-20018" y="0"/>
            <a:ext cx="344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7 continued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69E697A-2AEE-A648-AF76-05A6EA2E124D}"/>
              </a:ext>
            </a:extLst>
          </p:cNvPr>
          <p:cNvSpPr/>
          <p:nvPr/>
        </p:nvSpPr>
        <p:spPr>
          <a:xfrm>
            <a:off x="33290" y="3248561"/>
            <a:ext cx="6791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7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alterations and association with outcome and response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A-C. Association between disruptive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alteration, non-disruptive alterations,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 (WT) status and A. Progression-free survival on first TKI (PFS1), B. Progression-free survival on 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and C. Overall survival (OS). TP53 alterations detected at any time point were included. 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D-F. Association between specific mutations and D. PFS1, E.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F. OS.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mutations are highlighted in red. Only putatively functional mutations (methods) are shown. 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G-I. Forest plot depicting association between alterations in specific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exons and G. PFS1, H.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I. OS. 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J-L. Association between significant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alterations in exons 5-8,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alterations outside exons 5-8, and TP53 WT status, and J. PFS1, K.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L. OS.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FB9BCE5-B0DA-9245-9F6E-FE6ACBEF1E45}"/>
              </a:ext>
            </a:extLst>
          </p:cNvPr>
          <p:cNvSpPr txBox="1"/>
          <p:nvPr/>
        </p:nvSpPr>
        <p:spPr>
          <a:xfrm>
            <a:off x="-5762" y="48761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CF5329-0C44-2545-856D-77BF48B15190}"/>
              </a:ext>
            </a:extLst>
          </p:cNvPr>
          <p:cNvSpPr txBox="1"/>
          <p:nvPr/>
        </p:nvSpPr>
        <p:spPr>
          <a:xfrm>
            <a:off x="2422237" y="48761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42BADF-C632-C547-BDE6-C030D1507D44}"/>
              </a:ext>
            </a:extLst>
          </p:cNvPr>
          <p:cNvSpPr txBox="1"/>
          <p:nvPr/>
        </p:nvSpPr>
        <p:spPr>
          <a:xfrm>
            <a:off x="4633609" y="48761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D9A45A5-F21D-5B44-8273-D7B02537BFB5}"/>
              </a:ext>
            </a:extLst>
          </p:cNvPr>
          <p:cNvCxnSpPr>
            <a:cxnSpLocks/>
          </p:cNvCxnSpPr>
          <p:nvPr/>
        </p:nvCxnSpPr>
        <p:spPr>
          <a:xfrm>
            <a:off x="6036581" y="913032"/>
            <a:ext cx="119179" cy="0"/>
          </a:xfrm>
          <a:prstGeom prst="line">
            <a:avLst/>
          </a:prstGeom>
          <a:ln w="28575">
            <a:solidFill>
              <a:srgbClr val="66CD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7053D5E-B071-CE45-B10C-098E82F93647}"/>
              </a:ext>
            </a:extLst>
          </p:cNvPr>
          <p:cNvCxnSpPr>
            <a:cxnSpLocks/>
          </p:cNvCxnSpPr>
          <p:nvPr/>
        </p:nvCxnSpPr>
        <p:spPr>
          <a:xfrm>
            <a:off x="6036581" y="1021713"/>
            <a:ext cx="119179" cy="0"/>
          </a:xfrm>
          <a:prstGeom prst="line">
            <a:avLst/>
          </a:prstGeom>
          <a:ln w="28575">
            <a:solidFill>
              <a:srgbClr val="FFD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43BA5E8-198C-664F-AE7B-59209089F8AC}"/>
              </a:ext>
            </a:extLst>
          </p:cNvPr>
          <p:cNvSpPr txBox="1"/>
          <p:nvPr/>
        </p:nvSpPr>
        <p:spPr>
          <a:xfrm>
            <a:off x="6097574" y="812843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WT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F41A214-3F49-CB42-91C1-F25992162B29}"/>
              </a:ext>
            </a:extLst>
          </p:cNvPr>
          <p:cNvSpPr txBox="1"/>
          <p:nvPr/>
        </p:nvSpPr>
        <p:spPr>
          <a:xfrm>
            <a:off x="6097574" y="920648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exon 5-8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2BCC676-FF33-A94B-AAA7-048EE8EBB111}"/>
              </a:ext>
            </a:extLst>
          </p:cNvPr>
          <p:cNvSpPr txBox="1"/>
          <p:nvPr/>
        </p:nvSpPr>
        <p:spPr>
          <a:xfrm>
            <a:off x="6097574" y="1034137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non-exon 5-8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39D9958-E0FB-BA44-8B56-5CA8648E08C5}"/>
              </a:ext>
            </a:extLst>
          </p:cNvPr>
          <p:cNvCxnSpPr>
            <a:cxnSpLocks/>
          </p:cNvCxnSpPr>
          <p:nvPr/>
        </p:nvCxnSpPr>
        <p:spPr>
          <a:xfrm>
            <a:off x="6036581" y="1130393"/>
            <a:ext cx="119179" cy="0"/>
          </a:xfrm>
          <a:prstGeom prst="line">
            <a:avLst/>
          </a:prstGeom>
          <a:ln w="28575">
            <a:solidFill>
              <a:srgbClr val="E996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69DE68-9412-1645-91B2-A62CD62F8362}"/>
              </a:ext>
            </a:extLst>
          </p:cNvPr>
          <p:cNvGrpSpPr>
            <a:grpSpLocks noChangeAspect="1"/>
          </p:cNvGrpSpPr>
          <p:nvPr/>
        </p:nvGrpSpPr>
        <p:grpSpPr>
          <a:xfrm>
            <a:off x="319031" y="808160"/>
            <a:ext cx="2003544" cy="1554480"/>
            <a:chOff x="27197" y="971934"/>
            <a:chExt cx="2277761" cy="1767235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8FDACDD-88DA-2F49-892C-FF12253C08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174" t="9081"/>
            <a:stretch/>
          </p:blipFill>
          <p:spPr>
            <a:xfrm>
              <a:off x="97277" y="971934"/>
              <a:ext cx="2207681" cy="1767235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80384E8-B26A-A143-B981-BCE1869E800E}"/>
                </a:ext>
              </a:extLst>
            </p:cNvPr>
            <p:cNvSpPr/>
            <p:nvPr/>
          </p:nvSpPr>
          <p:spPr>
            <a:xfrm>
              <a:off x="27197" y="2275530"/>
              <a:ext cx="221122" cy="284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79C07D-3229-6F46-B034-615F4218D0E6}"/>
              </a:ext>
            </a:extLst>
          </p:cNvPr>
          <p:cNvGrpSpPr>
            <a:grpSpLocks noChangeAspect="1"/>
          </p:cNvGrpSpPr>
          <p:nvPr/>
        </p:nvGrpSpPr>
        <p:grpSpPr>
          <a:xfrm>
            <a:off x="2518970" y="808160"/>
            <a:ext cx="1986665" cy="1554480"/>
            <a:chOff x="2304958" y="966452"/>
            <a:chExt cx="2258571" cy="176723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BF7F4DD-316C-F646-AC67-7CAF5EE569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174" t="9081"/>
            <a:stretch/>
          </p:blipFill>
          <p:spPr>
            <a:xfrm>
              <a:off x="2355849" y="966452"/>
              <a:ext cx="2207680" cy="1767235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1E67C34-87B4-9B4A-9258-EF282C37374B}"/>
                </a:ext>
              </a:extLst>
            </p:cNvPr>
            <p:cNvSpPr/>
            <p:nvPr/>
          </p:nvSpPr>
          <p:spPr>
            <a:xfrm>
              <a:off x="2304958" y="2315627"/>
              <a:ext cx="199441" cy="284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0FFCB686-1C18-A74D-BB29-F4BCFB3FD2B9}"/>
              </a:ext>
            </a:extLst>
          </p:cNvPr>
          <p:cNvSpPr txBox="1"/>
          <p:nvPr/>
        </p:nvSpPr>
        <p:spPr>
          <a:xfrm>
            <a:off x="71584" y="1967989"/>
            <a:ext cx="5136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F8B4B6A-3946-8443-8702-B6E57F73C7C5}"/>
              </a:ext>
            </a:extLst>
          </p:cNvPr>
          <p:cNvSpPr txBox="1"/>
          <p:nvPr/>
        </p:nvSpPr>
        <p:spPr>
          <a:xfrm>
            <a:off x="-195678" y="2042745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FFD800"/>
                </a:solidFill>
              </a:rPr>
              <a:t>TP53 exon 5-8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38CB04-2262-5849-80AF-D844D002441F}"/>
              </a:ext>
            </a:extLst>
          </p:cNvPr>
          <p:cNvSpPr txBox="1"/>
          <p:nvPr/>
        </p:nvSpPr>
        <p:spPr>
          <a:xfrm>
            <a:off x="-195678" y="2114360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E9967A"/>
                </a:solidFill>
              </a:rPr>
              <a:t>TP53 non exon 5-8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A3579C-D7E1-0B49-8293-E1413849A6EE}"/>
              </a:ext>
            </a:extLst>
          </p:cNvPr>
          <p:cNvSpPr txBox="1"/>
          <p:nvPr/>
        </p:nvSpPr>
        <p:spPr>
          <a:xfrm>
            <a:off x="819987" y="646145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5A9F2C-B278-5342-A954-7FCB46AC29D6}"/>
              </a:ext>
            </a:extLst>
          </p:cNvPr>
          <p:cNvSpPr txBox="1"/>
          <p:nvPr/>
        </p:nvSpPr>
        <p:spPr>
          <a:xfrm>
            <a:off x="5314368" y="646145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OS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989D8A-8974-1748-9989-1FB91C502278}"/>
              </a:ext>
            </a:extLst>
          </p:cNvPr>
          <p:cNvSpPr txBox="1"/>
          <p:nvPr/>
        </p:nvSpPr>
        <p:spPr>
          <a:xfrm>
            <a:off x="3122223" y="646145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 Osi</a:t>
            </a:r>
          </a:p>
        </p:txBody>
      </p:sp>
    </p:spTree>
    <p:extLst>
      <p:ext uri="{BB962C8B-B14F-4D97-AF65-F5344CB8AC3E}">
        <p14:creationId xmlns:p14="http://schemas.microsoft.com/office/powerpoint/2010/main" val="2353698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5EB97C-7DA2-FD4F-90B5-C7335CA0F5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44" t="9950"/>
          <a:stretch/>
        </p:blipFill>
        <p:spPr>
          <a:xfrm>
            <a:off x="4025811" y="732238"/>
            <a:ext cx="2860765" cy="24764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5E5A78-8697-644D-A51C-6AB9B7B2A3FC}"/>
              </a:ext>
            </a:extLst>
          </p:cNvPr>
          <p:cNvSpPr/>
          <p:nvPr/>
        </p:nvSpPr>
        <p:spPr>
          <a:xfrm>
            <a:off x="3859823" y="2639708"/>
            <a:ext cx="760520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EB2A5B-E12A-D64B-B24D-9D4B2C025C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018" b="8602"/>
          <a:stretch/>
        </p:blipFill>
        <p:spPr>
          <a:xfrm>
            <a:off x="46080" y="686505"/>
            <a:ext cx="1674073" cy="18502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544EB1-4467-D443-A825-D672DC8B37E9}"/>
              </a:ext>
            </a:extLst>
          </p:cNvPr>
          <p:cNvSpPr txBox="1"/>
          <p:nvPr/>
        </p:nvSpPr>
        <p:spPr>
          <a:xfrm>
            <a:off x="552529" y="503893"/>
            <a:ext cx="9092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75" dirty="0"/>
              <a:t>Fisher’s p-value: 0.6598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5A8F4B-77C2-9A4B-B685-15E69A361D25}"/>
              </a:ext>
            </a:extLst>
          </p:cNvPr>
          <p:cNvSpPr txBox="1"/>
          <p:nvPr/>
        </p:nvSpPr>
        <p:spPr>
          <a:xfrm>
            <a:off x="419707" y="2506538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BDA67E-DCD5-9A4E-BBAB-BACCB0E564F5}"/>
              </a:ext>
            </a:extLst>
          </p:cNvPr>
          <p:cNvSpPr txBox="1"/>
          <p:nvPr/>
        </p:nvSpPr>
        <p:spPr>
          <a:xfrm>
            <a:off x="1007142" y="2506538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309A5C-2111-DD42-91D1-4C0A4102A439}"/>
              </a:ext>
            </a:extLst>
          </p:cNvPr>
          <p:cNvGrpSpPr/>
          <p:nvPr/>
        </p:nvGrpSpPr>
        <p:grpSpPr>
          <a:xfrm>
            <a:off x="668799" y="2707733"/>
            <a:ext cx="1014180" cy="459526"/>
            <a:chOff x="1535744" y="4615199"/>
            <a:chExt cx="1014180" cy="45952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1656B7-5E12-5B4C-A781-E2637F0CC252}"/>
                </a:ext>
              </a:extLst>
            </p:cNvPr>
            <p:cNvSpPr txBox="1"/>
            <p:nvPr/>
          </p:nvSpPr>
          <p:spPr>
            <a:xfrm>
              <a:off x="1580625" y="4736879"/>
              <a:ext cx="722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SD (n=117)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514A9A-9E8E-4747-97EA-D191D4C0EB64}"/>
                </a:ext>
              </a:extLst>
            </p:cNvPr>
            <p:cNvSpPr txBox="1"/>
            <p:nvPr/>
          </p:nvSpPr>
          <p:spPr>
            <a:xfrm>
              <a:off x="1572602" y="4859281"/>
              <a:ext cx="9773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PD (n=11)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C0B8EB-4632-A347-A35E-50C9A9856BE8}"/>
                </a:ext>
              </a:extLst>
            </p:cNvPr>
            <p:cNvSpPr txBox="1"/>
            <p:nvPr/>
          </p:nvSpPr>
          <p:spPr>
            <a:xfrm>
              <a:off x="1580626" y="4615199"/>
              <a:ext cx="8441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CR/PR (n=132)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3E7F359-8B8F-0A42-9C7F-E6E025288A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5744" y="4668047"/>
              <a:ext cx="100584" cy="100584"/>
            </a:xfrm>
            <a:prstGeom prst="rect">
              <a:avLst/>
            </a:prstGeom>
            <a:solidFill>
              <a:srgbClr val="3D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DF6F0E-5505-FB4F-BC49-70415B60ED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5745" y="4791196"/>
              <a:ext cx="100584" cy="100584"/>
            </a:xfrm>
            <a:prstGeom prst="rect">
              <a:avLst/>
            </a:prstGeom>
            <a:solidFill>
              <a:srgbClr val="339A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1AD8FE-0591-2F45-A775-15E04FCD27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5745" y="4914345"/>
              <a:ext cx="100584" cy="100584"/>
            </a:xfrm>
            <a:prstGeom prst="rect">
              <a:avLst/>
            </a:prstGeom>
            <a:solidFill>
              <a:srgbClr val="FAC1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213BF3C-B675-B94E-A0EB-0C9CAE3B85B8}"/>
              </a:ext>
            </a:extLst>
          </p:cNvPr>
          <p:cNvSpPr txBox="1"/>
          <p:nvPr/>
        </p:nvSpPr>
        <p:spPr>
          <a:xfrm>
            <a:off x="20500" y="40705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8576AE-0E56-2B48-8765-B57C01708E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35" t="6715"/>
          <a:stretch/>
        </p:blipFill>
        <p:spPr>
          <a:xfrm>
            <a:off x="1490414" y="640052"/>
            <a:ext cx="2861034" cy="25654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95227A5-34A3-6E4C-B243-79B10C671F83}"/>
              </a:ext>
            </a:extLst>
          </p:cNvPr>
          <p:cNvSpPr txBox="1"/>
          <p:nvPr/>
        </p:nvSpPr>
        <p:spPr>
          <a:xfrm>
            <a:off x="1622941" y="409659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CB4F40-C1CC-0A47-A590-15C71634C1C9}"/>
              </a:ext>
            </a:extLst>
          </p:cNvPr>
          <p:cNvSpPr txBox="1"/>
          <p:nvPr/>
        </p:nvSpPr>
        <p:spPr>
          <a:xfrm>
            <a:off x="71663" y="324617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FF10EF-E5DB-2A48-9D61-A5FC668FC3AC}"/>
              </a:ext>
            </a:extLst>
          </p:cNvPr>
          <p:cNvSpPr txBox="1"/>
          <p:nvPr/>
        </p:nvSpPr>
        <p:spPr>
          <a:xfrm rot="16200000">
            <a:off x="3584055" y="1399782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B6DB-B167-194D-B95B-4232DD76C771}"/>
              </a:ext>
            </a:extLst>
          </p:cNvPr>
          <p:cNvSpPr txBox="1"/>
          <p:nvPr/>
        </p:nvSpPr>
        <p:spPr>
          <a:xfrm rot="16200000">
            <a:off x="1003420" y="1396297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9FB6B03-E698-A241-B1C9-17F19DD350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283" t="9131"/>
          <a:stretch/>
        </p:blipFill>
        <p:spPr>
          <a:xfrm>
            <a:off x="493786" y="3548679"/>
            <a:ext cx="2843684" cy="214771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00DC3D3-64AA-DE45-B39D-796C77A6C3BF}"/>
              </a:ext>
            </a:extLst>
          </p:cNvPr>
          <p:cNvSpPr txBox="1"/>
          <p:nvPr/>
        </p:nvSpPr>
        <p:spPr>
          <a:xfrm>
            <a:off x="4166421" y="409659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D3536A-2BDE-4E44-988A-86AA5B7852C7}"/>
              </a:ext>
            </a:extLst>
          </p:cNvPr>
          <p:cNvSpPr/>
          <p:nvPr/>
        </p:nvSpPr>
        <p:spPr>
          <a:xfrm>
            <a:off x="217813" y="5189383"/>
            <a:ext cx="459910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001548-6870-774D-BF05-83EB6DF5CDA9}"/>
              </a:ext>
            </a:extLst>
          </p:cNvPr>
          <p:cNvSpPr txBox="1"/>
          <p:nvPr/>
        </p:nvSpPr>
        <p:spPr>
          <a:xfrm>
            <a:off x="227271" y="5239233"/>
            <a:ext cx="51369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83BB15-905A-9449-A322-4EE6C0F7463C}"/>
              </a:ext>
            </a:extLst>
          </p:cNvPr>
          <p:cNvSpPr txBox="1"/>
          <p:nvPr/>
        </p:nvSpPr>
        <p:spPr>
          <a:xfrm>
            <a:off x="202591" y="5331498"/>
            <a:ext cx="53837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FFD800"/>
                </a:solidFill>
              </a:rPr>
              <a:t>TP53 MT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66CB01-F98C-D94D-8C2E-B194045A5336}"/>
              </a:ext>
            </a:extLst>
          </p:cNvPr>
          <p:cNvSpPr txBox="1"/>
          <p:nvPr/>
        </p:nvSpPr>
        <p:spPr>
          <a:xfrm rot="16200000">
            <a:off x="-334273" y="4058431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02D221-5DE0-854A-8EED-5EC083CD5F26}"/>
              </a:ext>
            </a:extLst>
          </p:cNvPr>
          <p:cNvSpPr/>
          <p:nvPr/>
        </p:nvSpPr>
        <p:spPr>
          <a:xfrm>
            <a:off x="1413065" y="2743353"/>
            <a:ext cx="652548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1B6B68F-1E5C-7C4C-8445-BD55F4A8AA5C}"/>
              </a:ext>
            </a:extLst>
          </p:cNvPr>
          <p:cNvSpPr/>
          <p:nvPr/>
        </p:nvSpPr>
        <p:spPr>
          <a:xfrm>
            <a:off x="1436381" y="2661232"/>
            <a:ext cx="652548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D59420-79A5-9A46-B3F3-983DBB172CB9}"/>
              </a:ext>
            </a:extLst>
          </p:cNvPr>
          <p:cNvSpPr txBox="1"/>
          <p:nvPr/>
        </p:nvSpPr>
        <p:spPr>
          <a:xfrm>
            <a:off x="4183120" y="2693715"/>
            <a:ext cx="51369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0B0C8F-E83F-1C4A-87BA-39320F5F7AAF}"/>
              </a:ext>
            </a:extLst>
          </p:cNvPr>
          <p:cNvSpPr txBox="1"/>
          <p:nvPr/>
        </p:nvSpPr>
        <p:spPr>
          <a:xfrm>
            <a:off x="4158440" y="2777369"/>
            <a:ext cx="53837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FFD800"/>
                </a:solidFill>
              </a:rPr>
              <a:t>TP53 MT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39F764-B11D-1848-90C3-D3A4ABEAA03E}"/>
              </a:ext>
            </a:extLst>
          </p:cNvPr>
          <p:cNvSpPr txBox="1"/>
          <p:nvPr/>
        </p:nvSpPr>
        <p:spPr>
          <a:xfrm>
            <a:off x="1651522" y="2677488"/>
            <a:ext cx="51369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689E6D-41DC-9444-89EE-2B94CC07F83E}"/>
              </a:ext>
            </a:extLst>
          </p:cNvPr>
          <p:cNvSpPr txBox="1"/>
          <p:nvPr/>
        </p:nvSpPr>
        <p:spPr>
          <a:xfrm>
            <a:off x="1626842" y="2781428"/>
            <a:ext cx="53837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FFD800"/>
                </a:solidFill>
              </a:rPr>
              <a:t>TP53 MT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45A100-452D-874A-94C5-292A528F991C}"/>
              </a:ext>
            </a:extLst>
          </p:cNvPr>
          <p:cNvSpPr txBox="1"/>
          <p:nvPr/>
        </p:nvSpPr>
        <p:spPr>
          <a:xfrm>
            <a:off x="1891426" y="535220"/>
            <a:ext cx="175505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Pre-treatment cohort, CR/PR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EFADC8-BC68-CE41-A1ED-D44EF868E341}"/>
              </a:ext>
            </a:extLst>
          </p:cNvPr>
          <p:cNvSpPr txBox="1"/>
          <p:nvPr/>
        </p:nvSpPr>
        <p:spPr>
          <a:xfrm>
            <a:off x="4427625" y="530512"/>
            <a:ext cx="175505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Whole cohort, CR/PR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F131BBC-4CBE-544A-B1BE-C6596C22B2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49" t="11302"/>
          <a:stretch/>
        </p:blipFill>
        <p:spPr>
          <a:xfrm>
            <a:off x="3445120" y="3534377"/>
            <a:ext cx="3398277" cy="217330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3F59CC9-7B15-BD4B-AB21-D4E7F8E2AD25}"/>
              </a:ext>
            </a:extLst>
          </p:cNvPr>
          <p:cNvSpPr txBox="1"/>
          <p:nvPr/>
        </p:nvSpPr>
        <p:spPr>
          <a:xfrm rot="16200000">
            <a:off x="2879103" y="4096952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FBD101C-7A1C-EF40-AF1A-AD682D3107CE}"/>
              </a:ext>
            </a:extLst>
          </p:cNvPr>
          <p:cNvSpPr/>
          <p:nvPr/>
        </p:nvSpPr>
        <p:spPr>
          <a:xfrm>
            <a:off x="3375366" y="5167075"/>
            <a:ext cx="569249" cy="310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9CD4D2-1FE3-C24F-9560-5446F2FC6544}"/>
              </a:ext>
            </a:extLst>
          </p:cNvPr>
          <p:cNvSpPr txBox="1"/>
          <p:nvPr/>
        </p:nvSpPr>
        <p:spPr>
          <a:xfrm>
            <a:off x="3494163" y="5228214"/>
            <a:ext cx="51369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1A6A15-A846-FE4A-A8CD-D3BA22FD1BBE}"/>
              </a:ext>
            </a:extLst>
          </p:cNvPr>
          <p:cNvSpPr txBox="1"/>
          <p:nvPr/>
        </p:nvSpPr>
        <p:spPr>
          <a:xfrm>
            <a:off x="3469483" y="5309190"/>
            <a:ext cx="538370" cy="18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91" b="1" dirty="0">
                <a:solidFill>
                  <a:srgbClr val="FFD800"/>
                </a:solidFill>
              </a:rPr>
              <a:t>TP53 MT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FB4DA6A-74DB-2E4A-A1C9-C90FBD9726E8}"/>
              </a:ext>
            </a:extLst>
          </p:cNvPr>
          <p:cNvCxnSpPr/>
          <p:nvPr/>
        </p:nvCxnSpPr>
        <p:spPr>
          <a:xfrm>
            <a:off x="6178771" y="3939111"/>
            <a:ext cx="119179" cy="0"/>
          </a:xfrm>
          <a:prstGeom prst="line">
            <a:avLst/>
          </a:prstGeom>
          <a:ln w="28575">
            <a:solidFill>
              <a:srgbClr val="66CD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E65C7D4-D1BD-0548-B8BD-92B5CEFA224D}"/>
              </a:ext>
            </a:extLst>
          </p:cNvPr>
          <p:cNvCxnSpPr/>
          <p:nvPr/>
        </p:nvCxnSpPr>
        <p:spPr>
          <a:xfrm>
            <a:off x="6178771" y="4042984"/>
            <a:ext cx="119179" cy="0"/>
          </a:xfrm>
          <a:prstGeom prst="line">
            <a:avLst/>
          </a:prstGeom>
          <a:ln w="28575">
            <a:solidFill>
              <a:srgbClr val="FFD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300C171-20BA-0C46-962A-DDD96D7A27AD}"/>
              </a:ext>
            </a:extLst>
          </p:cNvPr>
          <p:cNvSpPr txBox="1"/>
          <p:nvPr/>
        </p:nvSpPr>
        <p:spPr>
          <a:xfrm>
            <a:off x="6238360" y="3827633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WT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573805-3159-E74B-8BB7-FF7DB6413A28}"/>
              </a:ext>
            </a:extLst>
          </p:cNvPr>
          <p:cNvSpPr txBox="1"/>
          <p:nvPr/>
        </p:nvSpPr>
        <p:spPr>
          <a:xfrm>
            <a:off x="6233280" y="3935438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Altered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F689B4-0D5D-A048-9FA0-39995082EF4F}"/>
              </a:ext>
            </a:extLst>
          </p:cNvPr>
          <p:cNvSpPr txBox="1"/>
          <p:nvPr/>
        </p:nvSpPr>
        <p:spPr>
          <a:xfrm>
            <a:off x="3396466" y="324992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E61329E-C1D5-D643-BE64-F75834A623FC}"/>
              </a:ext>
            </a:extLst>
          </p:cNvPr>
          <p:cNvSpPr txBox="1"/>
          <p:nvPr/>
        </p:nvSpPr>
        <p:spPr>
          <a:xfrm>
            <a:off x="316789" y="3310482"/>
            <a:ext cx="243011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Pre-treatment cohort, T790M at resistance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E61018-48CC-B447-BBAD-C9D05723B65E}"/>
              </a:ext>
            </a:extLst>
          </p:cNvPr>
          <p:cNvSpPr txBox="1"/>
          <p:nvPr/>
        </p:nvSpPr>
        <p:spPr>
          <a:xfrm>
            <a:off x="3666377" y="3305630"/>
            <a:ext cx="243011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Whole cohort, T790M at resistance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30CE1A-FA79-FD48-B98D-B826E6735F28}"/>
              </a:ext>
            </a:extLst>
          </p:cNvPr>
          <p:cNvSpPr/>
          <p:nvPr/>
        </p:nvSpPr>
        <p:spPr>
          <a:xfrm>
            <a:off x="46080" y="6290994"/>
            <a:ext cx="66790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8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alterations and association with radiographic response and resistance</a:t>
            </a: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Distribution of RECIST response to first-line TKI treatment in patients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detected at any time vs wild type (n=269)(Fisher’s p = 0.6598). B. PFS1 stratified by pre-treatment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in patients with CR/PR as best response. C. PFS1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at any time point in patients with CR/PR as best response. D. PFS1 in pre-treatment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MT vs WT among those patients with T790M as their resistance mechanism. E. PFS1 in patients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alterations detected at any time vs WT among those patients with T790M as their resistance mechanism. </a:t>
            </a:r>
            <a:endParaRPr lang="en-US" sz="10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1517A6-A6F2-0442-9720-681E712E943B}"/>
              </a:ext>
            </a:extLst>
          </p:cNvPr>
          <p:cNvSpPr txBox="1"/>
          <p:nvPr/>
        </p:nvSpPr>
        <p:spPr>
          <a:xfrm>
            <a:off x="-20018" y="0"/>
            <a:ext cx="265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8</a:t>
            </a:r>
          </a:p>
        </p:txBody>
      </p:sp>
    </p:spTree>
    <p:extLst>
      <p:ext uri="{BB962C8B-B14F-4D97-AF65-F5344CB8AC3E}">
        <p14:creationId xmlns:p14="http://schemas.microsoft.com/office/powerpoint/2010/main" val="3287297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17E02B-D997-7E42-8BE2-66F873147CFF}"/>
              </a:ext>
            </a:extLst>
          </p:cNvPr>
          <p:cNvSpPr txBox="1"/>
          <p:nvPr/>
        </p:nvSpPr>
        <p:spPr>
          <a:xfrm>
            <a:off x="-20018" y="0"/>
            <a:ext cx="265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F241F0-EED4-5544-B916-5EAE3C0AC0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56"/>
          <a:stretch/>
        </p:blipFill>
        <p:spPr>
          <a:xfrm>
            <a:off x="0" y="921024"/>
            <a:ext cx="5080000" cy="36745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D4D3EE-72C6-F34F-BAB2-182B5A8052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18" r="30857" b="4278"/>
          <a:stretch/>
        </p:blipFill>
        <p:spPr>
          <a:xfrm>
            <a:off x="3658380" y="1076905"/>
            <a:ext cx="2320235" cy="34834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F668160-B8DD-3A48-81D6-318F83A76AF4}"/>
              </a:ext>
            </a:extLst>
          </p:cNvPr>
          <p:cNvSpPr/>
          <p:nvPr/>
        </p:nvSpPr>
        <p:spPr>
          <a:xfrm>
            <a:off x="4617373" y="954116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 = 0.02105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B87148-ADB9-C64E-930B-BE77623ED006}"/>
              </a:ext>
            </a:extLst>
          </p:cNvPr>
          <p:cNvSpPr txBox="1"/>
          <p:nvPr/>
        </p:nvSpPr>
        <p:spPr>
          <a:xfrm>
            <a:off x="2072278" y="4603075"/>
            <a:ext cx="93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Enriched in L858R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00E1D1-8B7F-2043-A7F7-DB8A1FED4B3F}"/>
              </a:ext>
            </a:extLst>
          </p:cNvPr>
          <p:cNvSpPr txBox="1"/>
          <p:nvPr/>
        </p:nvSpPr>
        <p:spPr>
          <a:xfrm>
            <a:off x="979714" y="4610609"/>
            <a:ext cx="93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Exon 19 deletion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BDB6C9A-0AB9-CA4D-9236-C2A7D4281415}"/>
              </a:ext>
            </a:extLst>
          </p:cNvPr>
          <p:cNvCxnSpPr>
            <a:cxnSpLocks/>
          </p:cNvCxnSpPr>
          <p:nvPr/>
        </p:nvCxnSpPr>
        <p:spPr>
          <a:xfrm>
            <a:off x="2126343" y="4605092"/>
            <a:ext cx="1040675" cy="40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E9400C-25ED-BF43-A5B9-4210A33AA778}"/>
              </a:ext>
            </a:extLst>
          </p:cNvPr>
          <p:cNvCxnSpPr>
            <a:cxnSpLocks/>
          </p:cNvCxnSpPr>
          <p:nvPr/>
        </p:nvCxnSpPr>
        <p:spPr>
          <a:xfrm flipH="1">
            <a:off x="788487" y="4601059"/>
            <a:ext cx="1040675" cy="40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4E8837C-B205-3341-8EBE-C1C415AB5041}"/>
              </a:ext>
            </a:extLst>
          </p:cNvPr>
          <p:cNvSpPr txBox="1"/>
          <p:nvPr/>
        </p:nvSpPr>
        <p:spPr>
          <a:xfrm>
            <a:off x="0" y="65218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814B2E-AC84-9141-9D09-C31B2936781C}"/>
              </a:ext>
            </a:extLst>
          </p:cNvPr>
          <p:cNvSpPr txBox="1"/>
          <p:nvPr/>
        </p:nvSpPr>
        <p:spPr>
          <a:xfrm>
            <a:off x="3525762" y="65218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F41111-3394-5540-826B-D97590C55977}"/>
              </a:ext>
            </a:extLst>
          </p:cNvPr>
          <p:cNvGrpSpPr/>
          <p:nvPr/>
        </p:nvGrpSpPr>
        <p:grpSpPr>
          <a:xfrm>
            <a:off x="6003234" y="2758283"/>
            <a:ext cx="1238830" cy="580486"/>
            <a:chOff x="2275417" y="8213203"/>
            <a:chExt cx="1238830" cy="58048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653A91-037D-764A-B339-8584B6C69866}"/>
                </a:ext>
              </a:extLst>
            </p:cNvPr>
            <p:cNvGrpSpPr/>
            <p:nvPr/>
          </p:nvGrpSpPr>
          <p:grpSpPr>
            <a:xfrm>
              <a:off x="2275417" y="8213203"/>
              <a:ext cx="1054721" cy="580486"/>
              <a:chOff x="2508343" y="6023905"/>
              <a:chExt cx="1054721" cy="58048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3ADA70E-2E5B-194D-AD91-8A8D1014E48D}"/>
                  </a:ext>
                </a:extLst>
              </p:cNvPr>
              <p:cNvSpPr txBox="1"/>
              <p:nvPr/>
            </p:nvSpPr>
            <p:spPr>
              <a:xfrm>
                <a:off x="2548871" y="6154294"/>
                <a:ext cx="722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SCLC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3478FF-BB35-184D-B008-02E1BF2A9B7E}"/>
                  </a:ext>
                </a:extLst>
              </p:cNvPr>
              <p:cNvSpPr txBox="1"/>
              <p:nvPr/>
            </p:nvSpPr>
            <p:spPr>
              <a:xfrm>
                <a:off x="2549027" y="6388947"/>
                <a:ext cx="10140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Unknown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D123C7-F408-2541-A654-A8D75B777E68}"/>
                  </a:ext>
                </a:extLst>
              </p:cNvPr>
              <p:cNvSpPr txBox="1"/>
              <p:nvPr/>
            </p:nvSpPr>
            <p:spPr>
              <a:xfrm>
                <a:off x="2557580" y="6023905"/>
                <a:ext cx="86957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T790M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B71BEE9-D7AB-304C-8249-2746121544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085463"/>
                <a:ext cx="100584" cy="100584"/>
              </a:xfrm>
              <a:prstGeom prst="rect">
                <a:avLst/>
              </a:prstGeom>
              <a:solidFill>
                <a:srgbClr val="FF6A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5DC71B2-FE2A-5245-A914-86064F71A1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325751"/>
                <a:ext cx="100584" cy="100584"/>
              </a:xfrm>
              <a:prstGeom prst="rect">
                <a:avLst/>
              </a:prstGeom>
              <a:solidFill>
                <a:srgbClr val="FEFC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4C12CA1-55B6-CD45-A0F6-23E36A9920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208390"/>
                <a:ext cx="100584" cy="100584"/>
              </a:xfrm>
              <a:prstGeom prst="rect">
                <a:avLst/>
              </a:prstGeom>
              <a:solidFill>
                <a:srgbClr val="98FC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A738D3A-356C-F442-8CC2-DF5D75CD3A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446715"/>
                <a:ext cx="100584" cy="100584"/>
              </a:xfrm>
              <a:prstGeom prst="rect">
                <a:avLst/>
              </a:prstGeom>
              <a:solidFill>
                <a:srgbClr val="B0E0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C04B8E-E7D4-4047-B148-61EDC741D6F0}"/>
                </a:ext>
              </a:extLst>
            </p:cNvPr>
            <p:cNvSpPr txBox="1"/>
            <p:nvPr/>
          </p:nvSpPr>
          <p:spPr>
            <a:xfrm>
              <a:off x="2320009" y="8459367"/>
              <a:ext cx="11942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Bypass pathway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FC9529-E7CA-FA45-9F2C-321114157B50}"/>
              </a:ext>
            </a:extLst>
          </p:cNvPr>
          <p:cNvGrpSpPr/>
          <p:nvPr/>
        </p:nvGrpSpPr>
        <p:grpSpPr>
          <a:xfrm>
            <a:off x="1433927" y="4935199"/>
            <a:ext cx="1714441" cy="1026551"/>
            <a:chOff x="5226828" y="3988051"/>
            <a:chExt cx="1714441" cy="10265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E1F3A38-21BB-314B-A27E-51ABA7B4B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702" t="51640" r="25418" b="29743"/>
            <a:stretch/>
          </p:blipFill>
          <p:spPr>
            <a:xfrm>
              <a:off x="5227391" y="3993523"/>
              <a:ext cx="159815" cy="710187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27F9D0A-701C-B847-91B2-7456705CC9DE}"/>
                </a:ext>
              </a:extLst>
            </p:cNvPr>
            <p:cNvSpPr txBox="1"/>
            <p:nvPr/>
          </p:nvSpPr>
          <p:spPr>
            <a:xfrm>
              <a:off x="5307945" y="3988051"/>
              <a:ext cx="8009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Amplification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5808CF5-C94B-C24A-A5CC-BE97FD39BDC3}"/>
                </a:ext>
              </a:extLst>
            </p:cNvPr>
            <p:cNvSpPr txBox="1"/>
            <p:nvPr/>
          </p:nvSpPr>
          <p:spPr>
            <a:xfrm>
              <a:off x="5307946" y="4150272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FD592B-FA4E-5B4F-951B-7B474D6D2469}"/>
                </a:ext>
              </a:extLst>
            </p:cNvPr>
            <p:cNvSpPr txBox="1"/>
            <p:nvPr/>
          </p:nvSpPr>
          <p:spPr>
            <a:xfrm>
              <a:off x="5307946" y="4312493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1EEABF1-D6A1-DA4C-8DCC-803D0512694F}"/>
                </a:ext>
              </a:extLst>
            </p:cNvPr>
            <p:cNvSpPr txBox="1"/>
            <p:nvPr/>
          </p:nvSpPr>
          <p:spPr>
            <a:xfrm>
              <a:off x="5307946" y="4474714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7ABFD36-F6DA-F44F-8443-AD305577D5E7}"/>
                </a:ext>
              </a:extLst>
            </p:cNvPr>
            <p:cNvSpPr txBox="1"/>
            <p:nvPr/>
          </p:nvSpPr>
          <p:spPr>
            <a:xfrm>
              <a:off x="5307946" y="4636935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Deletion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17BEF22-1709-434D-96B8-D72D4BEE7E4E}"/>
                </a:ext>
              </a:extLst>
            </p:cNvPr>
            <p:cNvSpPr txBox="1"/>
            <p:nvPr/>
          </p:nvSpPr>
          <p:spPr>
            <a:xfrm>
              <a:off x="5307945" y="4799158"/>
              <a:ext cx="16333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Amplification/Deletion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FE7D9F4-F105-C240-8F1A-25DFB35E47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682" t="69865" r="25438" b="22031"/>
            <a:stretch/>
          </p:blipFill>
          <p:spPr>
            <a:xfrm flipV="1">
              <a:off x="5226828" y="4681083"/>
              <a:ext cx="159815" cy="309163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6686D7B-47DD-8F42-AB01-DDC71C9AD4A3}"/>
              </a:ext>
            </a:extLst>
          </p:cNvPr>
          <p:cNvSpPr/>
          <p:nvPr/>
        </p:nvSpPr>
        <p:spPr>
          <a:xfrm>
            <a:off x="0" y="6242157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9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between EGFR driver alteration, co-mutations, and resistance mechanism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Genetic alterations enriched in tumors harboring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EGFR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exon 19 deletion (n=135) vs L858R mutations (n=102). B. Distribution of resistance mechanisms in patients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EGFR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exon 19 deleted-tumors vs those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EGFR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L858R mutations (Fisher’s p = 0.02105).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39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2138FB-F0AE-6245-B58A-C99135381D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78" t="11253"/>
          <a:stretch/>
        </p:blipFill>
        <p:spPr>
          <a:xfrm>
            <a:off x="359738" y="4106436"/>
            <a:ext cx="2979179" cy="2861575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C4E1A785-DECD-0645-AEAE-CCF87F99746F}"/>
              </a:ext>
            </a:extLst>
          </p:cNvPr>
          <p:cNvSpPr/>
          <p:nvPr/>
        </p:nvSpPr>
        <p:spPr>
          <a:xfrm>
            <a:off x="277207" y="6284390"/>
            <a:ext cx="306702" cy="401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60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1EE48B9-89EA-A344-B04F-88D5AF7C23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2" t="9954" r="232" b="7713"/>
          <a:stretch/>
        </p:blipFill>
        <p:spPr>
          <a:xfrm>
            <a:off x="2542160" y="889116"/>
            <a:ext cx="1508706" cy="186329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ACC0BB3-2E74-CF4A-ABED-325698F135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759" b="8611"/>
          <a:stretch/>
        </p:blipFill>
        <p:spPr>
          <a:xfrm>
            <a:off x="240183" y="889116"/>
            <a:ext cx="1674073" cy="1855979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0D0E732-9A9F-9B42-A3F0-DB0CB9E7C501}"/>
              </a:ext>
            </a:extLst>
          </p:cNvPr>
          <p:cNvSpPr txBox="1"/>
          <p:nvPr/>
        </p:nvSpPr>
        <p:spPr>
          <a:xfrm>
            <a:off x="754753" y="776983"/>
            <a:ext cx="90922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75" dirty="0"/>
              <a:t>p = 0.5125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321189-FB2D-2E4C-B1B6-E61C2DBF0706}"/>
              </a:ext>
            </a:extLst>
          </p:cNvPr>
          <p:cNvSpPr txBox="1"/>
          <p:nvPr/>
        </p:nvSpPr>
        <p:spPr>
          <a:xfrm>
            <a:off x="-1" y="0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BD4A9EB-3B70-2B4F-8524-18349BD5B633}"/>
              </a:ext>
            </a:extLst>
          </p:cNvPr>
          <p:cNvSpPr txBox="1"/>
          <p:nvPr/>
        </p:nvSpPr>
        <p:spPr>
          <a:xfrm>
            <a:off x="555373" y="2732079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6D0F7E0-3C56-4A4D-9B8C-4AFBE368B3DD}"/>
              </a:ext>
            </a:extLst>
          </p:cNvPr>
          <p:cNvSpPr txBox="1"/>
          <p:nvPr/>
        </p:nvSpPr>
        <p:spPr>
          <a:xfrm>
            <a:off x="1142808" y="2723582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9611AF9-399F-8F41-A978-CBD762170C5A}"/>
              </a:ext>
            </a:extLst>
          </p:cNvPr>
          <p:cNvGrpSpPr/>
          <p:nvPr/>
        </p:nvGrpSpPr>
        <p:grpSpPr>
          <a:xfrm>
            <a:off x="659331" y="2946225"/>
            <a:ext cx="1238830" cy="580486"/>
            <a:chOff x="2275417" y="8213203"/>
            <a:chExt cx="1238830" cy="58048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6612C23-1E44-E74B-A5A4-E90FABBF9593}"/>
                </a:ext>
              </a:extLst>
            </p:cNvPr>
            <p:cNvGrpSpPr/>
            <p:nvPr/>
          </p:nvGrpSpPr>
          <p:grpSpPr>
            <a:xfrm>
              <a:off x="2275417" y="8213203"/>
              <a:ext cx="1054721" cy="580486"/>
              <a:chOff x="2508343" y="6023905"/>
              <a:chExt cx="1054721" cy="580486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FE7EEC0-C74F-5845-A1DE-FFC932BCA194}"/>
                  </a:ext>
                </a:extLst>
              </p:cNvPr>
              <p:cNvSpPr txBox="1"/>
              <p:nvPr/>
            </p:nvSpPr>
            <p:spPr>
              <a:xfrm>
                <a:off x="2548871" y="6154294"/>
                <a:ext cx="722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SCLC (n=5) 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7E588FA-4E3E-5A48-A1E4-2026F30B79D5}"/>
                  </a:ext>
                </a:extLst>
              </p:cNvPr>
              <p:cNvSpPr txBox="1"/>
              <p:nvPr/>
            </p:nvSpPr>
            <p:spPr>
              <a:xfrm>
                <a:off x="2549027" y="6388947"/>
                <a:ext cx="10140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Unknown (n=14)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293EF8A-3BAA-8146-BBFC-F2E44FF4B62F}"/>
                  </a:ext>
                </a:extLst>
              </p:cNvPr>
              <p:cNvSpPr txBox="1"/>
              <p:nvPr/>
            </p:nvSpPr>
            <p:spPr>
              <a:xfrm>
                <a:off x="2557580" y="6023905"/>
                <a:ext cx="86957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T790M (n=98)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881B527-58D1-2844-A20E-6CD3C84168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085463"/>
                <a:ext cx="100584" cy="100584"/>
              </a:xfrm>
              <a:prstGeom prst="rect">
                <a:avLst/>
              </a:prstGeom>
              <a:solidFill>
                <a:srgbClr val="FF6A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BFB4415F-C49E-0D43-AA65-CCDD0485A5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325751"/>
                <a:ext cx="100584" cy="100584"/>
              </a:xfrm>
              <a:prstGeom prst="rect">
                <a:avLst/>
              </a:prstGeom>
              <a:solidFill>
                <a:srgbClr val="FEFC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34BBFAD-90EB-6340-8B0A-57AEDCAD6C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208390"/>
                <a:ext cx="100584" cy="100584"/>
              </a:xfrm>
              <a:prstGeom prst="rect">
                <a:avLst/>
              </a:prstGeom>
              <a:solidFill>
                <a:srgbClr val="98FC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727405B5-3881-4946-93DA-83C6AD06AC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8343" y="6446715"/>
                <a:ext cx="100584" cy="100584"/>
              </a:xfrm>
              <a:prstGeom prst="rect">
                <a:avLst/>
              </a:prstGeom>
              <a:solidFill>
                <a:srgbClr val="B0E0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59C8006-4A65-1348-AFBB-CE5B137076A6}"/>
                </a:ext>
              </a:extLst>
            </p:cNvPr>
            <p:cNvSpPr txBox="1"/>
            <p:nvPr/>
          </p:nvSpPr>
          <p:spPr>
            <a:xfrm>
              <a:off x="2320009" y="8459367"/>
              <a:ext cx="11942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Bypass pathway (n=7)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0D1017FD-A263-C14F-9668-165212F25D61}"/>
              </a:ext>
            </a:extLst>
          </p:cNvPr>
          <p:cNvSpPr txBox="1"/>
          <p:nvPr/>
        </p:nvSpPr>
        <p:spPr>
          <a:xfrm>
            <a:off x="2723031" y="2755136"/>
            <a:ext cx="74848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SCLC non-transformed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B5FBD89-CEC4-324C-858D-4F1BB96FB581}"/>
              </a:ext>
            </a:extLst>
          </p:cNvPr>
          <p:cNvSpPr txBox="1"/>
          <p:nvPr/>
        </p:nvSpPr>
        <p:spPr>
          <a:xfrm>
            <a:off x="3221089" y="2755136"/>
            <a:ext cx="90922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SCLC transformed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08403BD-4856-7341-8305-0844275563FB}"/>
              </a:ext>
            </a:extLst>
          </p:cNvPr>
          <p:cNvSpPr txBox="1"/>
          <p:nvPr/>
        </p:nvSpPr>
        <p:spPr>
          <a:xfrm>
            <a:off x="166253" y="615414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8F2E63D-A87B-F24E-869D-516400B5C40B}"/>
              </a:ext>
            </a:extLst>
          </p:cNvPr>
          <p:cNvSpPr txBox="1"/>
          <p:nvPr/>
        </p:nvSpPr>
        <p:spPr>
          <a:xfrm>
            <a:off x="2448148" y="615414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4BFEE22-DD38-9448-8502-432A855E67AA}"/>
              </a:ext>
            </a:extLst>
          </p:cNvPr>
          <p:cNvSpPr txBox="1"/>
          <p:nvPr/>
        </p:nvSpPr>
        <p:spPr>
          <a:xfrm>
            <a:off x="150115" y="392951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479DF3-9BAD-6D4C-90BC-888777FE2B20}"/>
              </a:ext>
            </a:extLst>
          </p:cNvPr>
          <p:cNvSpPr txBox="1"/>
          <p:nvPr/>
        </p:nvSpPr>
        <p:spPr>
          <a:xfrm rot="16200000">
            <a:off x="-516623" y="5017977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875E96C-8B80-D946-B010-2B5489097DE4}"/>
              </a:ext>
            </a:extLst>
          </p:cNvPr>
          <p:cNvSpPr/>
          <p:nvPr/>
        </p:nvSpPr>
        <p:spPr>
          <a:xfrm>
            <a:off x="296737" y="6284390"/>
            <a:ext cx="306702" cy="401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6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7B7B9C9-0E8C-9846-9BA8-CFF1BEF6626A}"/>
              </a:ext>
            </a:extLst>
          </p:cNvPr>
          <p:cNvSpPr txBox="1"/>
          <p:nvPr/>
        </p:nvSpPr>
        <p:spPr>
          <a:xfrm>
            <a:off x="-197958" y="6386849"/>
            <a:ext cx="87828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i="1" dirty="0"/>
              <a:t>RB1</a:t>
            </a:r>
            <a:r>
              <a:rPr lang="en-US" sz="600" dirty="0"/>
              <a:t> </a:t>
            </a:r>
            <a:r>
              <a:rPr lang="en-US" sz="600" dirty="0" err="1"/>
              <a:t>wt</a:t>
            </a:r>
            <a:r>
              <a:rPr lang="en-US" sz="600" dirty="0"/>
              <a:t>, </a:t>
            </a:r>
            <a:r>
              <a:rPr lang="en-US" sz="600" i="1" dirty="0"/>
              <a:t>TP53</a:t>
            </a:r>
            <a:r>
              <a:rPr lang="en-US" sz="600" dirty="0"/>
              <a:t> mt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65D6E24-2D87-1F40-BFEE-CB40B482FED3}"/>
              </a:ext>
            </a:extLst>
          </p:cNvPr>
          <p:cNvSpPr txBox="1"/>
          <p:nvPr/>
        </p:nvSpPr>
        <p:spPr>
          <a:xfrm>
            <a:off x="-223126" y="6522503"/>
            <a:ext cx="9034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i="1" dirty="0"/>
              <a:t>RB1</a:t>
            </a:r>
            <a:r>
              <a:rPr lang="en-US" sz="600" dirty="0"/>
              <a:t> mt, </a:t>
            </a:r>
            <a:r>
              <a:rPr lang="en-US" sz="600" i="1" dirty="0"/>
              <a:t>TP53</a:t>
            </a:r>
            <a:r>
              <a:rPr lang="en-US" sz="600" dirty="0"/>
              <a:t> mt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1BA689-2EEA-1A48-ABA0-081C35A5832F}"/>
              </a:ext>
            </a:extLst>
          </p:cNvPr>
          <p:cNvSpPr txBox="1"/>
          <p:nvPr/>
        </p:nvSpPr>
        <p:spPr>
          <a:xfrm>
            <a:off x="-189249" y="6308529"/>
            <a:ext cx="8695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i="1" dirty="0"/>
              <a:t>RB1</a:t>
            </a:r>
            <a:r>
              <a:rPr lang="en-US" sz="600" dirty="0"/>
              <a:t> </a:t>
            </a:r>
            <a:r>
              <a:rPr lang="en-US" sz="600" dirty="0" err="1"/>
              <a:t>wt</a:t>
            </a:r>
            <a:r>
              <a:rPr lang="en-US" sz="600" dirty="0"/>
              <a:t>, </a:t>
            </a:r>
            <a:r>
              <a:rPr lang="en-US" sz="600" i="1" dirty="0"/>
              <a:t>TP53</a:t>
            </a:r>
            <a:r>
              <a:rPr lang="en-US" sz="600" dirty="0"/>
              <a:t> </a:t>
            </a:r>
            <a:r>
              <a:rPr lang="en-US" sz="600" dirty="0" err="1"/>
              <a:t>wt</a:t>
            </a:r>
            <a:endParaRPr lang="en-US" sz="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CFB2563-EA79-4446-B5FF-E80CDCB6F901}"/>
              </a:ext>
            </a:extLst>
          </p:cNvPr>
          <p:cNvSpPr txBox="1"/>
          <p:nvPr/>
        </p:nvSpPr>
        <p:spPr>
          <a:xfrm>
            <a:off x="-223126" y="6453620"/>
            <a:ext cx="9034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i="1" dirty="0"/>
              <a:t>RB1</a:t>
            </a:r>
            <a:r>
              <a:rPr lang="en-US" sz="600" dirty="0"/>
              <a:t> mt, </a:t>
            </a:r>
            <a:r>
              <a:rPr lang="en-US" sz="600" i="1" dirty="0"/>
              <a:t>TP53</a:t>
            </a:r>
            <a:r>
              <a:rPr lang="en-US" sz="600" dirty="0"/>
              <a:t> </a:t>
            </a:r>
            <a:r>
              <a:rPr lang="en-US" sz="600" dirty="0" err="1"/>
              <a:t>wt</a:t>
            </a:r>
            <a:endParaRPr lang="en-US" sz="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F5B7C7-21B9-BA48-83D6-8E88700F8BEE}"/>
              </a:ext>
            </a:extLst>
          </p:cNvPr>
          <p:cNvSpPr txBox="1"/>
          <p:nvPr/>
        </p:nvSpPr>
        <p:spPr>
          <a:xfrm>
            <a:off x="3036842" y="778424"/>
            <a:ext cx="74848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/>
              <a:t>p = 7.416e-05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6E7E313-A3B6-3644-9155-047565FBF6CD}"/>
              </a:ext>
            </a:extLst>
          </p:cNvPr>
          <p:cNvGrpSpPr/>
          <p:nvPr/>
        </p:nvGrpSpPr>
        <p:grpSpPr>
          <a:xfrm>
            <a:off x="2741426" y="4549187"/>
            <a:ext cx="1579651" cy="580486"/>
            <a:chOff x="2275417" y="8178368"/>
            <a:chExt cx="1579651" cy="580486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B47C6CC-6F03-7141-AB06-FB5702E9F5B6}"/>
                </a:ext>
              </a:extLst>
            </p:cNvPr>
            <p:cNvGrpSpPr/>
            <p:nvPr/>
          </p:nvGrpSpPr>
          <p:grpSpPr>
            <a:xfrm>
              <a:off x="2275417" y="8178368"/>
              <a:ext cx="1579651" cy="580486"/>
              <a:chOff x="2508343" y="5989070"/>
              <a:chExt cx="1579651" cy="580486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464DB9C-AA8C-4E4F-B12D-5D990FF374CA}"/>
                  </a:ext>
                </a:extLst>
              </p:cNvPr>
              <p:cNvSpPr txBox="1"/>
              <p:nvPr/>
            </p:nvSpPr>
            <p:spPr>
              <a:xfrm>
                <a:off x="2548871" y="6119459"/>
                <a:ext cx="14114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RB1</a:t>
                </a:r>
                <a:r>
                  <a:rPr lang="en-US" sz="800" dirty="0"/>
                  <a:t> wild type,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altered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5B50D9F-AC07-DF4B-9C6A-5F2D5B1A9D7C}"/>
                  </a:ext>
                </a:extLst>
              </p:cNvPr>
              <p:cNvSpPr txBox="1"/>
              <p:nvPr/>
            </p:nvSpPr>
            <p:spPr>
              <a:xfrm>
                <a:off x="2549027" y="6354112"/>
                <a:ext cx="12671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RB1</a:t>
                </a:r>
                <a:r>
                  <a:rPr lang="en-US" sz="800" dirty="0"/>
                  <a:t> altered,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altered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D0C1970-DFC0-7449-9AC4-A621A32B9447}"/>
                  </a:ext>
                </a:extLst>
              </p:cNvPr>
              <p:cNvSpPr txBox="1"/>
              <p:nvPr/>
            </p:nvSpPr>
            <p:spPr>
              <a:xfrm>
                <a:off x="2557580" y="5989070"/>
                <a:ext cx="153041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RB1</a:t>
                </a:r>
                <a:r>
                  <a:rPr lang="en-US" sz="800" dirty="0"/>
                  <a:t> wild type,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wild type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DEE2FCB-E1F6-674B-BBFD-ED49F2897B7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085463"/>
                <a:ext cx="100584" cy="18288"/>
              </a:xfrm>
              <a:prstGeom prst="rect">
                <a:avLst/>
              </a:prstGeom>
              <a:solidFill>
                <a:srgbClr val="EA96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E88EE072-CE56-0945-911F-03C41014083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325751"/>
                <a:ext cx="100584" cy="18288"/>
              </a:xfrm>
              <a:prstGeom prst="rect">
                <a:avLst/>
              </a:prstGeom>
              <a:solidFill>
                <a:srgbClr val="8B2B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46C71B7A-069E-9E41-AB22-BD1EB62B054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208390"/>
                <a:ext cx="100584" cy="18288"/>
              </a:xfrm>
              <a:prstGeom prst="rect">
                <a:avLst/>
              </a:prstGeom>
              <a:solidFill>
                <a:srgbClr val="FFD7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9063578-3104-D64F-A1C2-F89E8D7234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446715"/>
                <a:ext cx="100584" cy="18288"/>
              </a:xfrm>
              <a:prstGeom prst="rect">
                <a:avLst/>
              </a:prstGeom>
              <a:solidFill>
                <a:srgbClr val="6821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29D83FA-0615-B440-905A-A1A3828E9B4E}"/>
                </a:ext>
              </a:extLst>
            </p:cNvPr>
            <p:cNvSpPr txBox="1"/>
            <p:nvPr/>
          </p:nvSpPr>
          <p:spPr>
            <a:xfrm>
              <a:off x="2320009" y="8424532"/>
              <a:ext cx="14034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RB1</a:t>
              </a:r>
              <a:r>
                <a:rPr lang="en-US" sz="800" dirty="0"/>
                <a:t> altered, </a:t>
              </a:r>
              <a:r>
                <a:rPr lang="en-US" sz="800" i="1" dirty="0"/>
                <a:t>TP53</a:t>
              </a:r>
              <a:r>
                <a:rPr lang="en-US" sz="800" dirty="0"/>
                <a:t> wild type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F6A8A3E-D6C0-864B-BB21-C8ECF3F64640}"/>
              </a:ext>
            </a:extLst>
          </p:cNvPr>
          <p:cNvSpPr/>
          <p:nvPr/>
        </p:nvSpPr>
        <p:spPr>
          <a:xfrm>
            <a:off x="-18142" y="7428133"/>
            <a:ext cx="68584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10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alterations at any time point and association with outcome and resistance mechanism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Distribution of resistance mechanism in patients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at any time point vs wild type. B. First-line progression-free survival (PFS1) in patients with CR/PR as best response,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status at any time point. C. Proportion of patients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Rb1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alterations at any point in patients with and without small cell lung cancer (SCLC) transformation at any time point. D. PFS1 stratified by any time point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Rb1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 status.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2978776-3BAA-9540-991B-60E452344E5E}"/>
              </a:ext>
            </a:extLst>
          </p:cNvPr>
          <p:cNvSpPr>
            <a:spLocks noChangeAspect="1"/>
          </p:cNvSpPr>
          <p:nvPr/>
        </p:nvSpPr>
        <p:spPr>
          <a:xfrm>
            <a:off x="3110431" y="3131039"/>
            <a:ext cx="100584" cy="100584"/>
          </a:xfrm>
          <a:prstGeom prst="rect">
            <a:avLst/>
          </a:prstGeom>
          <a:solidFill>
            <a:srgbClr val="008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FAAD18B-636C-A741-BFC9-4C6BEA24E3B3}"/>
              </a:ext>
            </a:extLst>
          </p:cNvPr>
          <p:cNvSpPr>
            <a:spLocks noChangeAspect="1"/>
          </p:cNvSpPr>
          <p:nvPr/>
        </p:nvSpPr>
        <p:spPr>
          <a:xfrm>
            <a:off x="3110432" y="3254188"/>
            <a:ext cx="100584" cy="100584"/>
          </a:xfrm>
          <a:prstGeom prst="rect">
            <a:avLst/>
          </a:prstGeom>
          <a:solidFill>
            <a:srgbClr val="8B2B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18814F4-4413-B94F-8077-1D1EB44FD46E}"/>
              </a:ext>
            </a:extLst>
          </p:cNvPr>
          <p:cNvSpPr txBox="1"/>
          <p:nvPr/>
        </p:nvSpPr>
        <p:spPr>
          <a:xfrm>
            <a:off x="3158499" y="3207180"/>
            <a:ext cx="734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RB1</a:t>
            </a:r>
            <a:r>
              <a:rPr lang="en-US" sz="800" dirty="0"/>
              <a:t> altered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B7CB6C-F3CA-074B-9D7A-2030AD190F3B}"/>
              </a:ext>
            </a:extLst>
          </p:cNvPr>
          <p:cNvSpPr txBox="1"/>
          <p:nvPr/>
        </p:nvSpPr>
        <p:spPr>
          <a:xfrm>
            <a:off x="3162407" y="3088302"/>
            <a:ext cx="748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RB1</a:t>
            </a:r>
            <a:r>
              <a:rPr lang="en-US" sz="800" dirty="0"/>
              <a:t> wild type</a:t>
            </a:r>
          </a:p>
        </p:txBody>
      </p:sp>
    </p:spTree>
    <p:extLst>
      <p:ext uri="{BB962C8B-B14F-4D97-AF65-F5344CB8AC3E}">
        <p14:creationId xmlns:p14="http://schemas.microsoft.com/office/powerpoint/2010/main" val="849136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6A8184-E220-114D-944F-7F5F136F2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60" b="5630"/>
          <a:stretch/>
        </p:blipFill>
        <p:spPr>
          <a:xfrm>
            <a:off x="0" y="6303870"/>
            <a:ext cx="6858000" cy="25088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0F63305-CD4A-6342-AB89-E3C1375053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29" t="11084" r="-851" b="6942"/>
          <a:stretch/>
        </p:blipFill>
        <p:spPr>
          <a:xfrm>
            <a:off x="2539325" y="711029"/>
            <a:ext cx="1946296" cy="22387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BACC7A-562F-3D42-BB37-42A082A2A796}"/>
              </a:ext>
            </a:extLst>
          </p:cNvPr>
          <p:cNvSpPr txBox="1"/>
          <p:nvPr/>
        </p:nvSpPr>
        <p:spPr>
          <a:xfrm>
            <a:off x="0" y="4689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6FD77C-6920-6F45-83E9-D34DE14A24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332" b="7183"/>
          <a:stretch/>
        </p:blipFill>
        <p:spPr>
          <a:xfrm>
            <a:off x="4739279" y="649633"/>
            <a:ext cx="1836735" cy="23001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027A71-9938-2242-B5CF-58611D8FDC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151" b="7364"/>
          <a:stretch/>
        </p:blipFill>
        <p:spPr>
          <a:xfrm>
            <a:off x="4854825" y="3383898"/>
            <a:ext cx="1866423" cy="216928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32B6AD-2720-134A-B653-E9868B2236E3}"/>
              </a:ext>
            </a:extLst>
          </p:cNvPr>
          <p:cNvSpPr/>
          <p:nvPr/>
        </p:nvSpPr>
        <p:spPr>
          <a:xfrm>
            <a:off x="5275627" y="563307"/>
            <a:ext cx="10102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p-value = 5.914e-05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16F427-1B8F-0D4B-B670-DC484BF68EF3}"/>
              </a:ext>
            </a:extLst>
          </p:cNvPr>
          <p:cNvSpPr txBox="1"/>
          <p:nvPr/>
        </p:nvSpPr>
        <p:spPr>
          <a:xfrm>
            <a:off x="-24981" y="31953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EC0285-3CAC-204E-8342-253044873501}"/>
              </a:ext>
            </a:extLst>
          </p:cNvPr>
          <p:cNvSpPr txBox="1"/>
          <p:nvPr/>
        </p:nvSpPr>
        <p:spPr>
          <a:xfrm>
            <a:off x="2281975" y="31953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59ABC5-89C1-3246-80B5-86B6E49AF0F9}"/>
              </a:ext>
            </a:extLst>
          </p:cNvPr>
          <p:cNvSpPr txBox="1"/>
          <p:nvPr/>
        </p:nvSpPr>
        <p:spPr>
          <a:xfrm>
            <a:off x="4603269" y="31953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5BBFA-DD81-8D4F-BF48-AFFAEEF225D6}"/>
              </a:ext>
            </a:extLst>
          </p:cNvPr>
          <p:cNvSpPr txBox="1"/>
          <p:nvPr/>
        </p:nvSpPr>
        <p:spPr>
          <a:xfrm>
            <a:off x="-24981" y="3026678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A006ED-AB66-734F-BBB9-1EF6F4909B69}"/>
              </a:ext>
            </a:extLst>
          </p:cNvPr>
          <p:cNvSpPr txBox="1"/>
          <p:nvPr/>
        </p:nvSpPr>
        <p:spPr>
          <a:xfrm>
            <a:off x="2306359" y="3026678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4D2A00-C733-5E45-949E-5CCB2C13CCC4}"/>
              </a:ext>
            </a:extLst>
          </p:cNvPr>
          <p:cNvSpPr txBox="1"/>
          <p:nvPr/>
        </p:nvSpPr>
        <p:spPr>
          <a:xfrm>
            <a:off x="4611055" y="3026678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21EF2F-C718-2440-B8D9-D15B05A67FAD}"/>
              </a:ext>
            </a:extLst>
          </p:cNvPr>
          <p:cNvSpPr txBox="1"/>
          <p:nvPr/>
        </p:nvSpPr>
        <p:spPr>
          <a:xfrm>
            <a:off x="536269" y="2923892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6055C5-0660-FE40-8F01-E9929433375D}"/>
              </a:ext>
            </a:extLst>
          </p:cNvPr>
          <p:cNvSpPr txBox="1"/>
          <p:nvPr/>
        </p:nvSpPr>
        <p:spPr>
          <a:xfrm>
            <a:off x="1299808" y="2923892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D7A298-3652-5642-98D6-403259BE32E6}"/>
              </a:ext>
            </a:extLst>
          </p:cNvPr>
          <p:cNvSpPr txBox="1"/>
          <p:nvPr/>
        </p:nvSpPr>
        <p:spPr>
          <a:xfrm>
            <a:off x="2851749" y="2918971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684370-3258-0E46-9A81-838FB54DD6C4}"/>
              </a:ext>
            </a:extLst>
          </p:cNvPr>
          <p:cNvSpPr txBox="1"/>
          <p:nvPr/>
        </p:nvSpPr>
        <p:spPr>
          <a:xfrm>
            <a:off x="3615288" y="2918971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9F8084-1480-5546-8BC1-35FCD6749D37}"/>
              </a:ext>
            </a:extLst>
          </p:cNvPr>
          <p:cNvSpPr txBox="1"/>
          <p:nvPr/>
        </p:nvSpPr>
        <p:spPr>
          <a:xfrm rot="16200000">
            <a:off x="1787877" y="1722667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CNA load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CFD514-A4B9-FC4E-A652-2D9980056E68}"/>
              </a:ext>
            </a:extLst>
          </p:cNvPr>
          <p:cNvSpPr txBox="1"/>
          <p:nvPr/>
        </p:nvSpPr>
        <p:spPr>
          <a:xfrm rot="16200000">
            <a:off x="-512257" y="1722666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TMB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24CF87-4B47-F54C-851D-A55F355893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50" t="9469" b="7092"/>
          <a:stretch/>
        </p:blipFill>
        <p:spPr>
          <a:xfrm>
            <a:off x="185530" y="671029"/>
            <a:ext cx="1938678" cy="227872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12636D2-4470-FB4D-886D-CDEFD6D35456}"/>
              </a:ext>
            </a:extLst>
          </p:cNvPr>
          <p:cNvSpPr>
            <a:spLocks noChangeAspect="1"/>
          </p:cNvSpPr>
          <p:nvPr/>
        </p:nvSpPr>
        <p:spPr>
          <a:xfrm>
            <a:off x="5503593" y="5891336"/>
            <a:ext cx="101518" cy="100584"/>
          </a:xfrm>
          <a:prstGeom prst="rect">
            <a:avLst/>
          </a:prstGeom>
          <a:solidFill>
            <a:srgbClr val="79CC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661276-5A4D-0C4F-86C8-680FD964E6D1}"/>
              </a:ext>
            </a:extLst>
          </p:cNvPr>
          <p:cNvSpPr>
            <a:spLocks noChangeAspect="1"/>
          </p:cNvSpPr>
          <p:nvPr/>
        </p:nvSpPr>
        <p:spPr>
          <a:xfrm>
            <a:off x="5503593" y="6012692"/>
            <a:ext cx="101518" cy="100584"/>
          </a:xfrm>
          <a:prstGeom prst="rect">
            <a:avLst/>
          </a:prstGeom>
          <a:solidFill>
            <a:srgbClr val="528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8D4B31-6E2A-DD4E-ACAB-906AD4623D59}"/>
              </a:ext>
            </a:extLst>
          </p:cNvPr>
          <p:cNvSpPr txBox="1"/>
          <p:nvPr/>
        </p:nvSpPr>
        <p:spPr>
          <a:xfrm>
            <a:off x="5550388" y="5692929"/>
            <a:ext cx="1081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/>
          </a:p>
          <a:p>
            <a:r>
              <a:rPr lang="en-US" sz="800" dirty="0"/>
              <a:t>0</a:t>
            </a:r>
          </a:p>
          <a:p>
            <a:r>
              <a:rPr lang="en-US" sz="800" dirty="0"/>
              <a:t>1</a:t>
            </a:r>
          </a:p>
          <a:p>
            <a:r>
              <a:rPr lang="en-US" sz="800" dirty="0"/>
              <a:t>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D7EA94C-ADAA-5449-8198-C24BE82F401B}"/>
              </a:ext>
            </a:extLst>
          </p:cNvPr>
          <p:cNvSpPr>
            <a:spLocks noChangeAspect="1"/>
          </p:cNvSpPr>
          <p:nvPr/>
        </p:nvSpPr>
        <p:spPr>
          <a:xfrm>
            <a:off x="5503593" y="6134048"/>
            <a:ext cx="101518" cy="100584"/>
          </a:xfrm>
          <a:prstGeom prst="rect">
            <a:avLst/>
          </a:prstGeom>
          <a:solidFill>
            <a:srgbClr val="2D4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ADFF7A-3824-7348-BC44-0A14AD8F16B3}"/>
              </a:ext>
            </a:extLst>
          </p:cNvPr>
          <p:cNvSpPr txBox="1"/>
          <p:nvPr/>
        </p:nvSpPr>
        <p:spPr>
          <a:xfrm>
            <a:off x="5382778" y="5658611"/>
            <a:ext cx="992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Genome doublings</a:t>
            </a:r>
          </a:p>
          <a:p>
            <a:endParaRPr lang="en-US" sz="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C25541-7788-1541-A622-FD76CAE64132}"/>
              </a:ext>
            </a:extLst>
          </p:cNvPr>
          <p:cNvSpPr txBox="1"/>
          <p:nvPr/>
        </p:nvSpPr>
        <p:spPr>
          <a:xfrm>
            <a:off x="5152663" y="292844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2A3F7C-F8D9-C243-9C29-CA9D2F0F174C}"/>
              </a:ext>
            </a:extLst>
          </p:cNvPr>
          <p:cNvSpPr txBox="1"/>
          <p:nvPr/>
        </p:nvSpPr>
        <p:spPr>
          <a:xfrm>
            <a:off x="5780734" y="292844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4DE9C52-AA15-8749-AC30-10EF923420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50" t="9639" b="7126"/>
          <a:stretch/>
        </p:blipFill>
        <p:spPr>
          <a:xfrm>
            <a:off x="118189" y="3491620"/>
            <a:ext cx="2369062" cy="206156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A1B2F5F-F42D-7143-AB4A-62BCC130311C}"/>
              </a:ext>
            </a:extLst>
          </p:cNvPr>
          <p:cNvSpPr txBox="1"/>
          <p:nvPr/>
        </p:nvSpPr>
        <p:spPr>
          <a:xfrm rot="16200000">
            <a:off x="-511253" y="4362784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TMB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1C23FF2-6BEE-174D-99C3-FBA8205B0E68}"/>
              </a:ext>
            </a:extLst>
          </p:cNvPr>
          <p:cNvGrpSpPr/>
          <p:nvPr/>
        </p:nvGrpSpPr>
        <p:grpSpPr>
          <a:xfrm>
            <a:off x="3559572" y="5751159"/>
            <a:ext cx="926049" cy="338554"/>
            <a:chOff x="6424097" y="1196859"/>
            <a:chExt cx="926049" cy="33855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82DA16E-5CF9-B246-83B9-9DD1205E56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258024"/>
              <a:ext cx="101518" cy="100584"/>
            </a:xfrm>
            <a:prstGeom prst="rect">
              <a:avLst/>
            </a:prstGeom>
            <a:solidFill>
              <a:srgbClr val="66CD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3113440-AC84-324B-8391-CDA7FAFA4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375480"/>
              <a:ext cx="101518" cy="100584"/>
            </a:xfrm>
            <a:prstGeom prst="rect">
              <a:avLst/>
            </a:prstGeom>
            <a:solidFill>
              <a:srgbClr val="FFD7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4F4B7E1-DCC6-0441-9804-D6BF2CC02400}"/>
                </a:ext>
              </a:extLst>
            </p:cNvPr>
            <p:cNvSpPr txBox="1"/>
            <p:nvPr/>
          </p:nvSpPr>
          <p:spPr>
            <a:xfrm>
              <a:off x="6465246" y="1196859"/>
              <a:ext cx="8849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TP53 </a:t>
              </a:r>
              <a:r>
                <a:rPr lang="en-US" sz="800" dirty="0"/>
                <a:t>WT</a:t>
              </a:r>
            </a:p>
            <a:p>
              <a:r>
                <a:rPr lang="en-US" sz="800" i="1" dirty="0"/>
                <a:t>TP53</a:t>
              </a:r>
              <a:r>
                <a:rPr lang="en-US" sz="800" dirty="0"/>
                <a:t> MT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681E6AD-55FB-834D-ABD6-D6D4A17D2470}"/>
              </a:ext>
            </a:extLst>
          </p:cNvPr>
          <p:cNvSpPr txBox="1"/>
          <p:nvPr/>
        </p:nvSpPr>
        <p:spPr>
          <a:xfrm>
            <a:off x="447501" y="5501264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mutated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BBDA10-F5D2-A942-ACE7-A7597B547158}"/>
              </a:ext>
            </a:extLst>
          </p:cNvPr>
          <p:cNvSpPr txBox="1"/>
          <p:nvPr/>
        </p:nvSpPr>
        <p:spPr>
          <a:xfrm>
            <a:off x="1562578" y="550126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WT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F3F4615-82FE-FA47-BF81-0ABC28BE5F70}"/>
              </a:ext>
            </a:extLst>
          </p:cNvPr>
          <p:cNvSpPr txBox="1"/>
          <p:nvPr/>
        </p:nvSpPr>
        <p:spPr>
          <a:xfrm>
            <a:off x="422928" y="3383898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P=0.00013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18EDC5-CD14-DF42-962F-A81EE820DB43}"/>
              </a:ext>
            </a:extLst>
          </p:cNvPr>
          <p:cNvSpPr txBox="1"/>
          <p:nvPr/>
        </p:nvSpPr>
        <p:spPr>
          <a:xfrm>
            <a:off x="1405482" y="3386216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P&lt;0.0001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F8905FF-885D-ED41-A565-A6E429478C3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19" t="10226" b="7595"/>
          <a:stretch/>
        </p:blipFill>
        <p:spPr>
          <a:xfrm>
            <a:off x="2499293" y="3480987"/>
            <a:ext cx="2398949" cy="206040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DCD93FB-95D3-504F-94CD-D1CE89786993}"/>
              </a:ext>
            </a:extLst>
          </p:cNvPr>
          <p:cNvSpPr txBox="1"/>
          <p:nvPr/>
        </p:nvSpPr>
        <p:spPr>
          <a:xfrm>
            <a:off x="2809052" y="5500284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mutated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12FBDB-AB0E-C448-8FD8-D4F8EE500430}"/>
              </a:ext>
            </a:extLst>
          </p:cNvPr>
          <p:cNvSpPr txBox="1"/>
          <p:nvPr/>
        </p:nvSpPr>
        <p:spPr>
          <a:xfrm>
            <a:off x="3902863" y="550028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WT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1D0BEA-B141-9044-BEF0-E4A2400A57A4}"/>
              </a:ext>
            </a:extLst>
          </p:cNvPr>
          <p:cNvSpPr txBox="1"/>
          <p:nvPr/>
        </p:nvSpPr>
        <p:spPr>
          <a:xfrm>
            <a:off x="2791990" y="3386684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P&lt;0.0001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6F0B8B-9A0F-BA4B-AE0D-8C38B6E618CB}"/>
              </a:ext>
            </a:extLst>
          </p:cNvPr>
          <p:cNvSpPr txBox="1"/>
          <p:nvPr/>
        </p:nvSpPr>
        <p:spPr>
          <a:xfrm>
            <a:off x="3782883" y="3383943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P&lt;0.0001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C9FD546-8D20-A44B-8A2B-859F42D6D244}"/>
              </a:ext>
            </a:extLst>
          </p:cNvPr>
          <p:cNvSpPr txBox="1"/>
          <p:nvPr/>
        </p:nvSpPr>
        <p:spPr>
          <a:xfrm>
            <a:off x="5007373" y="550028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407CF0-89F7-A74D-8D58-E19CBB3CAE90}"/>
              </a:ext>
            </a:extLst>
          </p:cNvPr>
          <p:cNvSpPr txBox="1"/>
          <p:nvPr/>
        </p:nvSpPr>
        <p:spPr>
          <a:xfrm>
            <a:off x="5408923" y="5500284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C74AA53-20F5-8A4F-9568-08EFBAC4BA88}"/>
              </a:ext>
            </a:extLst>
          </p:cNvPr>
          <p:cNvSpPr txBox="1"/>
          <p:nvPr/>
        </p:nvSpPr>
        <p:spPr>
          <a:xfrm>
            <a:off x="5809908" y="5502349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WT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A91A68E-5BA5-A645-BA2D-C9808BE0C27E}"/>
              </a:ext>
            </a:extLst>
          </p:cNvPr>
          <p:cNvSpPr txBox="1"/>
          <p:nvPr/>
        </p:nvSpPr>
        <p:spPr>
          <a:xfrm>
            <a:off x="6211458" y="5502349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TP53 MT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ECBDAD-A14E-404E-834E-D2597684C943}"/>
              </a:ext>
            </a:extLst>
          </p:cNvPr>
          <p:cNvSpPr txBox="1"/>
          <p:nvPr/>
        </p:nvSpPr>
        <p:spPr>
          <a:xfrm>
            <a:off x="5117647" y="3227675"/>
            <a:ext cx="87533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mutated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63CD92-1CAC-EE4F-B85E-6DD7FD0AA932}"/>
              </a:ext>
            </a:extLst>
          </p:cNvPr>
          <p:cNvSpPr txBox="1"/>
          <p:nvPr/>
        </p:nvSpPr>
        <p:spPr>
          <a:xfrm>
            <a:off x="5992002" y="3227675"/>
            <a:ext cx="63537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EGFR WT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FB6821-1484-D140-BC69-C58F6F41B7BB}"/>
              </a:ext>
            </a:extLst>
          </p:cNvPr>
          <p:cNvSpPr txBox="1"/>
          <p:nvPr/>
        </p:nvSpPr>
        <p:spPr>
          <a:xfrm rot="16200000">
            <a:off x="1783851" y="4427775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CNA load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9D88F63-99EE-2646-BD38-D26BD7BCE092}"/>
              </a:ext>
            </a:extLst>
          </p:cNvPr>
          <p:cNvSpPr txBox="1"/>
          <p:nvPr/>
        </p:nvSpPr>
        <p:spPr>
          <a:xfrm>
            <a:off x="0" y="6053806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029438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90BAF5-EF0E-4141-8CC9-B902DDBA6E22}"/>
              </a:ext>
            </a:extLst>
          </p:cNvPr>
          <p:cNvSpPr/>
          <p:nvPr/>
        </p:nvSpPr>
        <p:spPr>
          <a:xfrm>
            <a:off x="110986" y="207521"/>
            <a:ext cx="6747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between </a:t>
            </a:r>
            <a:r>
              <a:rPr lang="en-U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status, </a:t>
            </a:r>
            <a:r>
              <a:rPr lang="en-U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EGFR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status, tumor mutational burden and copy alteration burden in TCGA cohort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Tumor mutational burden (TMB)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 (WT) vs altered (MT). B. Proportion copy number altered (CNA load)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 vs MT. C. Proportion of genome doubled samples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 vs MT (Fisher’s p=5.914e-05). D-F) D. TMB, E. CNA load, and F. Proportion genome doubled samples,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EGFR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 status. G. Mutational signature proportion in TCGA cohort,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 status.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280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1670D4B-495E-C547-8A47-2E8E2D07E3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48" b="8328"/>
          <a:stretch/>
        </p:blipFill>
        <p:spPr>
          <a:xfrm>
            <a:off x="107853" y="963578"/>
            <a:ext cx="1313480" cy="19607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1C7569-6891-3F48-B5EE-587D6701EB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328"/>
          <a:stretch/>
        </p:blipFill>
        <p:spPr>
          <a:xfrm>
            <a:off x="2907624" y="716796"/>
            <a:ext cx="1970221" cy="22075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2855A7F-DE30-4D4E-8623-C6EA11AC27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248" b="8328"/>
          <a:stretch/>
        </p:blipFill>
        <p:spPr>
          <a:xfrm>
            <a:off x="1467019" y="963579"/>
            <a:ext cx="1313480" cy="196072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F02902B-8CA2-714B-A6AE-C013AF5824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328"/>
          <a:stretch/>
        </p:blipFill>
        <p:spPr>
          <a:xfrm>
            <a:off x="4887779" y="716796"/>
            <a:ext cx="1970221" cy="220750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089AC29-E44D-9547-AB43-F9E03537F5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656" b="5675"/>
          <a:stretch/>
        </p:blipFill>
        <p:spPr>
          <a:xfrm>
            <a:off x="0" y="3998313"/>
            <a:ext cx="6858000" cy="33808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087F943-3129-4844-8EFE-A36841F1B641}"/>
              </a:ext>
            </a:extLst>
          </p:cNvPr>
          <p:cNvSpPr>
            <a:spLocks noChangeAspect="1"/>
          </p:cNvSpPr>
          <p:nvPr/>
        </p:nvSpPr>
        <p:spPr>
          <a:xfrm>
            <a:off x="764593" y="3317920"/>
            <a:ext cx="101518" cy="100584"/>
          </a:xfrm>
          <a:prstGeom prst="rect">
            <a:avLst/>
          </a:prstGeom>
          <a:solidFill>
            <a:srgbClr val="66CD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2CFE17-5392-3D45-9C4E-1DC040AD9ABE}"/>
              </a:ext>
            </a:extLst>
          </p:cNvPr>
          <p:cNvSpPr>
            <a:spLocks noChangeAspect="1"/>
          </p:cNvSpPr>
          <p:nvPr/>
        </p:nvSpPr>
        <p:spPr>
          <a:xfrm>
            <a:off x="764593" y="3440491"/>
            <a:ext cx="101518" cy="100584"/>
          </a:xfrm>
          <a:prstGeom prst="rect">
            <a:avLst/>
          </a:prstGeom>
          <a:solidFill>
            <a:srgbClr val="E99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0B403E-9C18-8040-A8EF-8A77FC398641}"/>
              </a:ext>
            </a:extLst>
          </p:cNvPr>
          <p:cNvSpPr txBox="1"/>
          <p:nvPr/>
        </p:nvSpPr>
        <p:spPr>
          <a:xfrm>
            <a:off x="805741" y="3256755"/>
            <a:ext cx="1196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TP53 </a:t>
            </a:r>
            <a:r>
              <a:rPr lang="en-US" sz="800" dirty="0"/>
              <a:t>WT</a:t>
            </a:r>
          </a:p>
          <a:p>
            <a:r>
              <a:rPr lang="en-US" sz="800" i="1" dirty="0"/>
              <a:t>TP53</a:t>
            </a:r>
            <a:r>
              <a:rPr lang="en-US" sz="800" dirty="0"/>
              <a:t> non-disruptive MT</a:t>
            </a:r>
          </a:p>
          <a:p>
            <a:r>
              <a:rPr lang="en-US" sz="800" dirty="0"/>
              <a:t>TP53 disruptive MT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A51E30-9BAE-1241-BFFD-72EBD82B0D06}"/>
              </a:ext>
            </a:extLst>
          </p:cNvPr>
          <p:cNvSpPr>
            <a:spLocks noChangeAspect="1"/>
          </p:cNvSpPr>
          <p:nvPr/>
        </p:nvSpPr>
        <p:spPr>
          <a:xfrm>
            <a:off x="764593" y="3563062"/>
            <a:ext cx="101518" cy="100584"/>
          </a:xfrm>
          <a:prstGeom prst="rect">
            <a:avLst/>
          </a:prstGeom>
          <a:solidFill>
            <a:srgbClr val="FFD7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13DE2E-D4D7-1940-93B8-5E78C5DBFC1E}"/>
              </a:ext>
            </a:extLst>
          </p:cNvPr>
          <p:cNvSpPr txBox="1"/>
          <p:nvPr/>
        </p:nvSpPr>
        <p:spPr>
          <a:xfrm>
            <a:off x="276423" y="2878423"/>
            <a:ext cx="46540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WT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40337E3-ED1D-684B-B9EF-0B122F0FDD26}"/>
              </a:ext>
            </a:extLst>
          </p:cNvPr>
          <p:cNvSpPr txBox="1"/>
          <p:nvPr/>
        </p:nvSpPr>
        <p:spPr>
          <a:xfrm>
            <a:off x="554642" y="2878423"/>
            <a:ext cx="5505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non-disruptive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99343C-2036-FD41-AEEB-223EA5918D0F}"/>
              </a:ext>
            </a:extLst>
          </p:cNvPr>
          <p:cNvSpPr txBox="1"/>
          <p:nvPr/>
        </p:nvSpPr>
        <p:spPr>
          <a:xfrm>
            <a:off x="884993" y="2878423"/>
            <a:ext cx="63537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disruptive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A9B6E6-778C-D048-8169-DC8804B3D952}"/>
              </a:ext>
            </a:extLst>
          </p:cNvPr>
          <p:cNvSpPr txBox="1"/>
          <p:nvPr/>
        </p:nvSpPr>
        <p:spPr>
          <a:xfrm>
            <a:off x="1613520" y="2878423"/>
            <a:ext cx="46540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WT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9E729B-BFDA-F44A-BFFC-E95722B14B14}"/>
              </a:ext>
            </a:extLst>
          </p:cNvPr>
          <p:cNvSpPr txBox="1"/>
          <p:nvPr/>
        </p:nvSpPr>
        <p:spPr>
          <a:xfrm>
            <a:off x="1891739" y="2878423"/>
            <a:ext cx="5505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non-disruptive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30DD53-EA78-EE42-8D50-770A22ECFF6F}"/>
              </a:ext>
            </a:extLst>
          </p:cNvPr>
          <p:cNvSpPr txBox="1"/>
          <p:nvPr/>
        </p:nvSpPr>
        <p:spPr>
          <a:xfrm>
            <a:off x="2222090" y="2878423"/>
            <a:ext cx="63537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disruptive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2C533D-0D94-994B-94F0-727E30836271}"/>
              </a:ext>
            </a:extLst>
          </p:cNvPr>
          <p:cNvSpPr txBox="1"/>
          <p:nvPr/>
        </p:nvSpPr>
        <p:spPr>
          <a:xfrm>
            <a:off x="3230991" y="2878423"/>
            <a:ext cx="46540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WT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DC298C-0E9F-D74C-97A2-B1D93F3060D7}"/>
              </a:ext>
            </a:extLst>
          </p:cNvPr>
          <p:cNvSpPr txBox="1"/>
          <p:nvPr/>
        </p:nvSpPr>
        <p:spPr>
          <a:xfrm>
            <a:off x="3708873" y="2878423"/>
            <a:ext cx="5505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non-disruptive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F4226EF-DD2F-9041-9FA3-4088C57BFE56}"/>
              </a:ext>
            </a:extLst>
          </p:cNvPr>
          <p:cNvSpPr txBox="1"/>
          <p:nvPr/>
        </p:nvSpPr>
        <p:spPr>
          <a:xfrm>
            <a:off x="4203684" y="2878423"/>
            <a:ext cx="63537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disruptive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963DE3-35C6-774C-9FDA-4F40E4BAA6E9}"/>
              </a:ext>
            </a:extLst>
          </p:cNvPr>
          <p:cNvSpPr txBox="1"/>
          <p:nvPr/>
        </p:nvSpPr>
        <p:spPr>
          <a:xfrm>
            <a:off x="5220948" y="2878423"/>
            <a:ext cx="46540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WT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263738-9A53-604E-8BB5-49EFCFFCCC73}"/>
              </a:ext>
            </a:extLst>
          </p:cNvPr>
          <p:cNvSpPr txBox="1"/>
          <p:nvPr/>
        </p:nvSpPr>
        <p:spPr>
          <a:xfrm>
            <a:off x="5698828" y="2878423"/>
            <a:ext cx="5505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non-disruptive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83AC739-CDF8-0847-BBAC-1103918BE5E7}"/>
              </a:ext>
            </a:extLst>
          </p:cNvPr>
          <p:cNvSpPr txBox="1"/>
          <p:nvPr/>
        </p:nvSpPr>
        <p:spPr>
          <a:xfrm>
            <a:off x="6187061" y="2878423"/>
            <a:ext cx="63537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00" dirty="0"/>
              <a:t>TP53 disruptive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E0F382-01B2-C447-9EFE-30DF66FE9D88}"/>
              </a:ext>
            </a:extLst>
          </p:cNvPr>
          <p:cNvSpPr txBox="1"/>
          <p:nvPr/>
        </p:nvSpPr>
        <p:spPr>
          <a:xfrm>
            <a:off x="-5762" y="56125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7110AD-3CE7-8D48-9E0D-65315A55C315}"/>
              </a:ext>
            </a:extLst>
          </p:cNvPr>
          <p:cNvSpPr txBox="1"/>
          <p:nvPr/>
        </p:nvSpPr>
        <p:spPr>
          <a:xfrm>
            <a:off x="1445735" y="56125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1E345F-97FF-434C-B0E9-0E6CFA23B5D4}"/>
              </a:ext>
            </a:extLst>
          </p:cNvPr>
          <p:cNvSpPr txBox="1"/>
          <p:nvPr/>
        </p:nvSpPr>
        <p:spPr>
          <a:xfrm>
            <a:off x="2816544" y="56125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DDA718-8ADD-364E-A514-17F5D826766E}"/>
              </a:ext>
            </a:extLst>
          </p:cNvPr>
          <p:cNvSpPr txBox="1"/>
          <p:nvPr/>
        </p:nvSpPr>
        <p:spPr>
          <a:xfrm>
            <a:off x="4788255" y="56125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16AFCD5-9116-7840-A9A7-8A637CFEBF56}"/>
              </a:ext>
            </a:extLst>
          </p:cNvPr>
          <p:cNvSpPr txBox="1"/>
          <p:nvPr/>
        </p:nvSpPr>
        <p:spPr>
          <a:xfrm>
            <a:off x="0" y="4689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F2C3D1-5138-DD4C-9EB7-078E09314575}"/>
              </a:ext>
            </a:extLst>
          </p:cNvPr>
          <p:cNvSpPr txBox="1"/>
          <p:nvPr/>
        </p:nvSpPr>
        <p:spPr>
          <a:xfrm>
            <a:off x="-9743" y="3447134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4E778E-C90B-0342-AC02-490A87A1255D}"/>
              </a:ext>
            </a:extLst>
          </p:cNvPr>
          <p:cNvSpPr txBox="1"/>
          <p:nvPr/>
        </p:nvSpPr>
        <p:spPr>
          <a:xfrm>
            <a:off x="572846" y="758627"/>
            <a:ext cx="6894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p = 0.0005503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511F52-9756-D940-A2DA-88B3114018B0}"/>
              </a:ext>
            </a:extLst>
          </p:cNvPr>
          <p:cNvSpPr txBox="1"/>
          <p:nvPr/>
        </p:nvSpPr>
        <p:spPr>
          <a:xfrm>
            <a:off x="1943655" y="740533"/>
            <a:ext cx="6894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p = 0.0009814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06511C-E18A-354E-BA9B-6EA6187ED740}"/>
              </a:ext>
            </a:extLst>
          </p:cNvPr>
          <p:cNvGrpSpPr/>
          <p:nvPr/>
        </p:nvGrpSpPr>
        <p:grpSpPr>
          <a:xfrm>
            <a:off x="4639703" y="3256755"/>
            <a:ext cx="926049" cy="338554"/>
            <a:chOff x="6424097" y="1183796"/>
            <a:chExt cx="926049" cy="33855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2C7C334-98AE-F749-B3AE-6D9837745B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258024"/>
              <a:ext cx="101518" cy="100584"/>
            </a:xfrm>
            <a:prstGeom prst="rect">
              <a:avLst/>
            </a:prstGeom>
            <a:solidFill>
              <a:srgbClr val="293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A9470D4-5559-554B-AB11-DA361DB623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375480"/>
              <a:ext cx="101518" cy="100584"/>
            </a:xfrm>
            <a:prstGeom prst="rect">
              <a:avLst/>
            </a:prstGeom>
            <a:solidFill>
              <a:srgbClr val="4E94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D757C54-DEB1-7E4F-A781-456FAA6008EB}"/>
                </a:ext>
              </a:extLst>
            </p:cNvPr>
            <p:cNvSpPr txBox="1"/>
            <p:nvPr/>
          </p:nvSpPr>
          <p:spPr>
            <a:xfrm>
              <a:off x="6465246" y="1183796"/>
              <a:ext cx="8849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Pre-treatment</a:t>
              </a:r>
            </a:p>
            <a:p>
              <a:r>
                <a:rPr lang="en-US" sz="800" dirty="0"/>
                <a:t>Post-treatment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69C4397-ED57-CB47-8AAD-FEE911BE4C91}"/>
              </a:ext>
            </a:extLst>
          </p:cNvPr>
          <p:cNvSpPr txBox="1"/>
          <p:nvPr/>
        </p:nvSpPr>
        <p:spPr>
          <a:xfrm>
            <a:off x="1993777" y="3755086"/>
            <a:ext cx="456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9426277-57F0-F04C-BFB7-8E5529040BFB}"/>
              </a:ext>
            </a:extLst>
          </p:cNvPr>
          <p:cNvSpPr txBox="1"/>
          <p:nvPr/>
        </p:nvSpPr>
        <p:spPr>
          <a:xfrm>
            <a:off x="4192090" y="3758504"/>
            <a:ext cx="110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A584C13-5A56-E34D-891C-E7E1E83F8A8C}"/>
              </a:ext>
            </a:extLst>
          </p:cNvPr>
          <p:cNvSpPr txBox="1"/>
          <p:nvPr/>
        </p:nvSpPr>
        <p:spPr>
          <a:xfrm>
            <a:off x="3136500" y="3757030"/>
            <a:ext cx="110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20D29D8-3E84-DD44-9904-F8496361DDEC}"/>
              </a:ext>
            </a:extLst>
          </p:cNvPr>
          <p:cNvSpPr/>
          <p:nvPr/>
        </p:nvSpPr>
        <p:spPr>
          <a:xfrm>
            <a:off x="-18142" y="7428133"/>
            <a:ext cx="6858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12. Association between disruptive, non-disruptive, and wild type </a:t>
            </a:r>
            <a:r>
              <a:rPr lang="en-U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with tumor mutational burden, copy number alteration, and mutagenesis.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Tumor mutational burden (TMB)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 (WT) vs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non-disruptive (ND) vs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disruptive (D) mutations. B. Proportion copy number altered (CNA load)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 vs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ND vs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D. C. TMB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 vs ND vs D tumors stratified by treatment context. D. CNA load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 vs ND vs D tumors stratified by treatment context. E. Proportion of mutations attributable to each mutational signature,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 status. N=311 samples. </a:t>
            </a: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71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F54458-0849-154C-83D3-43D56E4A56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01"/>
          <a:stretch/>
        </p:blipFill>
        <p:spPr>
          <a:xfrm>
            <a:off x="189689" y="424535"/>
            <a:ext cx="6478622" cy="38035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DED81D-48A3-8E4D-8FE9-E07A7025BC12}"/>
              </a:ext>
            </a:extLst>
          </p:cNvPr>
          <p:cNvSpPr txBox="1"/>
          <p:nvPr/>
        </p:nvSpPr>
        <p:spPr>
          <a:xfrm>
            <a:off x="0" y="0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13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602ABB-AD88-104B-A0CC-44EAF79849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9" t="9398" b="4175"/>
          <a:stretch/>
        </p:blipFill>
        <p:spPr>
          <a:xfrm>
            <a:off x="493614" y="4516797"/>
            <a:ext cx="6237926" cy="21567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3018CA-5038-8342-86A0-7DCF7E9FD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99" t="10565" b="4821"/>
          <a:stretch/>
        </p:blipFill>
        <p:spPr>
          <a:xfrm>
            <a:off x="493614" y="6912142"/>
            <a:ext cx="6237926" cy="21115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351EF8-091C-FD4B-A3D4-B62DE0500704}"/>
              </a:ext>
            </a:extLst>
          </p:cNvPr>
          <p:cNvSpPr txBox="1"/>
          <p:nvPr/>
        </p:nvSpPr>
        <p:spPr>
          <a:xfrm>
            <a:off x="639" y="369332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EDD36-2277-2347-8FE0-A966D0BF6B66}"/>
              </a:ext>
            </a:extLst>
          </p:cNvPr>
          <p:cNvSpPr txBox="1"/>
          <p:nvPr/>
        </p:nvSpPr>
        <p:spPr>
          <a:xfrm>
            <a:off x="639" y="4202668"/>
            <a:ext cx="1267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71A4E5-6F61-3043-AE33-C8644C4B8F7D}"/>
              </a:ext>
            </a:extLst>
          </p:cNvPr>
          <p:cNvSpPr txBox="1"/>
          <p:nvPr/>
        </p:nvSpPr>
        <p:spPr>
          <a:xfrm>
            <a:off x="639" y="6648508"/>
            <a:ext cx="1413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517294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225E89-4BF0-1D4D-804E-8E6140A29EEE}"/>
              </a:ext>
            </a:extLst>
          </p:cNvPr>
          <p:cNvSpPr/>
          <p:nvPr/>
        </p:nvSpPr>
        <p:spPr>
          <a:xfrm>
            <a:off x="0" y="158689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13. Mutational signature across treatment in paired samples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Mutational signature proportion in patients with multiple paired samples, stratified by sample context. B. Proportion mutational signature in paired pre- vs post-treatment samples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altered patients. C. Proportion mutational signature in paired pre- vs post-treatment samples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 patients.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823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ABB4DF-FE79-D44D-B780-B33E2D516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13" t="7730"/>
          <a:stretch/>
        </p:blipFill>
        <p:spPr>
          <a:xfrm>
            <a:off x="258412" y="813816"/>
            <a:ext cx="3370043" cy="33832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C78C05-8BFD-2342-A0C9-E44872024A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115" t="7730" r="332"/>
          <a:stretch/>
        </p:blipFill>
        <p:spPr>
          <a:xfrm>
            <a:off x="3628455" y="813816"/>
            <a:ext cx="3229545" cy="3383280"/>
          </a:xfrm>
          <a:prstGeom prst="rect">
            <a:avLst/>
          </a:prstGeom>
        </p:spPr>
      </p:pic>
      <p:graphicFrame>
        <p:nvGraphicFramePr>
          <p:cNvPr id="4" name="Table 32">
            <a:extLst>
              <a:ext uri="{FF2B5EF4-FFF2-40B4-BE49-F238E27FC236}">
                <a16:creationId xmlns:a16="http://schemas.microsoft.com/office/drawing/2014/main" id="{9C7C928A-AE2E-A94C-9B5B-8E2AC269E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082043"/>
              </p:ext>
            </p:extLst>
          </p:nvPr>
        </p:nvGraphicFramePr>
        <p:xfrm>
          <a:off x="1215930" y="627892"/>
          <a:ext cx="2357588" cy="72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7506">
                  <a:extLst>
                    <a:ext uri="{9D8B030D-6E8A-4147-A177-3AD203B41FA5}">
                      <a16:colId xmlns:a16="http://schemas.microsoft.com/office/drawing/2014/main" val="372012467"/>
                    </a:ext>
                  </a:extLst>
                </a:gridCol>
                <a:gridCol w="1046556">
                  <a:extLst>
                    <a:ext uri="{9D8B030D-6E8A-4147-A177-3AD203B41FA5}">
                      <a16:colId xmlns:a16="http://schemas.microsoft.com/office/drawing/2014/main" val="68553015"/>
                    </a:ext>
                  </a:extLst>
                </a:gridCol>
                <a:gridCol w="423526">
                  <a:extLst>
                    <a:ext uri="{9D8B030D-6E8A-4147-A177-3AD203B41FA5}">
                      <a16:colId xmlns:a16="http://schemas.microsoft.com/office/drawing/2014/main" val="1528021125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TP53 </a:t>
                      </a:r>
                      <a:r>
                        <a:rPr lang="en-US" sz="800" dirty="0" err="1"/>
                        <a:t>wt</a:t>
                      </a:r>
                      <a:r>
                        <a:rPr lang="en-US" sz="800" dirty="0"/>
                        <a:t>/sig 4 mt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1.369 (0.7618-2.461)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0.2934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8743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 mt/sig 4 </a:t>
                      </a:r>
                      <a:r>
                        <a:rPr lang="en-US" sz="800" dirty="0" err="1"/>
                        <a:t>wt</a:t>
                      </a:r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1.380 (1.0018-1.902)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 0.0487*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67912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 mt/sig 4 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1.467 (1.0119-2.128)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0.0432*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705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8BD2E0FB-E9FB-9241-9293-0D5FC96422E8}"/>
              </a:ext>
            </a:extLst>
          </p:cNvPr>
          <p:cNvGrpSpPr/>
          <p:nvPr/>
        </p:nvGrpSpPr>
        <p:grpSpPr>
          <a:xfrm>
            <a:off x="3115809" y="4082955"/>
            <a:ext cx="1063274" cy="580486"/>
            <a:chOff x="2275417" y="8178368"/>
            <a:chExt cx="1063274" cy="58048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4AA813C-245F-CC48-9DAE-BB581EBB707F}"/>
                </a:ext>
              </a:extLst>
            </p:cNvPr>
            <p:cNvGrpSpPr/>
            <p:nvPr/>
          </p:nvGrpSpPr>
          <p:grpSpPr>
            <a:xfrm>
              <a:off x="2275417" y="8178368"/>
              <a:ext cx="1063274" cy="580486"/>
              <a:chOff x="2508343" y="5989070"/>
              <a:chExt cx="1063274" cy="58048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2AB9C2-CF47-2A4B-AFF8-1FFFBEDFABEC}"/>
                  </a:ext>
                </a:extLst>
              </p:cNvPr>
              <p:cNvSpPr txBox="1"/>
              <p:nvPr/>
            </p:nvSpPr>
            <p:spPr>
              <a:xfrm>
                <a:off x="2548871" y="6119459"/>
                <a:ext cx="101403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TP53</a:t>
                </a:r>
                <a:r>
                  <a:rPr lang="en-US" sz="800" dirty="0"/>
                  <a:t> mt, sig 4 wt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9AACFF-F23C-1B48-BE0B-074211DEF48C}"/>
                  </a:ext>
                </a:extLst>
              </p:cNvPr>
              <p:cNvSpPr txBox="1"/>
              <p:nvPr/>
            </p:nvSpPr>
            <p:spPr>
              <a:xfrm>
                <a:off x="2549027" y="6354112"/>
                <a:ext cx="10225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TP53</a:t>
                </a:r>
                <a:r>
                  <a:rPr lang="en-US" sz="800" dirty="0"/>
                  <a:t> mt, sig 4 mt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955922-0538-CD4B-B367-90FCCB4FAFE8}"/>
                  </a:ext>
                </a:extLst>
              </p:cNvPr>
              <p:cNvSpPr txBox="1"/>
              <p:nvPr/>
            </p:nvSpPr>
            <p:spPr>
              <a:xfrm>
                <a:off x="2557580" y="5989070"/>
                <a:ext cx="10140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TP53</a:t>
                </a:r>
                <a:r>
                  <a:rPr lang="en-US" sz="800" dirty="0"/>
                  <a:t> wt, sig 4</a:t>
                </a:r>
                <a:r>
                  <a:rPr lang="en-US" sz="800" i="1" dirty="0"/>
                  <a:t> </a:t>
                </a:r>
                <a:r>
                  <a:rPr lang="en-US" sz="800" dirty="0" err="1"/>
                  <a:t>wt</a:t>
                </a:r>
                <a:endParaRPr lang="en-US" sz="800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51AF3CF-CE7C-114A-8129-560C85EFA38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085463"/>
                <a:ext cx="100584" cy="18288"/>
              </a:xfrm>
              <a:prstGeom prst="rect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33C96FC-0D77-3E43-A34B-A0FD1373B00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325751"/>
                <a:ext cx="100584" cy="18288"/>
              </a:xfrm>
              <a:prstGeom prst="rect">
                <a:avLst/>
              </a:prstGeom>
              <a:solidFill>
                <a:srgbClr val="00BFC3"/>
              </a:solidFill>
              <a:ln>
                <a:solidFill>
                  <a:srgbClr val="00BFC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2EC2E97-FCC4-FA42-8597-8AFBDB80077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208390"/>
                <a:ext cx="100584" cy="18288"/>
              </a:xfrm>
              <a:prstGeom prst="rect">
                <a:avLst/>
              </a:prstGeom>
              <a:solidFill>
                <a:srgbClr val="7CAF00"/>
              </a:solidFill>
              <a:ln>
                <a:solidFill>
                  <a:srgbClr val="7CA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A41843B-EE0B-7940-94BA-DBDB8DD36E9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446715"/>
                <a:ext cx="100584" cy="18288"/>
              </a:xfrm>
              <a:prstGeom prst="rect">
                <a:avLst/>
              </a:prstGeom>
              <a:solidFill>
                <a:srgbClr val="C77BFF"/>
              </a:solidFill>
              <a:ln>
                <a:solidFill>
                  <a:srgbClr val="C77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5DEFC1-F4E7-BA40-A7AF-B1A51C209071}"/>
                </a:ext>
              </a:extLst>
            </p:cNvPr>
            <p:cNvSpPr txBox="1"/>
            <p:nvPr/>
          </p:nvSpPr>
          <p:spPr>
            <a:xfrm>
              <a:off x="2320009" y="8424531"/>
              <a:ext cx="9178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TP53</a:t>
              </a:r>
              <a:r>
                <a:rPr lang="en-US" sz="800" dirty="0"/>
                <a:t> wt, sig 4 mt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84D5D06-12F2-944D-88D7-C116773DA280}"/>
              </a:ext>
            </a:extLst>
          </p:cNvPr>
          <p:cNvSpPr/>
          <p:nvPr/>
        </p:nvSpPr>
        <p:spPr>
          <a:xfrm>
            <a:off x="3619901" y="3447866"/>
            <a:ext cx="248011" cy="420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47E114-3F47-6242-B3DE-2A0ECE8AC7A3}"/>
              </a:ext>
            </a:extLst>
          </p:cNvPr>
          <p:cNvSpPr/>
          <p:nvPr/>
        </p:nvSpPr>
        <p:spPr>
          <a:xfrm>
            <a:off x="192025" y="3325454"/>
            <a:ext cx="432584" cy="588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BE661C-50C1-294D-9621-D206004B0886}"/>
              </a:ext>
            </a:extLst>
          </p:cNvPr>
          <p:cNvSpPr txBox="1"/>
          <p:nvPr/>
        </p:nvSpPr>
        <p:spPr>
          <a:xfrm>
            <a:off x="-98543" y="3541839"/>
            <a:ext cx="10140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7CAF00"/>
                </a:solidFill>
              </a:rPr>
              <a:t>TP53 </a:t>
            </a:r>
            <a:r>
              <a:rPr lang="en-US" sz="700" dirty="0">
                <a:solidFill>
                  <a:srgbClr val="7CAF00"/>
                </a:solidFill>
              </a:rPr>
              <a:t>mt, sig 4 </a:t>
            </a:r>
            <a:r>
              <a:rPr lang="en-US" sz="700" dirty="0" err="1">
                <a:solidFill>
                  <a:srgbClr val="7CAF00"/>
                </a:solidFill>
              </a:rPr>
              <a:t>wt</a:t>
            </a:r>
            <a:endParaRPr lang="en-US" sz="700" dirty="0">
              <a:solidFill>
                <a:srgbClr val="7CAF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8DF8A1-4BBE-0A4C-9A63-94538C0F2CEE}"/>
              </a:ext>
            </a:extLst>
          </p:cNvPr>
          <p:cNvSpPr txBox="1"/>
          <p:nvPr/>
        </p:nvSpPr>
        <p:spPr>
          <a:xfrm>
            <a:off x="-98543" y="3695809"/>
            <a:ext cx="10225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C77BFF"/>
                </a:solidFill>
              </a:rPr>
              <a:t>TP53</a:t>
            </a:r>
            <a:r>
              <a:rPr lang="en-US" sz="700" dirty="0">
                <a:solidFill>
                  <a:srgbClr val="C77BFF"/>
                </a:solidFill>
              </a:rPr>
              <a:t> mt, sig 4 mt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B08BFC-AEB3-1F40-B085-0A10F0DEF1E2}"/>
              </a:ext>
            </a:extLst>
          </p:cNvPr>
          <p:cNvSpPr txBox="1"/>
          <p:nvPr/>
        </p:nvSpPr>
        <p:spPr>
          <a:xfrm>
            <a:off x="-98543" y="3450950"/>
            <a:ext cx="10140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F8766D"/>
                </a:solidFill>
              </a:rPr>
              <a:t>TP53</a:t>
            </a:r>
            <a:r>
              <a:rPr lang="en-US" sz="700" dirty="0">
                <a:solidFill>
                  <a:srgbClr val="F8766D"/>
                </a:solidFill>
              </a:rPr>
              <a:t> wt, sig 4 </a:t>
            </a:r>
            <a:r>
              <a:rPr lang="en-US" sz="700" dirty="0" err="1">
                <a:solidFill>
                  <a:srgbClr val="F8766D"/>
                </a:solidFill>
              </a:rPr>
              <a:t>wt</a:t>
            </a:r>
            <a:endParaRPr lang="en-US" sz="700" dirty="0">
              <a:solidFill>
                <a:srgbClr val="F8766D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F1F29A-FF2A-A445-9FFA-EE9F404400A5}"/>
              </a:ext>
            </a:extLst>
          </p:cNvPr>
          <p:cNvSpPr txBox="1"/>
          <p:nvPr/>
        </p:nvSpPr>
        <p:spPr>
          <a:xfrm>
            <a:off x="-98543" y="3619873"/>
            <a:ext cx="934225" cy="20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00BFC3"/>
                </a:solidFill>
              </a:rPr>
              <a:t>TP53</a:t>
            </a:r>
            <a:r>
              <a:rPr lang="en-US" sz="700" dirty="0">
                <a:solidFill>
                  <a:srgbClr val="00BFC3"/>
                </a:solidFill>
              </a:rPr>
              <a:t> wt, sig 4 mt</a:t>
            </a:r>
          </a:p>
        </p:txBody>
      </p:sp>
      <p:graphicFrame>
        <p:nvGraphicFramePr>
          <p:cNvPr id="24" name="Table 32">
            <a:extLst>
              <a:ext uri="{FF2B5EF4-FFF2-40B4-BE49-F238E27FC236}">
                <a16:creationId xmlns:a16="http://schemas.microsoft.com/office/drawing/2014/main" id="{5F50EE41-9705-0A4C-A266-040D0AF8E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905518"/>
              </p:ext>
            </p:extLst>
          </p:nvPr>
        </p:nvGraphicFramePr>
        <p:xfrm>
          <a:off x="4475685" y="627892"/>
          <a:ext cx="2357588" cy="72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7506">
                  <a:extLst>
                    <a:ext uri="{9D8B030D-6E8A-4147-A177-3AD203B41FA5}">
                      <a16:colId xmlns:a16="http://schemas.microsoft.com/office/drawing/2014/main" val="372012467"/>
                    </a:ext>
                  </a:extLst>
                </a:gridCol>
                <a:gridCol w="1046556">
                  <a:extLst>
                    <a:ext uri="{9D8B030D-6E8A-4147-A177-3AD203B41FA5}">
                      <a16:colId xmlns:a16="http://schemas.microsoft.com/office/drawing/2014/main" val="68553015"/>
                    </a:ext>
                  </a:extLst>
                </a:gridCol>
                <a:gridCol w="423526">
                  <a:extLst>
                    <a:ext uri="{9D8B030D-6E8A-4147-A177-3AD203B41FA5}">
                      <a16:colId xmlns:a16="http://schemas.microsoft.com/office/drawing/2014/main" val="1528021125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TP53 </a:t>
                      </a:r>
                      <a:r>
                        <a:rPr lang="en-US" sz="800" dirty="0" err="1"/>
                        <a:t>wt</a:t>
                      </a:r>
                      <a:r>
                        <a:rPr lang="en-US" sz="800" dirty="0"/>
                        <a:t>/sig 4 mt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1.436 (1.0031-2.056)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0.7089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8743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 mt/sig 4 </a:t>
                      </a:r>
                      <a:r>
                        <a:rPr lang="en-US" sz="800" dirty="0" err="1"/>
                        <a:t>wt</a:t>
                      </a:r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1.380 (0.5874-2.187)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 0.0481*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67912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 mt/sig 4 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1.281 (0.8504-1.931)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0.2360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70522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C6218B3-3BEB-9D4D-9CCD-07FBBE07054E}"/>
              </a:ext>
            </a:extLst>
          </p:cNvPr>
          <p:cNvSpPr txBox="1"/>
          <p:nvPr/>
        </p:nvSpPr>
        <p:spPr>
          <a:xfrm>
            <a:off x="0" y="0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14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379E7C-BC52-7144-8427-8F7300CCA236}"/>
              </a:ext>
            </a:extLst>
          </p:cNvPr>
          <p:cNvSpPr txBox="1"/>
          <p:nvPr/>
        </p:nvSpPr>
        <p:spPr>
          <a:xfrm rot="16200000">
            <a:off x="-547024" y="1904251"/>
            <a:ext cx="15372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Progression-free survival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DAA3C5-8F93-E340-85D8-A04F7E3F42DA}"/>
              </a:ext>
            </a:extLst>
          </p:cNvPr>
          <p:cNvSpPr txBox="1"/>
          <p:nvPr/>
        </p:nvSpPr>
        <p:spPr>
          <a:xfrm rot="16200000">
            <a:off x="2775912" y="1884301"/>
            <a:ext cx="15372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Overall survival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DAE53C-AA97-194A-B74B-898D9944EA7D}"/>
              </a:ext>
            </a:extLst>
          </p:cNvPr>
          <p:cNvSpPr/>
          <p:nvPr/>
        </p:nvSpPr>
        <p:spPr>
          <a:xfrm>
            <a:off x="-997" y="4957910"/>
            <a:ext cx="68448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14. Impact of </a:t>
            </a:r>
            <a:r>
              <a:rPr lang="en-US" sz="1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and signature 4 on progression free and overall survival.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Progression-free survival (PFS) and b. Overall survival (OS), stratified by TP53 mutation status and presence of absence of signature 4 mutations.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MT, altered; WT, wild type. Signature 4 mutations present (sig 4 mt), signature 4 mutations absent (sig 4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8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48EAFC0-147C-3F47-9BD5-0CAC181632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5" t="12483"/>
          <a:stretch/>
        </p:blipFill>
        <p:spPr>
          <a:xfrm>
            <a:off x="2165684" y="991813"/>
            <a:ext cx="1907091" cy="1588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8AEE7-1435-294B-A056-DCECCC1861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09" t="13051"/>
          <a:stretch/>
        </p:blipFill>
        <p:spPr>
          <a:xfrm>
            <a:off x="147440" y="991813"/>
            <a:ext cx="1909735" cy="15882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9337BE-3ED7-9A4F-B89A-82FF864577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39" t="13045"/>
          <a:stretch/>
        </p:blipFill>
        <p:spPr>
          <a:xfrm>
            <a:off x="4081277" y="986797"/>
            <a:ext cx="2750570" cy="1595609"/>
          </a:xfrm>
          <a:prstGeom prst="rect">
            <a:avLst/>
          </a:prstGeom>
        </p:spPr>
      </p:pic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E74F1BFB-DC39-1B47-ABE6-43289C5431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10" t="11494"/>
          <a:stretch/>
        </p:blipFill>
        <p:spPr>
          <a:xfrm>
            <a:off x="147440" y="2979267"/>
            <a:ext cx="1717229" cy="15882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D34FEA6-2DD2-544D-B94A-16CAAAE1CF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80" t="11494"/>
          <a:stretch/>
        </p:blipFill>
        <p:spPr>
          <a:xfrm>
            <a:off x="2172728" y="2979266"/>
            <a:ext cx="1708777" cy="15882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581CB0-A0B7-6246-A50F-846BC0C8A25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73" t="11087"/>
          <a:stretch/>
        </p:blipFill>
        <p:spPr>
          <a:xfrm>
            <a:off x="3971003" y="2971953"/>
            <a:ext cx="2902000" cy="159560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5D6CA35-8994-BF4C-BAE2-8ECD8D190BD3}"/>
              </a:ext>
            </a:extLst>
          </p:cNvPr>
          <p:cNvSpPr txBox="1"/>
          <p:nvPr/>
        </p:nvSpPr>
        <p:spPr>
          <a:xfrm>
            <a:off x="848331" y="1071033"/>
            <a:ext cx="1029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Median PFS1 = 10 months, n = 264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73FDAF-EE65-1446-8FE9-B2BDE417844A}"/>
              </a:ext>
            </a:extLst>
          </p:cNvPr>
          <p:cNvSpPr txBox="1"/>
          <p:nvPr/>
        </p:nvSpPr>
        <p:spPr>
          <a:xfrm>
            <a:off x="0" y="0"/>
            <a:ext cx="4331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2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0FA723-7301-5647-B2DA-3AA92FA5ABD0}"/>
              </a:ext>
            </a:extLst>
          </p:cNvPr>
          <p:cNvSpPr txBox="1"/>
          <p:nvPr/>
        </p:nvSpPr>
        <p:spPr>
          <a:xfrm rot="16200000">
            <a:off x="-703044" y="1602065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8A61F5-26EA-3640-A356-7706C264EB41}"/>
              </a:ext>
            </a:extLst>
          </p:cNvPr>
          <p:cNvSpPr txBox="1"/>
          <p:nvPr/>
        </p:nvSpPr>
        <p:spPr>
          <a:xfrm rot="16200000">
            <a:off x="1360892" y="1602065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11791B-C18F-6E4F-BC24-ED8631F77437}"/>
              </a:ext>
            </a:extLst>
          </p:cNvPr>
          <p:cNvSpPr txBox="1"/>
          <p:nvPr/>
        </p:nvSpPr>
        <p:spPr>
          <a:xfrm rot="16200000">
            <a:off x="3257991" y="1602065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Overall survival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25EA6C-72E0-BE4F-A89E-7DF5F583CE21}"/>
              </a:ext>
            </a:extLst>
          </p:cNvPr>
          <p:cNvSpPr txBox="1"/>
          <p:nvPr/>
        </p:nvSpPr>
        <p:spPr>
          <a:xfrm rot="16200000">
            <a:off x="-703044" y="3479648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DA8605-F66A-EB45-A919-25195F770753}"/>
              </a:ext>
            </a:extLst>
          </p:cNvPr>
          <p:cNvSpPr txBox="1"/>
          <p:nvPr/>
        </p:nvSpPr>
        <p:spPr>
          <a:xfrm rot="16200000">
            <a:off x="1360893" y="3479648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2D7733-52FD-CC4A-9A05-2B3B7F5C1940}"/>
              </a:ext>
            </a:extLst>
          </p:cNvPr>
          <p:cNvSpPr txBox="1"/>
          <p:nvPr/>
        </p:nvSpPr>
        <p:spPr>
          <a:xfrm rot="16200000">
            <a:off x="3133124" y="3479648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Overall survival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F097DF-80A1-AD4D-9A35-4A35DFE9CE72}"/>
              </a:ext>
            </a:extLst>
          </p:cNvPr>
          <p:cNvSpPr txBox="1"/>
          <p:nvPr/>
        </p:nvSpPr>
        <p:spPr>
          <a:xfrm>
            <a:off x="-49663" y="67253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E9FCC9-B8AF-974D-B6B7-DBB532891AF2}"/>
              </a:ext>
            </a:extLst>
          </p:cNvPr>
          <p:cNvSpPr txBox="1"/>
          <p:nvPr/>
        </p:nvSpPr>
        <p:spPr>
          <a:xfrm>
            <a:off x="1863043" y="65103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8B15A6-8997-D24C-9B2B-3AD28AEDBA75}"/>
              </a:ext>
            </a:extLst>
          </p:cNvPr>
          <p:cNvSpPr txBox="1"/>
          <p:nvPr/>
        </p:nvSpPr>
        <p:spPr>
          <a:xfrm>
            <a:off x="3630488" y="66872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73579F-CE0F-854D-8DF5-4C096047B2EF}"/>
              </a:ext>
            </a:extLst>
          </p:cNvPr>
          <p:cNvSpPr txBox="1"/>
          <p:nvPr/>
        </p:nvSpPr>
        <p:spPr>
          <a:xfrm>
            <a:off x="2736116" y="1071033"/>
            <a:ext cx="1078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Median PFS-</a:t>
            </a:r>
            <a:r>
              <a:rPr lang="en-US" sz="600" dirty="0" err="1"/>
              <a:t>Osi</a:t>
            </a:r>
            <a:r>
              <a:rPr lang="en-US" sz="600" dirty="0"/>
              <a:t> = 6 months, n = 82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52B40F-BA8B-DC48-8153-F03DED8DE1F8}"/>
              </a:ext>
            </a:extLst>
          </p:cNvPr>
          <p:cNvSpPr txBox="1"/>
          <p:nvPr/>
        </p:nvSpPr>
        <p:spPr>
          <a:xfrm>
            <a:off x="5495035" y="1071033"/>
            <a:ext cx="1029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Median OS = 31.2 months, </a:t>
            </a:r>
          </a:p>
          <a:p>
            <a:r>
              <a:rPr lang="en-US" sz="600" dirty="0"/>
              <a:t>n = 269 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B48C874-224C-FF4E-A6EE-44C354ABAFB2}"/>
              </a:ext>
            </a:extLst>
          </p:cNvPr>
          <p:cNvCxnSpPr>
            <a:cxnSpLocks/>
          </p:cNvCxnSpPr>
          <p:nvPr/>
        </p:nvCxnSpPr>
        <p:spPr>
          <a:xfrm>
            <a:off x="5822864" y="3238825"/>
            <a:ext cx="119179" cy="0"/>
          </a:xfrm>
          <a:prstGeom prst="line">
            <a:avLst/>
          </a:prstGeom>
          <a:ln w="28575">
            <a:solidFill>
              <a:srgbClr val="497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C91E045-0F4F-5146-89B2-125B1EFEADF5}"/>
              </a:ext>
            </a:extLst>
          </p:cNvPr>
          <p:cNvCxnSpPr>
            <a:cxnSpLocks/>
          </p:cNvCxnSpPr>
          <p:nvPr/>
        </p:nvCxnSpPr>
        <p:spPr>
          <a:xfrm>
            <a:off x="5822864" y="3349048"/>
            <a:ext cx="119179" cy="0"/>
          </a:xfrm>
          <a:prstGeom prst="line">
            <a:avLst/>
          </a:prstGeom>
          <a:ln w="28575">
            <a:solidFill>
              <a:srgbClr val="EE6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968C7DC-13E1-1245-B0E3-1ADA2295CA15}"/>
              </a:ext>
            </a:extLst>
          </p:cNvPr>
          <p:cNvSpPr txBox="1"/>
          <p:nvPr/>
        </p:nvSpPr>
        <p:spPr>
          <a:xfrm>
            <a:off x="5927569" y="3141869"/>
            <a:ext cx="1034931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/>
              <a:t>exon 19 deletion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10CB5A1-3D05-6746-9DE0-738C273F3250}"/>
              </a:ext>
            </a:extLst>
          </p:cNvPr>
          <p:cNvSpPr txBox="1"/>
          <p:nvPr/>
        </p:nvSpPr>
        <p:spPr>
          <a:xfrm>
            <a:off x="5927570" y="3252093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/>
              <a:t>L858R mutation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B05CDBB-35F9-2248-A85C-6567FA50048D}"/>
              </a:ext>
            </a:extLst>
          </p:cNvPr>
          <p:cNvCxnSpPr>
            <a:cxnSpLocks/>
          </p:cNvCxnSpPr>
          <p:nvPr/>
        </p:nvCxnSpPr>
        <p:spPr>
          <a:xfrm>
            <a:off x="5822864" y="3456976"/>
            <a:ext cx="119179" cy="0"/>
          </a:xfrm>
          <a:prstGeom prst="line">
            <a:avLst/>
          </a:prstGeom>
          <a:ln w="28575">
            <a:solidFill>
              <a:srgbClr val="CD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553D31C-6EC2-4E4E-B419-29655F903B63}"/>
              </a:ext>
            </a:extLst>
          </p:cNvPr>
          <p:cNvSpPr txBox="1"/>
          <p:nvPr/>
        </p:nvSpPr>
        <p:spPr>
          <a:xfrm>
            <a:off x="5927569" y="3360020"/>
            <a:ext cx="945433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/>
              <a:t>Other EGFR alteration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2B6578-99EC-204F-9738-8BFB799D4C10}"/>
              </a:ext>
            </a:extLst>
          </p:cNvPr>
          <p:cNvSpPr txBox="1"/>
          <p:nvPr/>
        </p:nvSpPr>
        <p:spPr>
          <a:xfrm>
            <a:off x="-43348" y="2669446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659358D-6571-3443-BD3B-6EDEBA320CA4}"/>
              </a:ext>
            </a:extLst>
          </p:cNvPr>
          <p:cNvSpPr txBox="1"/>
          <p:nvPr/>
        </p:nvSpPr>
        <p:spPr>
          <a:xfrm>
            <a:off x="1869358" y="2647952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232493-515D-1743-9D39-16A3B9D4BB7E}"/>
              </a:ext>
            </a:extLst>
          </p:cNvPr>
          <p:cNvSpPr txBox="1"/>
          <p:nvPr/>
        </p:nvSpPr>
        <p:spPr>
          <a:xfrm>
            <a:off x="3636803" y="266563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B7C3E6-D737-0A40-A385-4A36B7478818}"/>
              </a:ext>
            </a:extLst>
          </p:cNvPr>
          <p:cNvSpPr/>
          <p:nvPr/>
        </p:nvSpPr>
        <p:spPr>
          <a:xfrm>
            <a:off x="107573" y="4787992"/>
            <a:ext cx="65715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2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Clinical cohort outcomes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A. PFS on first TKI (n=264 evaluable patients), B. PFS on subsequent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(n=82 evaluable patients), and C. OS for all included patients (n=269).  D. First-TKI PFS stratified by driver EGFR alteration, E. PFS on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stratified by driver EGFR alteration, and F. OS stratified by driver EGFR alteration. </a:t>
            </a:r>
            <a:endParaRPr lang="en-US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492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FD3B5A-7299-A24B-9C31-11D5039022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1" t="10481"/>
          <a:stretch/>
        </p:blipFill>
        <p:spPr>
          <a:xfrm>
            <a:off x="201774" y="3367637"/>
            <a:ext cx="2202769" cy="1941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D31647-4522-9A4B-8E23-3BCE7F1F8D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21" t="10367"/>
          <a:stretch/>
        </p:blipFill>
        <p:spPr>
          <a:xfrm>
            <a:off x="2417102" y="3341857"/>
            <a:ext cx="2229205" cy="19677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F5D5B6-2AA2-C74E-B19C-C768A05F0D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94" t="10367"/>
          <a:stretch/>
        </p:blipFill>
        <p:spPr>
          <a:xfrm>
            <a:off x="4691294" y="3341857"/>
            <a:ext cx="2172390" cy="196777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CCE04BA2-2A17-8348-A7D5-99CF512C576F}"/>
              </a:ext>
            </a:extLst>
          </p:cNvPr>
          <p:cNvSpPr txBox="1"/>
          <p:nvPr/>
        </p:nvSpPr>
        <p:spPr>
          <a:xfrm rot="16200000">
            <a:off x="-562984" y="3873861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90E973-5AC6-BD4E-8D08-970A60DED783}"/>
              </a:ext>
            </a:extLst>
          </p:cNvPr>
          <p:cNvSpPr txBox="1"/>
          <p:nvPr/>
        </p:nvSpPr>
        <p:spPr>
          <a:xfrm rot="16200000">
            <a:off x="3887852" y="3942922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Overall survival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C4502E9-1F0F-3A45-A82D-2030BB6EF363}"/>
              </a:ext>
            </a:extLst>
          </p:cNvPr>
          <p:cNvSpPr txBox="1"/>
          <p:nvPr/>
        </p:nvSpPr>
        <p:spPr>
          <a:xfrm rot="16200000">
            <a:off x="1676172" y="3874565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6055BD-79C7-BB44-BA07-5069F577B3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77" t="14591"/>
          <a:stretch/>
        </p:blipFill>
        <p:spPr>
          <a:xfrm>
            <a:off x="201774" y="364133"/>
            <a:ext cx="5285911" cy="27340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2496C6-F76C-454F-B014-8CF2A196EE42}"/>
              </a:ext>
            </a:extLst>
          </p:cNvPr>
          <p:cNvSpPr txBox="1"/>
          <p:nvPr/>
        </p:nvSpPr>
        <p:spPr>
          <a:xfrm>
            <a:off x="0" y="2582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264677-34F8-A649-8DAE-FDFB953AAEF6}"/>
              </a:ext>
            </a:extLst>
          </p:cNvPr>
          <p:cNvSpPr/>
          <p:nvPr/>
        </p:nvSpPr>
        <p:spPr>
          <a:xfrm>
            <a:off x="1080646" y="1062612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0.01385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23D55B-5849-794D-867D-45C1A07D2DD3}"/>
              </a:ext>
            </a:extLst>
          </p:cNvPr>
          <p:cNvSpPr/>
          <p:nvPr/>
        </p:nvSpPr>
        <p:spPr>
          <a:xfrm>
            <a:off x="1602477" y="1062612"/>
            <a:ext cx="4667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0.0026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8AA9D23-8DC1-3D48-82F1-96D4393900FB}"/>
              </a:ext>
            </a:extLst>
          </p:cNvPr>
          <p:cNvSpPr/>
          <p:nvPr/>
        </p:nvSpPr>
        <p:spPr>
          <a:xfrm>
            <a:off x="2042088" y="1292418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0.00261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60E5A7-DA2E-9E42-A835-7E762A4C5966}"/>
              </a:ext>
            </a:extLst>
          </p:cNvPr>
          <p:cNvSpPr/>
          <p:nvPr/>
        </p:nvSpPr>
        <p:spPr>
          <a:xfrm>
            <a:off x="2491364" y="364134"/>
            <a:ext cx="54854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4.79E-06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E82E894-B185-FA45-B6EB-EAC8DF6E16E5}"/>
              </a:ext>
            </a:extLst>
          </p:cNvPr>
          <p:cNvSpPr/>
          <p:nvPr/>
        </p:nvSpPr>
        <p:spPr>
          <a:xfrm>
            <a:off x="2965330" y="1415893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0.01887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E92DD6-2431-1B4A-A6E7-3023EB3E79D6}"/>
              </a:ext>
            </a:extLst>
          </p:cNvPr>
          <p:cNvSpPr/>
          <p:nvPr/>
        </p:nvSpPr>
        <p:spPr>
          <a:xfrm>
            <a:off x="3439130" y="1177324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0.01990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BD025A-531C-A24F-92C7-B567387421F0}"/>
              </a:ext>
            </a:extLst>
          </p:cNvPr>
          <p:cNvSpPr/>
          <p:nvPr/>
        </p:nvSpPr>
        <p:spPr>
          <a:xfrm>
            <a:off x="3925981" y="1151263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0.01887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685BD01-0CED-C64B-BC5A-5DAB8F13F3DA}"/>
              </a:ext>
            </a:extLst>
          </p:cNvPr>
          <p:cNvSpPr/>
          <p:nvPr/>
        </p:nvSpPr>
        <p:spPr>
          <a:xfrm>
            <a:off x="4390370" y="1031524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0.04204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F5F2874-5566-DF46-B781-4836FCDB5231}"/>
              </a:ext>
            </a:extLst>
          </p:cNvPr>
          <p:cNvSpPr/>
          <p:nvPr/>
        </p:nvSpPr>
        <p:spPr>
          <a:xfrm>
            <a:off x="4853419" y="443860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0.01721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9B81E74-98F6-424E-8D25-C24A2FA4D832}"/>
              </a:ext>
            </a:extLst>
          </p:cNvPr>
          <p:cNvSpPr/>
          <p:nvPr/>
        </p:nvSpPr>
        <p:spPr>
          <a:xfrm>
            <a:off x="657788" y="1568717"/>
            <a:ext cx="4667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0.0189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92A928-CB88-C147-8DD0-693B82A77942}"/>
              </a:ext>
            </a:extLst>
          </p:cNvPr>
          <p:cNvSpPr txBox="1"/>
          <p:nvPr/>
        </p:nvSpPr>
        <p:spPr>
          <a:xfrm>
            <a:off x="28293" y="307762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0412780-E3E5-2E4D-87B1-52C212E0C3AD}"/>
              </a:ext>
            </a:extLst>
          </p:cNvPr>
          <p:cNvGrpSpPr/>
          <p:nvPr/>
        </p:nvGrpSpPr>
        <p:grpSpPr>
          <a:xfrm>
            <a:off x="5706891" y="1399230"/>
            <a:ext cx="926049" cy="338554"/>
            <a:chOff x="6424097" y="1194429"/>
            <a:chExt cx="926049" cy="33855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87EC8CB-95CA-B445-8E16-B1235C1DF7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258024"/>
              <a:ext cx="101518" cy="10058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0D8819C-03C2-334B-8642-550F2D14DF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375480"/>
              <a:ext cx="101518" cy="100584"/>
            </a:xfrm>
            <a:prstGeom prst="rect">
              <a:avLst/>
            </a:prstGeom>
            <a:solidFill>
              <a:srgbClr val="98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AF0604-4E32-B449-BD06-58A15068D3D9}"/>
                </a:ext>
              </a:extLst>
            </p:cNvPr>
            <p:cNvSpPr txBox="1"/>
            <p:nvPr/>
          </p:nvSpPr>
          <p:spPr>
            <a:xfrm>
              <a:off x="6465246" y="1194429"/>
              <a:ext cx="8849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TP53</a:t>
              </a:r>
              <a:r>
                <a:rPr lang="en-US" sz="800" dirty="0"/>
                <a:t> altered</a:t>
              </a:r>
            </a:p>
            <a:p>
              <a:r>
                <a:rPr lang="en-US" sz="800" i="1" dirty="0"/>
                <a:t>TP53</a:t>
              </a:r>
              <a:r>
                <a:rPr lang="en-US" sz="800" dirty="0"/>
                <a:t> WT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F0D205D-DC3C-3449-9187-2455F7152FCB}"/>
              </a:ext>
            </a:extLst>
          </p:cNvPr>
          <p:cNvSpPr txBox="1"/>
          <p:nvPr/>
        </p:nvSpPr>
        <p:spPr>
          <a:xfrm>
            <a:off x="28292" y="301892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5304FE-9448-E141-A48E-26147EE7EC06}"/>
              </a:ext>
            </a:extLst>
          </p:cNvPr>
          <p:cNvSpPr txBox="1"/>
          <p:nvPr/>
        </p:nvSpPr>
        <p:spPr>
          <a:xfrm>
            <a:off x="2201029" y="301856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24789B-D1FA-5245-82CC-C59A222A0B2A}"/>
              </a:ext>
            </a:extLst>
          </p:cNvPr>
          <p:cNvSpPr txBox="1"/>
          <p:nvPr/>
        </p:nvSpPr>
        <p:spPr>
          <a:xfrm>
            <a:off x="4381662" y="3021259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B4534-AF51-8340-B016-E65051CED314}"/>
              </a:ext>
            </a:extLst>
          </p:cNvPr>
          <p:cNvSpPr txBox="1"/>
          <p:nvPr/>
        </p:nvSpPr>
        <p:spPr>
          <a:xfrm>
            <a:off x="0" y="548641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873391-A069-3640-BBBD-252647D94A5D}"/>
              </a:ext>
            </a:extLst>
          </p:cNvPr>
          <p:cNvSpPr txBox="1"/>
          <p:nvPr/>
        </p:nvSpPr>
        <p:spPr>
          <a:xfrm>
            <a:off x="2172737" y="548605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424FB-BCAA-C94B-916C-D6ED5B5D64F4}"/>
              </a:ext>
            </a:extLst>
          </p:cNvPr>
          <p:cNvSpPr txBox="1"/>
          <p:nvPr/>
        </p:nvSpPr>
        <p:spPr>
          <a:xfrm>
            <a:off x="4353370" y="5488744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31C4C5-2651-4A4C-B534-C2C652374C74}"/>
              </a:ext>
            </a:extLst>
          </p:cNvPr>
          <p:cNvSpPr txBox="1"/>
          <p:nvPr/>
        </p:nvSpPr>
        <p:spPr>
          <a:xfrm>
            <a:off x="5853640" y="3714101"/>
            <a:ext cx="10140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MDM2 </a:t>
            </a:r>
            <a:r>
              <a:rPr lang="en-US" sz="800" dirty="0"/>
              <a:t>amplified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4CFAC77-D388-5F4E-BEC9-DCA4EAEB3785}"/>
              </a:ext>
            </a:extLst>
          </p:cNvPr>
          <p:cNvSpPr txBox="1"/>
          <p:nvPr/>
        </p:nvSpPr>
        <p:spPr>
          <a:xfrm>
            <a:off x="5862349" y="3583712"/>
            <a:ext cx="10140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MDM2 </a:t>
            </a:r>
            <a:r>
              <a:rPr lang="en-US" sz="800" dirty="0"/>
              <a:t>WT</a:t>
            </a:r>
            <a:r>
              <a:rPr lang="en-US" sz="800" i="1" dirty="0"/>
              <a:t> </a:t>
            </a:r>
            <a:endParaRPr lang="en-US" sz="8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640543F-D807-6E4D-A0B7-62DA22785EAB}"/>
              </a:ext>
            </a:extLst>
          </p:cNvPr>
          <p:cNvSpPr>
            <a:spLocks/>
          </p:cNvSpPr>
          <p:nvPr/>
        </p:nvSpPr>
        <p:spPr>
          <a:xfrm>
            <a:off x="5813112" y="3680105"/>
            <a:ext cx="100584" cy="0"/>
          </a:xfrm>
          <a:prstGeom prst="rect">
            <a:avLst/>
          </a:prstGeom>
          <a:solidFill>
            <a:srgbClr val="D3CD76"/>
          </a:solidFill>
          <a:ln w="28575">
            <a:solidFill>
              <a:srgbClr val="D2CD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13C68C3-5B60-7F4E-954C-F682AB3754DC}"/>
              </a:ext>
            </a:extLst>
          </p:cNvPr>
          <p:cNvSpPr>
            <a:spLocks/>
          </p:cNvSpPr>
          <p:nvPr/>
        </p:nvSpPr>
        <p:spPr>
          <a:xfrm>
            <a:off x="5813112" y="3826782"/>
            <a:ext cx="100584" cy="0"/>
          </a:xfrm>
          <a:prstGeom prst="rect">
            <a:avLst/>
          </a:prstGeom>
          <a:solidFill>
            <a:srgbClr val="DA70B3"/>
          </a:solidFill>
          <a:ln w="28575">
            <a:solidFill>
              <a:srgbClr val="DA70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CD1297-02A9-774D-8EF4-84EEA1986AAF}"/>
              </a:ext>
            </a:extLst>
          </p:cNvPr>
          <p:cNvSpPr/>
          <p:nvPr/>
        </p:nvSpPr>
        <p:spPr>
          <a:xfrm>
            <a:off x="145332" y="4904211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9F2CBDE-26A7-C44C-B67E-24712C858EC3}"/>
              </a:ext>
            </a:extLst>
          </p:cNvPr>
          <p:cNvSpPr/>
          <p:nvPr/>
        </p:nvSpPr>
        <p:spPr>
          <a:xfrm>
            <a:off x="2368267" y="4904210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D60BB5F-1A3B-2242-95E7-B226AE6E2E0E}"/>
              </a:ext>
            </a:extLst>
          </p:cNvPr>
          <p:cNvSpPr/>
          <p:nvPr/>
        </p:nvSpPr>
        <p:spPr>
          <a:xfrm>
            <a:off x="4585881" y="4904209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C103E7-4B99-A44C-B373-FBB1F13973D3}"/>
              </a:ext>
            </a:extLst>
          </p:cNvPr>
          <p:cNvSpPr/>
          <p:nvPr/>
        </p:nvSpPr>
        <p:spPr>
          <a:xfrm>
            <a:off x="-76837" y="4851908"/>
            <a:ext cx="58221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solidFill>
                  <a:srgbClr val="D2CD77"/>
                </a:solidFill>
              </a:rPr>
              <a:t>MDM2 </a:t>
            </a:r>
            <a:r>
              <a:rPr lang="en-US" sz="700" dirty="0">
                <a:solidFill>
                  <a:srgbClr val="D2CD77"/>
                </a:solidFill>
              </a:rPr>
              <a:t>WT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C472ABA-0B33-5B46-9CDF-E4B5A18CE1F9}"/>
              </a:ext>
            </a:extLst>
          </p:cNvPr>
          <p:cNvSpPr/>
          <p:nvPr/>
        </p:nvSpPr>
        <p:spPr>
          <a:xfrm>
            <a:off x="-85451" y="4944592"/>
            <a:ext cx="6286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solidFill>
                  <a:srgbClr val="DA70B3"/>
                </a:solidFill>
              </a:rPr>
              <a:t>MDM2 </a:t>
            </a:r>
            <a:r>
              <a:rPr lang="en-US" sz="700" dirty="0">
                <a:solidFill>
                  <a:srgbClr val="DA70B3"/>
                </a:solidFill>
              </a:rPr>
              <a:t>Amp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9B7CAEE-BE38-3348-A480-91F338B5830E}"/>
              </a:ext>
            </a:extLst>
          </p:cNvPr>
          <p:cNvSpPr txBox="1"/>
          <p:nvPr/>
        </p:nvSpPr>
        <p:spPr>
          <a:xfrm>
            <a:off x="636133" y="3150236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E15E9C-1885-604E-8667-9417678BEC06}"/>
              </a:ext>
            </a:extLst>
          </p:cNvPr>
          <p:cNvSpPr txBox="1"/>
          <p:nvPr/>
        </p:nvSpPr>
        <p:spPr>
          <a:xfrm>
            <a:off x="5325070" y="3150236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OS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112E384-F65F-3F4E-B3C8-8D222D3BA4FB}"/>
              </a:ext>
            </a:extLst>
          </p:cNvPr>
          <p:cNvSpPr txBox="1"/>
          <p:nvPr/>
        </p:nvSpPr>
        <p:spPr>
          <a:xfrm>
            <a:off x="3006464" y="3150236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 </a:t>
            </a:r>
            <a:r>
              <a:rPr lang="en-US" sz="1013" dirty="0" err="1"/>
              <a:t>Osi</a:t>
            </a:r>
            <a:endParaRPr lang="en-US" sz="1013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E8AF567-FD38-804F-A6AD-8A7E317D96FB}"/>
              </a:ext>
            </a:extLst>
          </p:cNvPr>
          <p:cNvSpPr txBox="1"/>
          <p:nvPr/>
        </p:nvSpPr>
        <p:spPr>
          <a:xfrm>
            <a:off x="636133" y="551967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00C761D-A4E3-6241-A43F-4FE90494890B}"/>
              </a:ext>
            </a:extLst>
          </p:cNvPr>
          <p:cNvSpPr txBox="1"/>
          <p:nvPr/>
        </p:nvSpPr>
        <p:spPr>
          <a:xfrm>
            <a:off x="5325070" y="551967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OS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D64A87A-4E15-5542-B9F6-0F50AFD2BC4C}"/>
              </a:ext>
            </a:extLst>
          </p:cNvPr>
          <p:cNvSpPr txBox="1"/>
          <p:nvPr/>
        </p:nvSpPr>
        <p:spPr>
          <a:xfrm>
            <a:off x="3006464" y="551967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 </a:t>
            </a:r>
            <a:r>
              <a:rPr lang="en-US" sz="1013" dirty="0" err="1"/>
              <a:t>Osi</a:t>
            </a:r>
            <a:endParaRPr lang="en-US" sz="1013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B3EFDFA2-F766-9B44-BDA7-7CECBA2CAE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668" t="11468"/>
          <a:stretch/>
        </p:blipFill>
        <p:spPr>
          <a:xfrm>
            <a:off x="295935" y="5799378"/>
            <a:ext cx="2134356" cy="1941999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D97A1F4-2474-1D47-8CE8-E7AADA0A6A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668" t="10293"/>
          <a:stretch/>
        </p:blipFill>
        <p:spPr>
          <a:xfrm>
            <a:off x="2487210" y="5778119"/>
            <a:ext cx="2134355" cy="196777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FDEEC26-3F44-B149-8343-EC81575298B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079" t="10170"/>
          <a:stretch/>
        </p:blipFill>
        <p:spPr>
          <a:xfrm>
            <a:off x="4708869" y="5799378"/>
            <a:ext cx="2149131" cy="1946519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76A41A58-C8FD-2D42-9B00-52C9DF372B2A}"/>
              </a:ext>
            </a:extLst>
          </p:cNvPr>
          <p:cNvSpPr txBox="1"/>
          <p:nvPr/>
        </p:nvSpPr>
        <p:spPr>
          <a:xfrm rot="16200000">
            <a:off x="-562983" y="6285268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A3E2C2D-BBA7-5246-8FD8-9344FB095FE6}"/>
              </a:ext>
            </a:extLst>
          </p:cNvPr>
          <p:cNvSpPr txBox="1"/>
          <p:nvPr/>
        </p:nvSpPr>
        <p:spPr>
          <a:xfrm rot="16200000">
            <a:off x="1667769" y="6285268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DDAD81D-759C-714C-A844-1F8098762F68}"/>
              </a:ext>
            </a:extLst>
          </p:cNvPr>
          <p:cNvSpPr txBox="1"/>
          <p:nvPr/>
        </p:nvSpPr>
        <p:spPr>
          <a:xfrm>
            <a:off x="5913696" y="6083151"/>
            <a:ext cx="10140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CDK4/6 </a:t>
            </a:r>
            <a:r>
              <a:rPr lang="en-US" sz="800" dirty="0"/>
              <a:t>amplified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F8E7B6-00E5-4442-9749-B75F1350011F}"/>
              </a:ext>
            </a:extLst>
          </p:cNvPr>
          <p:cNvSpPr txBox="1"/>
          <p:nvPr/>
        </p:nvSpPr>
        <p:spPr>
          <a:xfrm>
            <a:off x="5922405" y="5952762"/>
            <a:ext cx="10140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CDK4/6 </a:t>
            </a:r>
            <a:r>
              <a:rPr lang="en-US" sz="800" dirty="0"/>
              <a:t>WT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FD836CB-751E-9041-8353-BD54BDB24AA6}"/>
              </a:ext>
            </a:extLst>
          </p:cNvPr>
          <p:cNvSpPr>
            <a:spLocks/>
          </p:cNvSpPr>
          <p:nvPr/>
        </p:nvSpPr>
        <p:spPr>
          <a:xfrm>
            <a:off x="5873168" y="6035903"/>
            <a:ext cx="100584" cy="18288"/>
          </a:xfrm>
          <a:prstGeom prst="rect">
            <a:avLst/>
          </a:prstGeom>
          <a:solidFill>
            <a:srgbClr val="D3CD76"/>
          </a:solidFill>
          <a:ln>
            <a:solidFill>
              <a:srgbClr val="ADE3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928985D-B735-8543-8812-C64B284758D0}"/>
              </a:ext>
            </a:extLst>
          </p:cNvPr>
          <p:cNvSpPr>
            <a:spLocks/>
          </p:cNvSpPr>
          <p:nvPr/>
        </p:nvSpPr>
        <p:spPr>
          <a:xfrm>
            <a:off x="5873168" y="6182580"/>
            <a:ext cx="100584" cy="0"/>
          </a:xfrm>
          <a:prstGeom prst="rect">
            <a:avLst/>
          </a:prstGeom>
          <a:solidFill>
            <a:srgbClr val="DA70B3"/>
          </a:solidFill>
          <a:ln w="28575">
            <a:solidFill>
              <a:srgbClr val="8F8B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B441D9-81B3-0942-80C1-E3B2C8FEBB3E}"/>
              </a:ext>
            </a:extLst>
          </p:cNvPr>
          <p:cNvSpPr txBox="1"/>
          <p:nvPr/>
        </p:nvSpPr>
        <p:spPr>
          <a:xfrm rot="16200000">
            <a:off x="3890015" y="6297643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Overall survival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C00D631-C75D-044F-90C9-0FED1851F853}"/>
              </a:ext>
            </a:extLst>
          </p:cNvPr>
          <p:cNvSpPr/>
          <p:nvPr/>
        </p:nvSpPr>
        <p:spPr>
          <a:xfrm>
            <a:off x="2358265" y="7325229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5DCC22F-45CE-6649-B2F8-16BA9937A5CE}"/>
              </a:ext>
            </a:extLst>
          </p:cNvPr>
          <p:cNvSpPr/>
          <p:nvPr/>
        </p:nvSpPr>
        <p:spPr>
          <a:xfrm>
            <a:off x="4608413" y="7322582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53DC5D7-B6BC-8049-A507-EEA8B1E634EB}"/>
              </a:ext>
            </a:extLst>
          </p:cNvPr>
          <p:cNvSpPr/>
          <p:nvPr/>
        </p:nvSpPr>
        <p:spPr>
          <a:xfrm>
            <a:off x="152844" y="7326368"/>
            <a:ext cx="286181" cy="194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905394F-F4EF-F546-B84C-ADD7A0CC4E15}"/>
              </a:ext>
            </a:extLst>
          </p:cNvPr>
          <p:cNvSpPr/>
          <p:nvPr/>
        </p:nvSpPr>
        <p:spPr>
          <a:xfrm>
            <a:off x="-81384" y="7298693"/>
            <a:ext cx="60144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solidFill>
                  <a:srgbClr val="ADE3CE"/>
                </a:solidFill>
              </a:rPr>
              <a:t>CDK4/6 </a:t>
            </a:r>
            <a:r>
              <a:rPr lang="en-US" sz="700" dirty="0">
                <a:solidFill>
                  <a:srgbClr val="ADE3CE"/>
                </a:solidFill>
              </a:rPr>
              <a:t>WT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33ED0D-A7F1-E04C-8B86-F8D63D1795D7}"/>
              </a:ext>
            </a:extLst>
          </p:cNvPr>
          <p:cNvSpPr/>
          <p:nvPr/>
        </p:nvSpPr>
        <p:spPr>
          <a:xfrm>
            <a:off x="-80166" y="7391377"/>
            <a:ext cx="59824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solidFill>
                  <a:srgbClr val="8F8BDA"/>
                </a:solidFill>
              </a:rPr>
              <a:t>CDK4/6 </a:t>
            </a:r>
            <a:r>
              <a:rPr lang="en-US" sz="700" dirty="0">
                <a:solidFill>
                  <a:srgbClr val="8F8BDA"/>
                </a:solidFill>
              </a:rPr>
              <a:t>MT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1114D3-58F3-DA47-8C4B-65C224E02088}"/>
              </a:ext>
            </a:extLst>
          </p:cNvPr>
          <p:cNvSpPr txBox="1"/>
          <p:nvPr/>
        </p:nvSpPr>
        <p:spPr>
          <a:xfrm rot="16200000">
            <a:off x="-468400" y="1217984"/>
            <a:ext cx="11883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Proportion altered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03B1F1-4E7C-704A-ABFE-CC1C8DA3B018}"/>
              </a:ext>
            </a:extLst>
          </p:cNvPr>
          <p:cNvSpPr/>
          <p:nvPr/>
        </p:nvSpPr>
        <p:spPr>
          <a:xfrm>
            <a:off x="0" y="7938259"/>
            <a:ext cx="682899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15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TP53/cell cycle mutual exclusivity and outcomes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A. Proportion of samples harboring alteration in the indicated gene in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altered vs WT samples. Genes with p-value &lt; 0.05 are shown; p-values as indicated over each bar. B. Progression-free survival (PFS) on first TKI (PFS1), C. PFS on 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and D. Overall survival (OS),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MDM2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amplification status.  E. PFS1, F.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G. OS stratified by presence (MT) or absence (WT) of a functionally significant alterations in either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CDK4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and/or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(Single sample cohort, n=269 was used, which includes the earliest sample in patients with multiple samples. PFS1 data is available in n=264,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data is available in n=82).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24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E16EF9-4890-3845-B358-B1ACE88CDC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75" t="9266"/>
          <a:stretch/>
        </p:blipFill>
        <p:spPr>
          <a:xfrm>
            <a:off x="702872" y="4338105"/>
            <a:ext cx="3141194" cy="26417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EACD6D-E2BD-6A4A-8B1F-4BC40B6120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93" t="9266"/>
          <a:stretch/>
        </p:blipFill>
        <p:spPr>
          <a:xfrm>
            <a:off x="728103" y="664169"/>
            <a:ext cx="3126922" cy="2641798"/>
          </a:xfrm>
          <a:prstGeom prst="rect">
            <a:avLst/>
          </a:prstGeom>
        </p:spPr>
      </p:pic>
      <p:graphicFrame>
        <p:nvGraphicFramePr>
          <p:cNvPr id="28" name="Table 32">
            <a:extLst>
              <a:ext uri="{FF2B5EF4-FFF2-40B4-BE49-F238E27FC236}">
                <a16:creationId xmlns:a16="http://schemas.microsoft.com/office/drawing/2014/main" id="{571229EB-1F40-9444-A412-76C91AF3D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799941"/>
              </p:ext>
            </p:extLst>
          </p:nvPr>
        </p:nvGraphicFramePr>
        <p:xfrm>
          <a:off x="1190334" y="7013318"/>
          <a:ext cx="2314835" cy="72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4298">
                  <a:extLst>
                    <a:ext uri="{9D8B030D-6E8A-4147-A177-3AD203B41FA5}">
                      <a16:colId xmlns:a16="http://schemas.microsoft.com/office/drawing/2014/main" val="372012467"/>
                    </a:ext>
                  </a:extLst>
                </a:gridCol>
                <a:gridCol w="997429">
                  <a:extLst>
                    <a:ext uri="{9D8B030D-6E8A-4147-A177-3AD203B41FA5}">
                      <a16:colId xmlns:a16="http://schemas.microsoft.com/office/drawing/2014/main" val="68553015"/>
                    </a:ext>
                  </a:extLst>
                </a:gridCol>
                <a:gridCol w="483108">
                  <a:extLst>
                    <a:ext uri="{9D8B030D-6E8A-4147-A177-3AD203B41FA5}">
                      <a16:colId xmlns:a16="http://schemas.microsoft.com/office/drawing/2014/main" val="1528021125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TP53wt/</a:t>
                      </a:r>
                      <a:r>
                        <a:rPr lang="en-US" sz="800" dirty="0" err="1"/>
                        <a:t>CCmt</a:t>
                      </a:r>
                      <a:r>
                        <a:rPr lang="en-US" sz="800" dirty="0"/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2.346 (0.7111-7.738)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0.162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8743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TP53mt/</a:t>
                      </a:r>
                      <a:r>
                        <a:rPr lang="en-US" sz="800" dirty="0" err="1"/>
                        <a:t>CCwt</a:t>
                      </a:r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1.689 (0.8067-3.537)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0.164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67912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TP53mt/</a:t>
                      </a:r>
                      <a:r>
                        <a:rPr lang="en-US" sz="800" dirty="0" err="1"/>
                        <a:t>CCmt</a:t>
                      </a:r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1.844 (0.6791-5.008)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70522"/>
                  </a:ext>
                </a:extLst>
              </a:tr>
            </a:tbl>
          </a:graphicData>
        </a:graphic>
      </p:graphicFrame>
      <p:graphicFrame>
        <p:nvGraphicFramePr>
          <p:cNvPr id="29" name="Table 32">
            <a:extLst>
              <a:ext uri="{FF2B5EF4-FFF2-40B4-BE49-F238E27FC236}">
                <a16:creationId xmlns:a16="http://schemas.microsoft.com/office/drawing/2014/main" id="{18447ECA-F310-2640-8A35-71E661308205}"/>
              </a:ext>
            </a:extLst>
          </p:cNvPr>
          <p:cNvGraphicFramePr>
            <a:graphicFrameLocks noGrp="1"/>
          </p:cNvGraphicFramePr>
          <p:nvPr/>
        </p:nvGraphicFramePr>
        <p:xfrm>
          <a:off x="1236315" y="3374740"/>
          <a:ext cx="2314835" cy="72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4298">
                  <a:extLst>
                    <a:ext uri="{9D8B030D-6E8A-4147-A177-3AD203B41FA5}">
                      <a16:colId xmlns:a16="http://schemas.microsoft.com/office/drawing/2014/main" val="372012467"/>
                    </a:ext>
                  </a:extLst>
                </a:gridCol>
                <a:gridCol w="997429">
                  <a:extLst>
                    <a:ext uri="{9D8B030D-6E8A-4147-A177-3AD203B41FA5}">
                      <a16:colId xmlns:a16="http://schemas.microsoft.com/office/drawing/2014/main" val="68553015"/>
                    </a:ext>
                  </a:extLst>
                </a:gridCol>
                <a:gridCol w="483108">
                  <a:extLst>
                    <a:ext uri="{9D8B030D-6E8A-4147-A177-3AD203B41FA5}">
                      <a16:colId xmlns:a16="http://schemas.microsoft.com/office/drawing/2014/main" val="1528021125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TP53wt/CDK4/6mt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8743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TP53mt/CDK4/6wt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1.46 (0.8167-2.613)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67912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TP53mt/CDK4/6mt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2.52 (0.5686-11.204)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7052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1A82AFB-909C-594B-A1C1-01AEF9AFE1B1}"/>
              </a:ext>
            </a:extLst>
          </p:cNvPr>
          <p:cNvSpPr txBox="1"/>
          <p:nvPr/>
        </p:nvSpPr>
        <p:spPr>
          <a:xfrm>
            <a:off x="-5454" y="28880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1A75E-803E-104A-81D2-C5FEEBE20A71}"/>
              </a:ext>
            </a:extLst>
          </p:cNvPr>
          <p:cNvSpPr txBox="1"/>
          <p:nvPr/>
        </p:nvSpPr>
        <p:spPr>
          <a:xfrm>
            <a:off x="63699" y="4056696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237C47-6062-CB43-8DAC-585E60497E48}"/>
              </a:ext>
            </a:extLst>
          </p:cNvPr>
          <p:cNvSpPr txBox="1"/>
          <p:nvPr/>
        </p:nvSpPr>
        <p:spPr>
          <a:xfrm rot="16200000">
            <a:off x="-185280" y="1591043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6E3EC8-D8EF-1A47-B8C8-B65882ECFD74}"/>
              </a:ext>
            </a:extLst>
          </p:cNvPr>
          <p:cNvGrpSpPr/>
          <p:nvPr/>
        </p:nvGrpSpPr>
        <p:grpSpPr>
          <a:xfrm>
            <a:off x="3640045" y="1048974"/>
            <a:ext cx="1238830" cy="580486"/>
            <a:chOff x="2275417" y="8178368"/>
            <a:chExt cx="1238830" cy="58048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C49872-10A4-B64F-8FCF-B9F6F28786DB}"/>
                </a:ext>
              </a:extLst>
            </p:cNvPr>
            <p:cNvGrpSpPr/>
            <p:nvPr/>
          </p:nvGrpSpPr>
          <p:grpSpPr>
            <a:xfrm>
              <a:off x="2275417" y="8178368"/>
              <a:ext cx="1063274" cy="580486"/>
              <a:chOff x="2508343" y="5989070"/>
              <a:chExt cx="1063274" cy="58048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39B5BA-13E7-CA44-8830-AAEDE77F05B1}"/>
                  </a:ext>
                </a:extLst>
              </p:cNvPr>
              <p:cNvSpPr txBox="1"/>
              <p:nvPr/>
            </p:nvSpPr>
            <p:spPr>
              <a:xfrm>
                <a:off x="2548871" y="6119459"/>
                <a:ext cx="101403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CDK4/6</a:t>
                </a:r>
                <a:r>
                  <a:rPr lang="en-US" sz="800" dirty="0"/>
                  <a:t> mt,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</a:t>
                </a:r>
                <a:r>
                  <a:rPr lang="en-US" sz="800" dirty="0" err="1"/>
                  <a:t>wt</a:t>
                </a:r>
                <a:endParaRPr lang="en-US" sz="8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9B31EDB-6D87-8B44-8A8C-4C9CA0957FC0}"/>
                  </a:ext>
                </a:extLst>
              </p:cNvPr>
              <p:cNvSpPr txBox="1"/>
              <p:nvPr/>
            </p:nvSpPr>
            <p:spPr>
              <a:xfrm>
                <a:off x="2549027" y="6354112"/>
                <a:ext cx="10225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CDK4/6</a:t>
                </a:r>
                <a:r>
                  <a:rPr lang="en-US" sz="800" dirty="0"/>
                  <a:t> mt,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mt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CFEA5E-C10C-C94F-872E-CD80064A7CF2}"/>
                  </a:ext>
                </a:extLst>
              </p:cNvPr>
              <p:cNvSpPr txBox="1"/>
              <p:nvPr/>
            </p:nvSpPr>
            <p:spPr>
              <a:xfrm>
                <a:off x="2557580" y="5989070"/>
                <a:ext cx="10140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/>
                  <a:t>CDK4/6</a:t>
                </a:r>
                <a:r>
                  <a:rPr lang="en-US" sz="800" dirty="0"/>
                  <a:t> </a:t>
                </a:r>
                <a:r>
                  <a:rPr lang="en-US" sz="800" dirty="0" err="1"/>
                  <a:t>wt</a:t>
                </a:r>
                <a:r>
                  <a:rPr lang="en-US" sz="800" dirty="0"/>
                  <a:t>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</a:t>
                </a:r>
                <a:r>
                  <a:rPr lang="en-US" sz="800" dirty="0" err="1"/>
                  <a:t>wt</a:t>
                </a:r>
                <a:endParaRPr lang="en-US" sz="800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7E9C74A-F62D-2B45-B1F1-1BA9FE84257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085463"/>
                <a:ext cx="100584" cy="18288"/>
              </a:xfrm>
              <a:prstGeom prst="rect">
                <a:avLst/>
              </a:prstGeom>
              <a:solidFill>
                <a:srgbClr val="D3C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7522CF9-8E69-EC47-9687-E86270324A5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325751"/>
                <a:ext cx="100584" cy="18288"/>
              </a:xfrm>
              <a:prstGeom prst="rect">
                <a:avLst/>
              </a:prstGeom>
              <a:solidFill>
                <a:srgbClr val="DA8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F9E516D-7FF9-8148-A261-303C1D83238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208390"/>
                <a:ext cx="100584" cy="18288"/>
              </a:xfrm>
              <a:prstGeom prst="rect">
                <a:avLst/>
              </a:prstGeom>
              <a:solidFill>
                <a:srgbClr val="DA70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15F63E0-2E9C-5246-9546-642C4829612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446715"/>
                <a:ext cx="100584" cy="18288"/>
              </a:xfrm>
              <a:prstGeom prst="rect">
                <a:avLst/>
              </a:prstGeom>
              <a:solidFill>
                <a:srgbClr val="BD54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993B89-DA79-A94A-8A88-0A021C6C14B6}"/>
                </a:ext>
              </a:extLst>
            </p:cNvPr>
            <p:cNvSpPr txBox="1"/>
            <p:nvPr/>
          </p:nvSpPr>
          <p:spPr>
            <a:xfrm>
              <a:off x="2320009" y="8424532"/>
              <a:ext cx="11942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CDK4/6</a:t>
              </a:r>
              <a:r>
                <a:rPr lang="en-US" sz="800" dirty="0"/>
                <a:t> </a:t>
              </a:r>
              <a:r>
                <a:rPr lang="en-US" sz="800" dirty="0" err="1"/>
                <a:t>wt</a:t>
              </a:r>
              <a:r>
                <a:rPr lang="en-US" sz="800" dirty="0"/>
                <a:t>, </a:t>
              </a:r>
              <a:r>
                <a:rPr lang="en-US" sz="800" i="1" dirty="0"/>
                <a:t>TP53</a:t>
              </a:r>
              <a:r>
                <a:rPr lang="en-US" sz="800" dirty="0"/>
                <a:t> mt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558B7A9-93A6-4E43-AAC0-99D517E1760A}"/>
              </a:ext>
            </a:extLst>
          </p:cNvPr>
          <p:cNvGrpSpPr/>
          <p:nvPr/>
        </p:nvGrpSpPr>
        <p:grpSpPr>
          <a:xfrm>
            <a:off x="3640045" y="4712152"/>
            <a:ext cx="1238830" cy="580486"/>
            <a:chOff x="2275417" y="8178368"/>
            <a:chExt cx="1238830" cy="58048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6FDD062-578E-DF4E-B6E8-F86F9201BAFF}"/>
                </a:ext>
              </a:extLst>
            </p:cNvPr>
            <p:cNvGrpSpPr/>
            <p:nvPr/>
          </p:nvGrpSpPr>
          <p:grpSpPr>
            <a:xfrm>
              <a:off x="2275417" y="8178368"/>
              <a:ext cx="1204281" cy="580486"/>
              <a:chOff x="2508343" y="5989070"/>
              <a:chExt cx="1204281" cy="58048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023840-F389-994E-8E33-3BAF6F01B7CE}"/>
                  </a:ext>
                </a:extLst>
              </p:cNvPr>
              <p:cNvSpPr txBox="1"/>
              <p:nvPr/>
            </p:nvSpPr>
            <p:spPr>
              <a:xfrm>
                <a:off x="2548871" y="6119459"/>
                <a:ext cx="108590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Cell cycle mt,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</a:t>
                </a:r>
                <a:r>
                  <a:rPr lang="en-US" sz="800" dirty="0" err="1"/>
                  <a:t>wt</a:t>
                </a:r>
                <a:endParaRPr lang="en-US" sz="8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858F5E-2C52-814F-B1D1-253B0E53B969}"/>
                  </a:ext>
                </a:extLst>
              </p:cNvPr>
              <p:cNvSpPr txBox="1"/>
              <p:nvPr/>
            </p:nvSpPr>
            <p:spPr>
              <a:xfrm>
                <a:off x="2549026" y="6354112"/>
                <a:ext cx="116359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Cell cycle mt,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mt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D4D6167-DD3A-3443-B40F-A98F5FBC442B}"/>
                  </a:ext>
                </a:extLst>
              </p:cNvPr>
              <p:cNvSpPr txBox="1"/>
              <p:nvPr/>
            </p:nvSpPr>
            <p:spPr>
              <a:xfrm>
                <a:off x="2557580" y="5989070"/>
                <a:ext cx="11550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Cell cycle </a:t>
                </a:r>
                <a:r>
                  <a:rPr lang="en-US" sz="800" dirty="0" err="1"/>
                  <a:t>wt</a:t>
                </a:r>
                <a:r>
                  <a:rPr lang="en-US" sz="800" dirty="0"/>
                  <a:t>, </a:t>
                </a:r>
                <a:r>
                  <a:rPr lang="en-US" sz="800" i="1" dirty="0"/>
                  <a:t>TP53</a:t>
                </a:r>
                <a:r>
                  <a:rPr lang="en-US" sz="800" dirty="0"/>
                  <a:t> </a:t>
                </a:r>
                <a:r>
                  <a:rPr lang="en-US" sz="800" dirty="0" err="1"/>
                  <a:t>wt</a:t>
                </a:r>
                <a:endParaRPr lang="en-US" sz="800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72A1458-918A-504B-B017-CA8D2B2D12F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085463"/>
                <a:ext cx="100584" cy="18288"/>
              </a:xfrm>
              <a:prstGeom prst="rect">
                <a:avLst/>
              </a:prstGeom>
              <a:solidFill>
                <a:srgbClr val="A1D5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5F302F5-240D-1940-9EC0-6C1FB1E171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325751"/>
                <a:ext cx="100584" cy="18288"/>
              </a:xfrm>
              <a:prstGeom prst="rect">
                <a:avLst/>
              </a:prstGeom>
              <a:solidFill>
                <a:srgbClr val="D099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B00640A-3CFF-6C40-A293-B2D971A7890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208390"/>
                <a:ext cx="100584" cy="18288"/>
              </a:xfrm>
              <a:prstGeom prst="rect">
                <a:avLst/>
              </a:prstGeom>
              <a:solidFill>
                <a:srgbClr val="B969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969AAFC-E3BC-5344-8036-79EF01946C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08343" y="6446715"/>
                <a:ext cx="100584" cy="18288"/>
              </a:xfrm>
              <a:prstGeom prst="rect">
                <a:avLst/>
              </a:prstGeom>
              <a:solidFill>
                <a:srgbClr val="B4DC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7C8D5AF-4FA1-B443-9F6F-95690C3528A2}"/>
                </a:ext>
              </a:extLst>
            </p:cNvPr>
            <p:cNvSpPr txBox="1"/>
            <p:nvPr/>
          </p:nvSpPr>
          <p:spPr>
            <a:xfrm>
              <a:off x="2320009" y="8424532"/>
              <a:ext cx="11942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Cell cycle </a:t>
              </a:r>
              <a:r>
                <a:rPr lang="en-US" sz="800" dirty="0" err="1"/>
                <a:t>wt</a:t>
              </a:r>
              <a:r>
                <a:rPr lang="en-US" sz="800" dirty="0"/>
                <a:t>, </a:t>
              </a:r>
              <a:r>
                <a:rPr lang="en-US" sz="800" i="1" dirty="0"/>
                <a:t>TP53</a:t>
              </a:r>
              <a:r>
                <a:rPr lang="en-US" sz="800" dirty="0"/>
                <a:t> mt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CA80B5C-B9E7-5747-838D-94DFA754ACC8}"/>
              </a:ext>
            </a:extLst>
          </p:cNvPr>
          <p:cNvSpPr txBox="1"/>
          <p:nvPr/>
        </p:nvSpPr>
        <p:spPr>
          <a:xfrm>
            <a:off x="13127" y="664169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2BD3CE-A546-3F48-84C9-31800E5A4C0A}"/>
              </a:ext>
            </a:extLst>
          </p:cNvPr>
          <p:cNvSpPr txBox="1"/>
          <p:nvPr/>
        </p:nvSpPr>
        <p:spPr>
          <a:xfrm rot="16200000">
            <a:off x="-124061" y="5264979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92AF60-52D8-0440-B752-FAAD1C6AD7D0}"/>
              </a:ext>
            </a:extLst>
          </p:cNvPr>
          <p:cNvSpPr/>
          <p:nvPr/>
        </p:nvSpPr>
        <p:spPr>
          <a:xfrm>
            <a:off x="665710" y="6372713"/>
            <a:ext cx="226835" cy="358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A55363-A258-7D42-9CFE-C53615E740BF}"/>
              </a:ext>
            </a:extLst>
          </p:cNvPr>
          <p:cNvSpPr txBox="1"/>
          <p:nvPr/>
        </p:nvSpPr>
        <p:spPr>
          <a:xfrm>
            <a:off x="14873" y="6355441"/>
            <a:ext cx="11550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ADE3CE"/>
                </a:solidFill>
              </a:rPr>
              <a:t>Cell cycle </a:t>
            </a:r>
            <a:r>
              <a:rPr lang="en-US" sz="700" dirty="0" err="1">
                <a:solidFill>
                  <a:srgbClr val="ADE3CE"/>
                </a:solidFill>
              </a:rPr>
              <a:t>wt</a:t>
            </a:r>
            <a:r>
              <a:rPr lang="en-US" sz="700" dirty="0">
                <a:solidFill>
                  <a:srgbClr val="ADE3CE"/>
                </a:solidFill>
              </a:rPr>
              <a:t>, </a:t>
            </a:r>
            <a:r>
              <a:rPr lang="en-US" sz="700" i="1" dirty="0">
                <a:solidFill>
                  <a:srgbClr val="ADE3CE"/>
                </a:solidFill>
              </a:rPr>
              <a:t>TP53</a:t>
            </a:r>
            <a:r>
              <a:rPr lang="en-US" sz="700" dirty="0">
                <a:solidFill>
                  <a:srgbClr val="ADE3CE"/>
                </a:solidFill>
              </a:rPr>
              <a:t> </a:t>
            </a:r>
            <a:r>
              <a:rPr lang="en-US" sz="700" dirty="0" err="1">
                <a:solidFill>
                  <a:srgbClr val="ADE3CE"/>
                </a:solidFill>
              </a:rPr>
              <a:t>wt</a:t>
            </a:r>
            <a:endParaRPr lang="en-US" sz="700" dirty="0">
              <a:solidFill>
                <a:srgbClr val="ADE3CE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74B602-E0EB-4B4A-91DC-26ABC7E415BE}"/>
              </a:ext>
            </a:extLst>
          </p:cNvPr>
          <p:cNvSpPr txBox="1"/>
          <p:nvPr/>
        </p:nvSpPr>
        <p:spPr>
          <a:xfrm>
            <a:off x="14718" y="6427961"/>
            <a:ext cx="1085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B869D8"/>
                </a:solidFill>
              </a:rPr>
              <a:t>Cell cycle mt, </a:t>
            </a:r>
            <a:r>
              <a:rPr lang="en-US" sz="700" i="1" dirty="0">
                <a:solidFill>
                  <a:srgbClr val="B869D8"/>
                </a:solidFill>
              </a:rPr>
              <a:t>TP53</a:t>
            </a:r>
            <a:r>
              <a:rPr lang="en-US" sz="700" dirty="0">
                <a:solidFill>
                  <a:srgbClr val="B869D8"/>
                </a:solidFill>
              </a:rPr>
              <a:t> </a:t>
            </a:r>
            <a:r>
              <a:rPr lang="en-US" sz="700" dirty="0" err="1">
                <a:solidFill>
                  <a:srgbClr val="B869D8"/>
                </a:solidFill>
              </a:rPr>
              <a:t>wt</a:t>
            </a:r>
            <a:endParaRPr lang="en-US" sz="700" dirty="0">
              <a:solidFill>
                <a:srgbClr val="B869D8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1A829F-7092-C74E-9D7B-CFE649B0E243}"/>
              </a:ext>
            </a:extLst>
          </p:cNvPr>
          <p:cNvSpPr txBox="1"/>
          <p:nvPr/>
        </p:nvSpPr>
        <p:spPr>
          <a:xfrm>
            <a:off x="14873" y="6579489"/>
            <a:ext cx="11635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B5DC70"/>
                </a:solidFill>
              </a:rPr>
              <a:t>Cell cycle mt, </a:t>
            </a:r>
            <a:r>
              <a:rPr lang="en-US" sz="700" i="1" dirty="0">
                <a:solidFill>
                  <a:srgbClr val="B5DC70"/>
                </a:solidFill>
              </a:rPr>
              <a:t>TP53</a:t>
            </a:r>
            <a:r>
              <a:rPr lang="en-US" sz="700" dirty="0">
                <a:solidFill>
                  <a:srgbClr val="B5DC70"/>
                </a:solidFill>
              </a:rPr>
              <a:t> mt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992D4D-0F4C-CA43-9604-9F511324E494}"/>
              </a:ext>
            </a:extLst>
          </p:cNvPr>
          <p:cNvSpPr txBox="1"/>
          <p:nvPr/>
        </p:nvSpPr>
        <p:spPr>
          <a:xfrm>
            <a:off x="18613" y="6510716"/>
            <a:ext cx="1194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D099AB"/>
                </a:solidFill>
              </a:rPr>
              <a:t>Cell cycle </a:t>
            </a:r>
            <a:r>
              <a:rPr lang="en-US" sz="700" dirty="0" err="1">
                <a:solidFill>
                  <a:srgbClr val="D099AB"/>
                </a:solidFill>
              </a:rPr>
              <a:t>wt</a:t>
            </a:r>
            <a:r>
              <a:rPr lang="en-US" sz="700" dirty="0">
                <a:solidFill>
                  <a:srgbClr val="D099AB"/>
                </a:solidFill>
              </a:rPr>
              <a:t>, </a:t>
            </a:r>
            <a:r>
              <a:rPr lang="en-US" sz="700" i="1" dirty="0">
                <a:solidFill>
                  <a:srgbClr val="D099AB"/>
                </a:solidFill>
              </a:rPr>
              <a:t>TP53</a:t>
            </a:r>
            <a:r>
              <a:rPr lang="en-US" sz="700" dirty="0">
                <a:solidFill>
                  <a:srgbClr val="D099AB"/>
                </a:solidFill>
              </a:rPr>
              <a:t> mt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86F8CC1-D187-2049-A78A-2C613B667263}"/>
              </a:ext>
            </a:extLst>
          </p:cNvPr>
          <p:cNvSpPr/>
          <p:nvPr/>
        </p:nvSpPr>
        <p:spPr>
          <a:xfrm>
            <a:off x="622413" y="2724250"/>
            <a:ext cx="280689" cy="350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E3636A-116F-1641-B205-0935C44E83C1}"/>
              </a:ext>
            </a:extLst>
          </p:cNvPr>
          <p:cNvSpPr txBox="1"/>
          <p:nvPr/>
        </p:nvSpPr>
        <p:spPr>
          <a:xfrm>
            <a:off x="61079" y="2758404"/>
            <a:ext cx="10140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DA70B3"/>
                </a:solidFill>
              </a:rPr>
              <a:t>CDK4/6</a:t>
            </a:r>
            <a:r>
              <a:rPr lang="en-US" sz="700" dirty="0">
                <a:solidFill>
                  <a:srgbClr val="DA70B3"/>
                </a:solidFill>
              </a:rPr>
              <a:t> mt, </a:t>
            </a:r>
            <a:r>
              <a:rPr lang="en-US" sz="700" i="1" dirty="0">
                <a:solidFill>
                  <a:srgbClr val="DA70B3"/>
                </a:solidFill>
              </a:rPr>
              <a:t>TP53</a:t>
            </a:r>
            <a:r>
              <a:rPr lang="en-US" sz="700" dirty="0">
                <a:solidFill>
                  <a:srgbClr val="DA70B3"/>
                </a:solidFill>
              </a:rPr>
              <a:t> </a:t>
            </a:r>
            <a:r>
              <a:rPr lang="en-US" sz="700" dirty="0" err="1">
                <a:solidFill>
                  <a:srgbClr val="DA70B3"/>
                </a:solidFill>
              </a:rPr>
              <a:t>wt</a:t>
            </a:r>
            <a:endParaRPr lang="en-US" sz="700" dirty="0">
              <a:solidFill>
                <a:srgbClr val="DA70B3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CCDEF8-BBF3-2947-8316-1BDF672D7509}"/>
              </a:ext>
            </a:extLst>
          </p:cNvPr>
          <p:cNvSpPr txBox="1"/>
          <p:nvPr/>
        </p:nvSpPr>
        <p:spPr>
          <a:xfrm>
            <a:off x="61079" y="2912374"/>
            <a:ext cx="10225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9400D2"/>
                </a:solidFill>
              </a:rPr>
              <a:t>CDK4/6</a:t>
            </a:r>
            <a:r>
              <a:rPr lang="en-US" sz="700" dirty="0">
                <a:solidFill>
                  <a:srgbClr val="9400D2"/>
                </a:solidFill>
              </a:rPr>
              <a:t> mt, </a:t>
            </a:r>
            <a:r>
              <a:rPr lang="en-US" sz="700" i="1" dirty="0">
                <a:solidFill>
                  <a:srgbClr val="9400D2"/>
                </a:solidFill>
              </a:rPr>
              <a:t>TP53</a:t>
            </a:r>
            <a:r>
              <a:rPr lang="en-US" sz="700" dirty="0">
                <a:solidFill>
                  <a:srgbClr val="9400D2"/>
                </a:solidFill>
              </a:rPr>
              <a:t> mt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7D96B0-3446-3C45-9879-88A81B84AAF8}"/>
              </a:ext>
            </a:extLst>
          </p:cNvPr>
          <p:cNvSpPr txBox="1"/>
          <p:nvPr/>
        </p:nvSpPr>
        <p:spPr>
          <a:xfrm>
            <a:off x="61079" y="2667515"/>
            <a:ext cx="10140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D2CD77"/>
                </a:solidFill>
              </a:rPr>
              <a:t>CDK4/6</a:t>
            </a:r>
            <a:r>
              <a:rPr lang="en-US" sz="700" dirty="0">
                <a:solidFill>
                  <a:srgbClr val="D2CD77"/>
                </a:solidFill>
              </a:rPr>
              <a:t> </a:t>
            </a:r>
            <a:r>
              <a:rPr lang="en-US" sz="700" dirty="0" err="1">
                <a:solidFill>
                  <a:srgbClr val="D2CD77"/>
                </a:solidFill>
              </a:rPr>
              <a:t>wt</a:t>
            </a:r>
            <a:r>
              <a:rPr lang="en-US" sz="700" dirty="0">
                <a:solidFill>
                  <a:srgbClr val="D2CD77"/>
                </a:solidFill>
              </a:rPr>
              <a:t>, </a:t>
            </a:r>
            <a:r>
              <a:rPr lang="en-US" sz="700" i="1" dirty="0">
                <a:solidFill>
                  <a:srgbClr val="D2CD77"/>
                </a:solidFill>
              </a:rPr>
              <a:t>TP53</a:t>
            </a:r>
            <a:r>
              <a:rPr lang="en-US" sz="700" dirty="0">
                <a:solidFill>
                  <a:srgbClr val="D2CD77"/>
                </a:solidFill>
              </a:rPr>
              <a:t> </a:t>
            </a:r>
            <a:r>
              <a:rPr lang="en-US" sz="700" dirty="0" err="1">
                <a:solidFill>
                  <a:srgbClr val="D2CD77"/>
                </a:solidFill>
              </a:rPr>
              <a:t>wt</a:t>
            </a:r>
            <a:endParaRPr lang="en-US" sz="700" dirty="0">
              <a:solidFill>
                <a:srgbClr val="D2CD77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E4CF4A-DA32-DD43-94E9-CC4B4E9DD30D}"/>
              </a:ext>
            </a:extLst>
          </p:cNvPr>
          <p:cNvSpPr txBox="1"/>
          <p:nvPr/>
        </p:nvSpPr>
        <p:spPr>
          <a:xfrm>
            <a:off x="61079" y="2836438"/>
            <a:ext cx="934225" cy="20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i="1" dirty="0">
                <a:solidFill>
                  <a:srgbClr val="DA8466"/>
                </a:solidFill>
              </a:rPr>
              <a:t>CDK4/6</a:t>
            </a:r>
            <a:r>
              <a:rPr lang="en-US" sz="700" dirty="0">
                <a:solidFill>
                  <a:srgbClr val="DA8466"/>
                </a:solidFill>
              </a:rPr>
              <a:t> </a:t>
            </a:r>
            <a:r>
              <a:rPr lang="en-US" sz="700" dirty="0" err="1">
                <a:solidFill>
                  <a:srgbClr val="DA8466"/>
                </a:solidFill>
              </a:rPr>
              <a:t>wt</a:t>
            </a:r>
            <a:r>
              <a:rPr lang="en-US" sz="700" dirty="0">
                <a:solidFill>
                  <a:srgbClr val="DA8466"/>
                </a:solidFill>
              </a:rPr>
              <a:t>, </a:t>
            </a:r>
            <a:r>
              <a:rPr lang="en-US" sz="700" i="1" dirty="0">
                <a:solidFill>
                  <a:srgbClr val="DA8466"/>
                </a:solidFill>
              </a:rPr>
              <a:t>TP53</a:t>
            </a:r>
            <a:r>
              <a:rPr lang="en-US" sz="700" dirty="0">
                <a:solidFill>
                  <a:srgbClr val="DA8466"/>
                </a:solidFill>
              </a:rPr>
              <a:t> mt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42B95-F394-BF45-8029-7397B819379F}"/>
              </a:ext>
            </a:extLst>
          </p:cNvPr>
          <p:cNvSpPr/>
          <p:nvPr/>
        </p:nvSpPr>
        <p:spPr>
          <a:xfrm>
            <a:off x="61079" y="8047160"/>
            <a:ext cx="68448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16. Cell cycle genes and progression-free survival on </a:t>
            </a:r>
            <a:r>
              <a:rPr lang="en-US" sz="10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Progression-free survival on 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stratified by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CDK4/6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co-alteration status. Cox-proportional hazards for outcome relative to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type/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CDK4/6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 shown below. B. PFS-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stratified by cell cycle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co-alteration status. Cox-proportional hazards for outcome relative to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wild type/cell cycle wild type shown below. The most frequently altered cell cycle genes were considered and were: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MDM2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CDK4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CCND1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CCNE1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CDKN2A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CDKN2B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EP300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MT, altered; WT, wild type.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006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029245-B451-3840-A517-53930C355DAE}"/>
              </a:ext>
            </a:extLst>
          </p:cNvPr>
          <p:cNvSpPr txBox="1"/>
          <p:nvPr/>
        </p:nvSpPr>
        <p:spPr>
          <a:xfrm>
            <a:off x="0" y="-25127"/>
            <a:ext cx="44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43DE5F-8BA6-4747-894A-29703A6729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200"/>
          <a:stretch/>
        </p:blipFill>
        <p:spPr>
          <a:xfrm>
            <a:off x="153500" y="701148"/>
            <a:ext cx="3275500" cy="2894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51018F-00A2-F349-8EAC-859F1517D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200"/>
          <a:stretch/>
        </p:blipFill>
        <p:spPr>
          <a:xfrm>
            <a:off x="3515064" y="701148"/>
            <a:ext cx="3275500" cy="28944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FA8582-5FDA-4541-B8FE-A3EDE78C79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306" t="9899" b="53213"/>
          <a:stretch/>
        </p:blipFill>
        <p:spPr>
          <a:xfrm>
            <a:off x="2807763" y="3595617"/>
            <a:ext cx="997544" cy="10677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B36A52-9E77-7141-8F2A-DF1EB716DD20}"/>
              </a:ext>
            </a:extLst>
          </p:cNvPr>
          <p:cNvSpPr txBox="1"/>
          <p:nvPr/>
        </p:nvSpPr>
        <p:spPr>
          <a:xfrm>
            <a:off x="1010046" y="350104"/>
            <a:ext cx="13033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PFS1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A8ED5-3E55-0C49-BA61-B595F97A819F}"/>
              </a:ext>
            </a:extLst>
          </p:cNvPr>
          <p:cNvSpPr txBox="1"/>
          <p:nvPr/>
        </p:nvSpPr>
        <p:spPr>
          <a:xfrm>
            <a:off x="4501121" y="350104"/>
            <a:ext cx="13033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E8C17-7E22-7543-A9E3-9519A9392C17}"/>
              </a:ext>
            </a:extLst>
          </p:cNvPr>
          <p:cNvSpPr txBox="1"/>
          <p:nvPr/>
        </p:nvSpPr>
        <p:spPr>
          <a:xfrm>
            <a:off x="-3737" y="37298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482711-5B1D-C34F-B7EA-5D1AA1F53035}"/>
              </a:ext>
            </a:extLst>
          </p:cNvPr>
          <p:cNvSpPr txBox="1"/>
          <p:nvPr/>
        </p:nvSpPr>
        <p:spPr>
          <a:xfrm>
            <a:off x="3271763" y="37298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1ECC593-C2F7-EC44-ACD7-0B50BC43BF0D}"/>
              </a:ext>
            </a:extLst>
          </p:cNvPr>
          <p:cNvGrpSpPr/>
          <p:nvPr/>
        </p:nvGrpSpPr>
        <p:grpSpPr>
          <a:xfrm>
            <a:off x="3235363" y="3636786"/>
            <a:ext cx="1714441" cy="1026551"/>
            <a:chOff x="5226828" y="3988051"/>
            <a:chExt cx="1714441" cy="102655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FF141-271D-3440-A65B-FE18309E4C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1702" t="51640" r="25418" b="29743"/>
            <a:stretch/>
          </p:blipFill>
          <p:spPr>
            <a:xfrm>
              <a:off x="5227391" y="3993523"/>
              <a:ext cx="159815" cy="71018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86F3EA-5615-264D-A42D-10EAF5195355}"/>
                </a:ext>
              </a:extLst>
            </p:cNvPr>
            <p:cNvSpPr txBox="1"/>
            <p:nvPr/>
          </p:nvSpPr>
          <p:spPr>
            <a:xfrm>
              <a:off x="5307945" y="3988051"/>
              <a:ext cx="8009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Amplification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7C3D76-6C35-F64B-9F84-D6FB6F6826B6}"/>
                </a:ext>
              </a:extLst>
            </p:cNvPr>
            <p:cNvSpPr txBox="1"/>
            <p:nvPr/>
          </p:nvSpPr>
          <p:spPr>
            <a:xfrm>
              <a:off x="5307946" y="4150272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352E8FE-BD31-1441-BF67-699CE15E7E85}"/>
                </a:ext>
              </a:extLst>
            </p:cNvPr>
            <p:cNvSpPr txBox="1"/>
            <p:nvPr/>
          </p:nvSpPr>
          <p:spPr>
            <a:xfrm>
              <a:off x="5307946" y="4312493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45FBDC-56D8-F646-8EBE-24999B8DA34E}"/>
                </a:ext>
              </a:extLst>
            </p:cNvPr>
            <p:cNvSpPr txBox="1"/>
            <p:nvPr/>
          </p:nvSpPr>
          <p:spPr>
            <a:xfrm>
              <a:off x="5307946" y="4474714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C346C38-A130-2249-9022-CB110C0CFD36}"/>
                </a:ext>
              </a:extLst>
            </p:cNvPr>
            <p:cNvSpPr txBox="1"/>
            <p:nvPr/>
          </p:nvSpPr>
          <p:spPr>
            <a:xfrm>
              <a:off x="5307946" y="4636935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Deletion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59AE33-0960-E64E-8381-F4DC3A8DA6DE}"/>
                </a:ext>
              </a:extLst>
            </p:cNvPr>
            <p:cNvSpPr txBox="1"/>
            <p:nvPr/>
          </p:nvSpPr>
          <p:spPr>
            <a:xfrm>
              <a:off x="5307945" y="4799158"/>
              <a:ext cx="16333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Amplification/Deletion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4033676-E0EE-C940-ACAD-372D127274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1682" t="69865" r="25438" b="22031"/>
            <a:stretch/>
          </p:blipFill>
          <p:spPr>
            <a:xfrm flipV="1">
              <a:off x="5226828" y="4681083"/>
              <a:ext cx="159815" cy="30916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42BA8DB-CD87-7A4C-BCD3-C0B31E0330C1}"/>
              </a:ext>
            </a:extLst>
          </p:cNvPr>
          <p:cNvSpPr/>
          <p:nvPr/>
        </p:nvSpPr>
        <p:spPr>
          <a:xfrm>
            <a:off x="195616" y="4956996"/>
            <a:ext cx="64967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17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Genes associated with A. first TKI progression-free survival (PFS1) and B. overall survival (OS) in patients without baseline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alteration (n=64). Genes mutated in &gt; 2 samples included. Hazard ratio is shown on the x-axis, -log10(p-value) from univariate cox-proportional hazards model shown on the y-axis.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67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B05C66-7B69-864C-AE32-85F83B45E6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2" r="28625" b="11099"/>
          <a:stretch/>
        </p:blipFill>
        <p:spPr>
          <a:xfrm>
            <a:off x="675427" y="2125409"/>
            <a:ext cx="3330567" cy="54843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3C2FFE-AA4F-D04A-8BDB-BB716D4292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926"/>
          <a:stretch/>
        </p:blipFill>
        <p:spPr>
          <a:xfrm>
            <a:off x="1036800" y="801618"/>
            <a:ext cx="2926940" cy="6595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2DA2F7-8847-F847-91E6-152CE76015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347" t="3298" r="39999" b="24460"/>
          <a:stretch/>
        </p:blipFill>
        <p:spPr>
          <a:xfrm>
            <a:off x="1286039" y="1464841"/>
            <a:ext cx="2677700" cy="6595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EF6170-4BE7-5848-9941-9F5CDA2E91CE}"/>
              </a:ext>
            </a:extLst>
          </p:cNvPr>
          <p:cNvSpPr txBox="1"/>
          <p:nvPr/>
        </p:nvSpPr>
        <p:spPr>
          <a:xfrm>
            <a:off x="-1" y="0"/>
            <a:ext cx="4556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9C09BE-6368-5A47-9F47-601B03ACA7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434" t="1014" r="35083" b="10844"/>
          <a:stretch/>
        </p:blipFill>
        <p:spPr>
          <a:xfrm>
            <a:off x="4031443" y="2127070"/>
            <a:ext cx="1921264" cy="55014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BF61AB-5660-044A-8B31-93709670F683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5548" b="22156"/>
          <a:stretch/>
        </p:blipFill>
        <p:spPr>
          <a:xfrm>
            <a:off x="3963738" y="835234"/>
            <a:ext cx="1980893" cy="6164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EF4C53-E6B2-FA4C-9FFD-550D6867A8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180" t="13810" r="49191" b="24155"/>
          <a:stretch/>
        </p:blipFill>
        <p:spPr>
          <a:xfrm>
            <a:off x="4050501" y="1556089"/>
            <a:ext cx="1894130" cy="575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B50EB2A-39FD-2F42-907C-3B76FC86BD2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2751" t="506" r="49494" b="10916"/>
          <a:stretch/>
        </p:blipFill>
        <p:spPr>
          <a:xfrm>
            <a:off x="6028774" y="2095520"/>
            <a:ext cx="750625" cy="553246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32E92A-D667-E249-9FFD-6652A221B9D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998" t="-1305" r="1033" b="23207"/>
          <a:stretch/>
        </p:blipFill>
        <p:spPr>
          <a:xfrm>
            <a:off x="5937845" y="777918"/>
            <a:ext cx="809340" cy="65947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EABB89E-8574-364D-996B-CD731461E369}"/>
              </a:ext>
            </a:extLst>
          </p:cNvPr>
          <p:cNvPicPr>
            <a:picLocks/>
          </p:cNvPicPr>
          <p:nvPr/>
        </p:nvPicPr>
        <p:blipFill rotWithShape="1">
          <a:blip r:embed="rId11"/>
          <a:srcRect l="35617" t="23187" r="58174" b="24320"/>
          <a:stretch/>
        </p:blipFill>
        <p:spPr>
          <a:xfrm>
            <a:off x="6029141" y="1638201"/>
            <a:ext cx="727188" cy="4865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F14939-8B5E-DA4E-A6C0-92DE6FAD104A}"/>
              </a:ext>
            </a:extLst>
          </p:cNvPr>
          <p:cNvSpPr txBox="1"/>
          <p:nvPr/>
        </p:nvSpPr>
        <p:spPr>
          <a:xfrm>
            <a:off x="-186660" y="1421283"/>
            <a:ext cx="1533832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780" dirty="0"/>
              <a:t>First-line drug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Mechanism of resistance, TKI1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Best response, TKI1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Smoking history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Gender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EGFR copy number</a:t>
            </a:r>
          </a:p>
          <a:p>
            <a:pPr algn="r">
              <a:lnSpc>
                <a:spcPct val="80000"/>
              </a:lnSpc>
            </a:pPr>
            <a:r>
              <a:rPr lang="en-US" sz="780" dirty="0"/>
              <a:t>EGFR driver mutation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9FA58D-9EBC-3C45-84E9-030B8DEE2F04}"/>
              </a:ext>
            </a:extLst>
          </p:cNvPr>
          <p:cNvSpPr txBox="1"/>
          <p:nvPr/>
        </p:nvSpPr>
        <p:spPr>
          <a:xfrm>
            <a:off x="1257151" y="395439"/>
            <a:ext cx="2184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Pre-treatment specimens </a:t>
            </a:r>
          </a:p>
          <a:p>
            <a:r>
              <a:rPr lang="en-US" sz="1200" dirty="0"/>
              <a:t>n=189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7E99C-D8C9-BC47-9340-91210F7AD021}"/>
              </a:ext>
            </a:extLst>
          </p:cNvPr>
          <p:cNvSpPr txBox="1"/>
          <p:nvPr/>
        </p:nvSpPr>
        <p:spPr>
          <a:xfrm>
            <a:off x="4009257" y="395440"/>
            <a:ext cx="89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Post-TKI1</a:t>
            </a:r>
          </a:p>
          <a:p>
            <a:r>
              <a:rPr lang="en-US" sz="1200" dirty="0"/>
              <a:t>n=91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E3E48B-BC56-1B4A-B1A4-19603AAAE7EA}"/>
              </a:ext>
            </a:extLst>
          </p:cNvPr>
          <p:cNvSpPr txBox="1"/>
          <p:nvPr/>
        </p:nvSpPr>
        <p:spPr>
          <a:xfrm>
            <a:off x="5972868" y="396050"/>
            <a:ext cx="809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Post-</a:t>
            </a:r>
            <a:r>
              <a:rPr lang="en-US" sz="1200" dirty="0" err="1"/>
              <a:t>osi</a:t>
            </a:r>
            <a:endParaRPr lang="en-US" sz="1200" dirty="0"/>
          </a:p>
          <a:p>
            <a:r>
              <a:rPr lang="en-US" sz="1200" dirty="0"/>
              <a:t>n=31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CEFDEC-DB09-2749-A83B-7E67FB037FFF}"/>
              </a:ext>
            </a:extLst>
          </p:cNvPr>
          <p:cNvGrpSpPr/>
          <p:nvPr/>
        </p:nvGrpSpPr>
        <p:grpSpPr>
          <a:xfrm>
            <a:off x="4645691" y="7665471"/>
            <a:ext cx="1679047" cy="682808"/>
            <a:chOff x="1872667" y="5284522"/>
            <a:chExt cx="1679047" cy="68280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ABD403-EA52-3E46-B8C5-4EECE6A28B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333321"/>
              <a:ext cx="137160" cy="135751"/>
            </a:xfrm>
            <a:prstGeom prst="rect">
              <a:avLst/>
            </a:prstGeom>
            <a:solidFill>
              <a:srgbClr val="1774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7FDA165-6D17-A848-96D4-E9F24E6E62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485721"/>
              <a:ext cx="137160" cy="135751"/>
            </a:xfrm>
            <a:prstGeom prst="rect">
              <a:avLst/>
            </a:prstGeom>
            <a:solidFill>
              <a:srgbClr val="1FA4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90D1D1-7A45-B04D-B72E-AE4F5533BA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638121"/>
              <a:ext cx="137160" cy="135751"/>
            </a:xfrm>
            <a:prstGeom prst="rect">
              <a:avLst/>
            </a:prstGeom>
            <a:solidFill>
              <a:srgbClr val="8B00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30851F7-F984-084D-9DE7-F0561FA4DE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790521"/>
              <a:ext cx="137160" cy="135751"/>
            </a:xfrm>
            <a:prstGeom prst="rect">
              <a:avLst/>
            </a:prstGeom>
            <a:solidFill>
              <a:srgbClr val="1919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3F99CFE-E167-B74A-9E4C-BD8B149FAD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333321"/>
              <a:ext cx="137160" cy="135751"/>
            </a:xfrm>
            <a:prstGeom prst="rect">
              <a:avLst/>
            </a:prstGeom>
            <a:solidFill>
              <a:srgbClr val="0400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E160D9-18AA-E549-B182-BECC70FD47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485721"/>
              <a:ext cx="137160" cy="135751"/>
            </a:xfrm>
            <a:prstGeom prst="rect">
              <a:avLst/>
            </a:prstGeom>
            <a:solidFill>
              <a:srgbClr val="8FD7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01C96D2-FFCC-F546-93AB-69B365675D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638121"/>
              <a:ext cx="137160" cy="135751"/>
            </a:xfrm>
            <a:prstGeom prst="rect">
              <a:avLst/>
            </a:prstGeom>
            <a:solidFill>
              <a:srgbClr val="FF0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7659070-3AA1-B84F-AF4B-0B1952E906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790521"/>
              <a:ext cx="137160" cy="135751"/>
            </a:xfrm>
            <a:prstGeom prst="rect">
              <a:avLst/>
            </a:prstGeom>
            <a:solidFill>
              <a:srgbClr val="FEE7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E1EC12-ECEB-8D41-862C-85BDDFD55976}"/>
                </a:ext>
              </a:extLst>
            </p:cNvPr>
            <p:cNvSpPr txBox="1"/>
            <p:nvPr/>
          </p:nvSpPr>
          <p:spPr>
            <a:xfrm>
              <a:off x="1956252" y="5290391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Missense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787148-377A-724D-B49C-798825EDEC28}"/>
                </a:ext>
              </a:extLst>
            </p:cNvPr>
            <p:cNvSpPr txBox="1"/>
            <p:nvPr/>
          </p:nvSpPr>
          <p:spPr>
            <a:xfrm>
              <a:off x="1962979" y="5445874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Nonsense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3256293-8B75-A943-B837-E098FD54218B}"/>
                </a:ext>
              </a:extLst>
            </p:cNvPr>
            <p:cNvSpPr txBox="1"/>
            <p:nvPr/>
          </p:nvSpPr>
          <p:spPr>
            <a:xfrm>
              <a:off x="1959605" y="5598274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Splice site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8ECB40D-FAE8-A248-B97B-F6CF62833619}"/>
                </a:ext>
              </a:extLst>
            </p:cNvPr>
            <p:cNvSpPr txBox="1"/>
            <p:nvPr/>
          </p:nvSpPr>
          <p:spPr>
            <a:xfrm>
              <a:off x="1956231" y="5751886"/>
              <a:ext cx="7000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Start site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D683F38-B56F-3C4A-8BE4-E60C17FB456E}"/>
                </a:ext>
              </a:extLst>
            </p:cNvPr>
            <p:cNvSpPr txBox="1"/>
            <p:nvPr/>
          </p:nvSpPr>
          <p:spPr>
            <a:xfrm>
              <a:off x="2669018" y="5284522"/>
              <a:ext cx="7422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/>
                <a:t>Inframe</a:t>
              </a:r>
              <a:r>
                <a:rPr lang="en-US" sz="800" dirty="0"/>
                <a:t> indel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B070D-F5B8-D240-AA09-8924CA4569ED}"/>
                </a:ext>
              </a:extLst>
            </p:cNvPr>
            <p:cNvSpPr txBox="1"/>
            <p:nvPr/>
          </p:nvSpPr>
          <p:spPr>
            <a:xfrm>
              <a:off x="2675744" y="5430769"/>
              <a:ext cx="8759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Frameshift indel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1CC097-6B0D-DC41-AFB5-6343176B2D1A}"/>
                </a:ext>
              </a:extLst>
            </p:cNvPr>
            <p:cNvSpPr txBox="1"/>
            <p:nvPr/>
          </p:nvSpPr>
          <p:spPr>
            <a:xfrm>
              <a:off x="2672371" y="5583169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DC780B7-AD9D-9847-B496-DBE3F7E4653A}"/>
                </a:ext>
              </a:extLst>
            </p:cNvPr>
            <p:cNvSpPr txBox="1"/>
            <p:nvPr/>
          </p:nvSpPr>
          <p:spPr>
            <a:xfrm>
              <a:off x="2668997" y="5736781"/>
              <a:ext cx="7000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High amp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79191D37-0081-8B4D-9901-ED06F4937D59}"/>
              </a:ext>
            </a:extLst>
          </p:cNvPr>
          <p:cNvSpPr>
            <a:spLocks noChangeAspect="1"/>
          </p:cNvSpPr>
          <p:nvPr/>
        </p:nvSpPr>
        <p:spPr>
          <a:xfrm>
            <a:off x="1368970" y="7752633"/>
            <a:ext cx="137160" cy="1357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14521A4-5036-BD48-B39D-3CCE585CB4E9}"/>
              </a:ext>
            </a:extLst>
          </p:cNvPr>
          <p:cNvSpPr>
            <a:spLocks noChangeAspect="1"/>
          </p:cNvSpPr>
          <p:nvPr/>
        </p:nvSpPr>
        <p:spPr>
          <a:xfrm>
            <a:off x="1368970" y="7900932"/>
            <a:ext cx="137160" cy="135751"/>
          </a:xfrm>
          <a:prstGeom prst="rect">
            <a:avLst/>
          </a:prstGeom>
          <a:solidFill>
            <a:srgbClr val="EFE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B7B2D65-2A21-A646-92EA-FCF98B477694}"/>
              </a:ext>
            </a:extLst>
          </p:cNvPr>
          <p:cNvSpPr>
            <a:spLocks noChangeAspect="1"/>
          </p:cNvSpPr>
          <p:nvPr/>
        </p:nvSpPr>
        <p:spPr>
          <a:xfrm>
            <a:off x="1368970" y="8053332"/>
            <a:ext cx="137160" cy="135751"/>
          </a:xfrm>
          <a:prstGeom prst="rect">
            <a:avLst/>
          </a:prstGeom>
          <a:solidFill>
            <a:srgbClr val="6E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4B098B0-B43D-604A-B68F-D382CE5BEA2A}"/>
              </a:ext>
            </a:extLst>
          </p:cNvPr>
          <p:cNvSpPr>
            <a:spLocks noChangeAspect="1"/>
          </p:cNvSpPr>
          <p:nvPr/>
        </p:nvSpPr>
        <p:spPr>
          <a:xfrm>
            <a:off x="1368970" y="8197568"/>
            <a:ext cx="137160" cy="135751"/>
          </a:xfrm>
          <a:prstGeom prst="rect">
            <a:avLst/>
          </a:prstGeom>
          <a:solidFill>
            <a:srgbClr val="FFA5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289CD18-DE86-9947-B829-BF2F6FEB1A00}"/>
              </a:ext>
            </a:extLst>
          </p:cNvPr>
          <p:cNvSpPr txBox="1"/>
          <p:nvPr/>
        </p:nvSpPr>
        <p:spPr>
          <a:xfrm>
            <a:off x="1452534" y="7712786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err="1"/>
              <a:t>Afatanib</a:t>
            </a:r>
            <a:endParaRPr lang="en-US" sz="7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6D9C64-5BFC-7942-9670-A63E76245DAF}"/>
              </a:ext>
            </a:extLst>
          </p:cNvPr>
          <p:cNvSpPr txBox="1"/>
          <p:nvPr/>
        </p:nvSpPr>
        <p:spPr>
          <a:xfrm>
            <a:off x="1452534" y="7861085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Erlotinib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6E4446C-BF9D-3D49-9833-EF0190109F2D}"/>
              </a:ext>
            </a:extLst>
          </p:cNvPr>
          <p:cNvSpPr txBox="1"/>
          <p:nvPr/>
        </p:nvSpPr>
        <p:spPr>
          <a:xfrm>
            <a:off x="1452534" y="8013485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Gefitinib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981BFB6-9946-2C48-AC0B-3D722A4FAC87}"/>
              </a:ext>
            </a:extLst>
          </p:cNvPr>
          <p:cNvSpPr txBox="1"/>
          <p:nvPr/>
        </p:nvSpPr>
        <p:spPr>
          <a:xfrm>
            <a:off x="1452534" y="8158933"/>
            <a:ext cx="700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Osimertinib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F9AFF4CC-807D-7E42-8161-CD9C7E2246B2}"/>
              </a:ext>
            </a:extLst>
          </p:cNvPr>
          <p:cNvSpPr>
            <a:spLocks noChangeAspect="1"/>
          </p:cNvSpPr>
          <p:nvPr/>
        </p:nvSpPr>
        <p:spPr>
          <a:xfrm>
            <a:off x="1368970" y="8404656"/>
            <a:ext cx="137160" cy="135751"/>
          </a:xfrm>
          <a:prstGeom prst="rect">
            <a:avLst/>
          </a:prstGeom>
          <a:solidFill>
            <a:srgbClr val="FF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0514D3B-EFBD-5F42-B1D5-DA5910A6D399}"/>
              </a:ext>
            </a:extLst>
          </p:cNvPr>
          <p:cNvSpPr>
            <a:spLocks noChangeAspect="1"/>
          </p:cNvSpPr>
          <p:nvPr/>
        </p:nvSpPr>
        <p:spPr>
          <a:xfrm>
            <a:off x="1368970" y="8546129"/>
            <a:ext cx="137160" cy="135751"/>
          </a:xfrm>
          <a:prstGeom prst="rect">
            <a:avLst/>
          </a:prstGeom>
          <a:solidFill>
            <a:srgbClr val="98FC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D549B1E-38BC-474F-87B0-C0E301B2029D}"/>
              </a:ext>
            </a:extLst>
          </p:cNvPr>
          <p:cNvSpPr>
            <a:spLocks noChangeAspect="1"/>
          </p:cNvSpPr>
          <p:nvPr/>
        </p:nvSpPr>
        <p:spPr>
          <a:xfrm>
            <a:off x="1368970" y="8690365"/>
            <a:ext cx="137160" cy="135751"/>
          </a:xfrm>
          <a:prstGeom prst="rect">
            <a:avLst/>
          </a:prstGeom>
          <a:solidFill>
            <a:srgbClr val="FFFF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2F375C5-8D34-DF45-80E2-FA8B1338018C}"/>
              </a:ext>
            </a:extLst>
          </p:cNvPr>
          <p:cNvSpPr>
            <a:spLocks noChangeAspect="1"/>
          </p:cNvSpPr>
          <p:nvPr/>
        </p:nvSpPr>
        <p:spPr>
          <a:xfrm>
            <a:off x="1368970" y="8833263"/>
            <a:ext cx="137160" cy="135751"/>
          </a:xfrm>
          <a:prstGeom prst="rect">
            <a:avLst/>
          </a:prstGeom>
          <a:solidFill>
            <a:srgbClr val="B1E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8C20897-2AA6-D146-AD1E-17F4161314C1}"/>
              </a:ext>
            </a:extLst>
          </p:cNvPr>
          <p:cNvSpPr txBox="1"/>
          <p:nvPr/>
        </p:nvSpPr>
        <p:spPr>
          <a:xfrm>
            <a:off x="1452534" y="8364809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T790M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109219C-6777-FE48-96ED-E0D9BD7725F4}"/>
              </a:ext>
            </a:extLst>
          </p:cNvPr>
          <p:cNvSpPr txBox="1"/>
          <p:nvPr/>
        </p:nvSpPr>
        <p:spPr>
          <a:xfrm>
            <a:off x="1452534" y="8506282"/>
            <a:ext cx="10783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SCLC transformation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0E48CF7-5CCB-2B4A-8E9F-79001FFF616B}"/>
              </a:ext>
            </a:extLst>
          </p:cNvPr>
          <p:cNvSpPr txBox="1"/>
          <p:nvPr/>
        </p:nvSpPr>
        <p:spPr>
          <a:xfrm>
            <a:off x="1452534" y="8650518"/>
            <a:ext cx="8707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Bypass pathway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1B3B56-1D43-CE42-9330-3E61CAFC36A8}"/>
              </a:ext>
            </a:extLst>
          </p:cNvPr>
          <p:cNvSpPr txBox="1"/>
          <p:nvPr/>
        </p:nvSpPr>
        <p:spPr>
          <a:xfrm>
            <a:off x="1452534" y="8794628"/>
            <a:ext cx="874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Other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769E6C7B-99CF-9448-9A6B-C3478045A7B7}"/>
              </a:ext>
            </a:extLst>
          </p:cNvPr>
          <p:cNvSpPr>
            <a:spLocks noChangeAspect="1"/>
          </p:cNvSpPr>
          <p:nvPr/>
        </p:nvSpPr>
        <p:spPr>
          <a:xfrm>
            <a:off x="2353029" y="7758876"/>
            <a:ext cx="137160" cy="135751"/>
          </a:xfrm>
          <a:prstGeom prst="rect">
            <a:avLst/>
          </a:prstGeom>
          <a:solidFill>
            <a:srgbClr val="07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7C64974-3AC9-2749-B899-5D516307934F}"/>
              </a:ext>
            </a:extLst>
          </p:cNvPr>
          <p:cNvSpPr>
            <a:spLocks noChangeAspect="1"/>
          </p:cNvSpPr>
          <p:nvPr/>
        </p:nvSpPr>
        <p:spPr>
          <a:xfrm>
            <a:off x="2353029" y="7907175"/>
            <a:ext cx="137160" cy="135751"/>
          </a:xfrm>
          <a:prstGeom prst="rect">
            <a:avLst/>
          </a:prstGeom>
          <a:solidFill>
            <a:srgbClr val="079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0F9A71F-50AE-B940-A782-2B88889AB3C4}"/>
              </a:ext>
            </a:extLst>
          </p:cNvPr>
          <p:cNvSpPr>
            <a:spLocks noChangeAspect="1"/>
          </p:cNvSpPr>
          <p:nvPr/>
        </p:nvSpPr>
        <p:spPr>
          <a:xfrm>
            <a:off x="2353029" y="8051411"/>
            <a:ext cx="137160" cy="135751"/>
          </a:xfrm>
          <a:prstGeom prst="rect">
            <a:avLst/>
          </a:prstGeom>
          <a:solidFill>
            <a:srgbClr val="FFC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4579F91-849F-6E4A-AF9A-C09AB1A273D2}"/>
              </a:ext>
            </a:extLst>
          </p:cNvPr>
          <p:cNvSpPr txBox="1"/>
          <p:nvPr/>
        </p:nvSpPr>
        <p:spPr>
          <a:xfrm>
            <a:off x="2436593" y="7719029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CR/PR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7901172-46F9-5B4B-8ADB-364B50AC615C}"/>
              </a:ext>
            </a:extLst>
          </p:cNvPr>
          <p:cNvSpPr txBox="1"/>
          <p:nvPr/>
        </p:nvSpPr>
        <p:spPr>
          <a:xfrm>
            <a:off x="2436593" y="7867328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SD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0AE3FD0-4B7E-6745-A121-860FDDE59650}"/>
              </a:ext>
            </a:extLst>
          </p:cNvPr>
          <p:cNvSpPr txBox="1"/>
          <p:nvPr/>
        </p:nvSpPr>
        <p:spPr>
          <a:xfrm>
            <a:off x="2436593" y="8011564"/>
            <a:ext cx="6162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PD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F5972BC-81AB-2740-9110-17301ABEED94}"/>
              </a:ext>
            </a:extLst>
          </p:cNvPr>
          <p:cNvSpPr>
            <a:spLocks noChangeAspect="1"/>
          </p:cNvSpPr>
          <p:nvPr/>
        </p:nvSpPr>
        <p:spPr>
          <a:xfrm>
            <a:off x="2351183" y="8281488"/>
            <a:ext cx="137160" cy="135751"/>
          </a:xfrm>
          <a:prstGeom prst="rect">
            <a:avLst/>
          </a:prstGeom>
          <a:solidFill>
            <a:srgbClr val="BA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B12E68F-7898-5D48-9BA7-07603814410A}"/>
              </a:ext>
            </a:extLst>
          </p:cNvPr>
          <p:cNvSpPr>
            <a:spLocks noChangeAspect="1"/>
          </p:cNvSpPr>
          <p:nvPr/>
        </p:nvSpPr>
        <p:spPr>
          <a:xfrm>
            <a:off x="2351183" y="8425724"/>
            <a:ext cx="137160" cy="135751"/>
          </a:xfrm>
          <a:prstGeom prst="rect">
            <a:avLst/>
          </a:prstGeom>
          <a:solidFill>
            <a:srgbClr val="45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5011DA1-23B7-C74F-85EC-6B2945F8C411}"/>
              </a:ext>
            </a:extLst>
          </p:cNvPr>
          <p:cNvSpPr txBox="1"/>
          <p:nvPr/>
        </p:nvSpPr>
        <p:spPr>
          <a:xfrm>
            <a:off x="2434747" y="8241641"/>
            <a:ext cx="820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Never smoker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9FD2DE8-0036-9744-B3AB-009A9E7438FF}"/>
              </a:ext>
            </a:extLst>
          </p:cNvPr>
          <p:cNvSpPr txBox="1"/>
          <p:nvPr/>
        </p:nvSpPr>
        <p:spPr>
          <a:xfrm>
            <a:off x="2434747" y="8387089"/>
            <a:ext cx="8238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Ever smoker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871CEE1C-6B7E-9845-9D79-68F4B8549569}"/>
              </a:ext>
            </a:extLst>
          </p:cNvPr>
          <p:cNvSpPr>
            <a:spLocks noChangeAspect="1"/>
          </p:cNvSpPr>
          <p:nvPr/>
        </p:nvSpPr>
        <p:spPr>
          <a:xfrm>
            <a:off x="2351183" y="8611660"/>
            <a:ext cx="137160" cy="135751"/>
          </a:xfrm>
          <a:prstGeom prst="rect">
            <a:avLst/>
          </a:prstGeom>
          <a:solidFill>
            <a:srgbClr val="1B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342A53D-CD71-754E-B968-D1024B1BA86E}"/>
              </a:ext>
            </a:extLst>
          </p:cNvPr>
          <p:cNvSpPr>
            <a:spLocks noChangeAspect="1"/>
          </p:cNvSpPr>
          <p:nvPr/>
        </p:nvSpPr>
        <p:spPr>
          <a:xfrm>
            <a:off x="2351183" y="8762721"/>
            <a:ext cx="137160" cy="135751"/>
          </a:xfrm>
          <a:prstGeom prst="rect">
            <a:avLst/>
          </a:prstGeom>
          <a:solidFill>
            <a:srgbClr val="BDB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FB168FD-1EAD-7440-B4A6-071C928401DE}"/>
              </a:ext>
            </a:extLst>
          </p:cNvPr>
          <p:cNvSpPr txBox="1"/>
          <p:nvPr/>
        </p:nvSpPr>
        <p:spPr>
          <a:xfrm>
            <a:off x="2434747" y="8563649"/>
            <a:ext cx="820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Male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1ED5F01-8705-6C46-ACD8-249F1E5EB993}"/>
              </a:ext>
            </a:extLst>
          </p:cNvPr>
          <p:cNvSpPr txBox="1"/>
          <p:nvPr/>
        </p:nvSpPr>
        <p:spPr>
          <a:xfrm>
            <a:off x="2434747" y="8709097"/>
            <a:ext cx="8238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Female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BAF8F5E-DAF9-5D43-BE4A-24F3EA5F82C8}"/>
              </a:ext>
            </a:extLst>
          </p:cNvPr>
          <p:cNvSpPr>
            <a:spLocks noChangeAspect="1"/>
          </p:cNvSpPr>
          <p:nvPr/>
        </p:nvSpPr>
        <p:spPr>
          <a:xfrm>
            <a:off x="3075696" y="7752633"/>
            <a:ext cx="137160" cy="135751"/>
          </a:xfrm>
          <a:prstGeom prst="rect">
            <a:avLst/>
          </a:prstGeom>
          <a:solidFill>
            <a:srgbClr val="8C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A0B5A86-9909-8A45-8A4E-10E247943003}"/>
              </a:ext>
            </a:extLst>
          </p:cNvPr>
          <p:cNvSpPr>
            <a:spLocks noChangeAspect="1"/>
          </p:cNvSpPr>
          <p:nvPr/>
        </p:nvSpPr>
        <p:spPr>
          <a:xfrm>
            <a:off x="3075696" y="7905033"/>
            <a:ext cx="137160" cy="135751"/>
          </a:xfrm>
          <a:prstGeom prst="rect">
            <a:avLst/>
          </a:prstGeom>
          <a:solidFill>
            <a:srgbClr val="FFF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849ED51-6176-5347-880B-E35492DDBB70}"/>
              </a:ext>
            </a:extLst>
          </p:cNvPr>
          <p:cNvSpPr txBox="1"/>
          <p:nvPr/>
        </p:nvSpPr>
        <p:spPr>
          <a:xfrm>
            <a:off x="3159260" y="7712786"/>
            <a:ext cx="10313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EGFR amplification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579C735-F243-774C-BAAC-DA62020B1BBF}"/>
              </a:ext>
            </a:extLst>
          </p:cNvPr>
          <p:cNvSpPr txBox="1"/>
          <p:nvPr/>
        </p:nvSpPr>
        <p:spPr>
          <a:xfrm>
            <a:off x="3159260" y="7866398"/>
            <a:ext cx="11172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EGFR no amplification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C021997-82F2-B946-ACF3-DD6FC8993F4D}"/>
              </a:ext>
            </a:extLst>
          </p:cNvPr>
          <p:cNvSpPr>
            <a:spLocks noChangeAspect="1"/>
          </p:cNvSpPr>
          <p:nvPr/>
        </p:nvSpPr>
        <p:spPr>
          <a:xfrm>
            <a:off x="3075697" y="8152785"/>
            <a:ext cx="137160" cy="135751"/>
          </a:xfrm>
          <a:prstGeom prst="rect">
            <a:avLst/>
          </a:prstGeom>
          <a:solidFill>
            <a:srgbClr val="0B0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F99CB2A-C2A7-A34D-98CC-C49858A15FF6}"/>
              </a:ext>
            </a:extLst>
          </p:cNvPr>
          <p:cNvSpPr>
            <a:spLocks noChangeAspect="1"/>
          </p:cNvSpPr>
          <p:nvPr/>
        </p:nvSpPr>
        <p:spPr>
          <a:xfrm>
            <a:off x="3075697" y="8305185"/>
            <a:ext cx="137160" cy="135751"/>
          </a:xfrm>
          <a:prstGeom prst="rect">
            <a:avLst/>
          </a:prstGeom>
          <a:solidFill>
            <a:srgbClr val="99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B00B70A-2AEB-7946-872B-097A4426B94B}"/>
              </a:ext>
            </a:extLst>
          </p:cNvPr>
          <p:cNvSpPr>
            <a:spLocks noChangeAspect="1"/>
          </p:cNvSpPr>
          <p:nvPr/>
        </p:nvSpPr>
        <p:spPr>
          <a:xfrm>
            <a:off x="3075697" y="8457585"/>
            <a:ext cx="137160" cy="135751"/>
          </a:xfrm>
          <a:prstGeom prst="rect">
            <a:avLst/>
          </a:prstGeom>
          <a:solidFill>
            <a:srgbClr val="940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6EE075F-BB27-494D-B922-A8A5CADC4916}"/>
              </a:ext>
            </a:extLst>
          </p:cNvPr>
          <p:cNvSpPr txBox="1"/>
          <p:nvPr/>
        </p:nvSpPr>
        <p:spPr>
          <a:xfrm>
            <a:off x="3159261" y="8112938"/>
            <a:ext cx="10783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Exon 19 deletion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B1870BF-FA17-2146-A6DB-F990FB809269}"/>
              </a:ext>
            </a:extLst>
          </p:cNvPr>
          <p:cNvSpPr txBox="1"/>
          <p:nvPr/>
        </p:nvSpPr>
        <p:spPr>
          <a:xfrm>
            <a:off x="3159261" y="8265338"/>
            <a:ext cx="8707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EGFR L858R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E2B5482-E5A3-7F42-9487-1D2568E04FF0}"/>
              </a:ext>
            </a:extLst>
          </p:cNvPr>
          <p:cNvSpPr txBox="1"/>
          <p:nvPr/>
        </p:nvSpPr>
        <p:spPr>
          <a:xfrm>
            <a:off x="3159261" y="8418950"/>
            <a:ext cx="1117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Other EGFR alteration</a:t>
            </a:r>
          </a:p>
        </p:txBody>
      </p:sp>
    </p:spTree>
    <p:extLst>
      <p:ext uri="{BB962C8B-B14F-4D97-AF65-F5344CB8AC3E}">
        <p14:creationId xmlns:p14="http://schemas.microsoft.com/office/powerpoint/2010/main" val="2701897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D2BBBF-A042-0145-A46B-1C4CC95C1AA9}"/>
              </a:ext>
            </a:extLst>
          </p:cNvPr>
          <p:cNvSpPr/>
          <p:nvPr/>
        </p:nvSpPr>
        <p:spPr>
          <a:xfrm>
            <a:off x="261730" y="159985"/>
            <a:ext cx="63345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3. Cohort co-mutation plot.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Co-mutation plot demonstrating secondary genomic landscape of tumor samples in the pre-treatment cohort (n=189; left), after first-line TKI (n=91; middle), and after second- or third-line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(n=31). Mutation load and clinical characteristics are shown above. Only high amplification and 2del copy number events shown. Genes mutated in ≥5% of all samples are shown.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08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534E9ED0-3C3B-3D4C-9560-62B029F59F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9" b="3743"/>
          <a:stretch/>
        </p:blipFill>
        <p:spPr>
          <a:xfrm>
            <a:off x="2965078" y="2397318"/>
            <a:ext cx="2448076" cy="224862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51C6C88-01F9-C84E-9BBD-BE22D56E77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5" r="-1" b="4308"/>
          <a:stretch/>
        </p:blipFill>
        <p:spPr>
          <a:xfrm>
            <a:off x="138221" y="2397318"/>
            <a:ext cx="2467985" cy="22486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DE2A5B-1C9D-5D48-9B53-5C0EB26FDEB8}"/>
              </a:ext>
            </a:extLst>
          </p:cNvPr>
          <p:cNvSpPr txBox="1"/>
          <p:nvPr/>
        </p:nvSpPr>
        <p:spPr>
          <a:xfrm>
            <a:off x="253638" y="4593286"/>
            <a:ext cx="2179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Proportion post-TKI1 minus proportion pre-TKI1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683038-170E-C74D-9E13-ED6615D16AF4}"/>
              </a:ext>
            </a:extLst>
          </p:cNvPr>
          <p:cNvSpPr txBox="1"/>
          <p:nvPr/>
        </p:nvSpPr>
        <p:spPr>
          <a:xfrm>
            <a:off x="-10422" y="-44960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DBFE96-1CA1-A147-AE5E-3C68B6C0AA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16" t="14571" b="5064"/>
          <a:stretch/>
        </p:blipFill>
        <p:spPr>
          <a:xfrm>
            <a:off x="177614" y="425254"/>
            <a:ext cx="1407445" cy="16460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E2455D-21CC-1143-9DCD-332952A725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81" t="10899" b="4723"/>
          <a:stretch/>
        </p:blipFill>
        <p:spPr>
          <a:xfrm>
            <a:off x="3221448" y="463454"/>
            <a:ext cx="1301585" cy="16044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2A873F-6153-E545-8A85-203CFA491DF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02" t="14571" b="5065"/>
          <a:stretch/>
        </p:blipFill>
        <p:spPr>
          <a:xfrm>
            <a:off x="1712369" y="425250"/>
            <a:ext cx="1398728" cy="16460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9ED159-4149-E94C-B470-976F6FE6002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81" t="10900" b="4723"/>
          <a:stretch/>
        </p:blipFill>
        <p:spPr>
          <a:xfrm>
            <a:off x="4654551" y="463453"/>
            <a:ext cx="1301585" cy="16044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28F56F-47FC-5A45-AD50-7B451AB0A377}"/>
              </a:ext>
            </a:extLst>
          </p:cNvPr>
          <p:cNvSpPr txBox="1"/>
          <p:nvPr/>
        </p:nvSpPr>
        <p:spPr>
          <a:xfrm>
            <a:off x="-10278" y="34201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352A93-DB12-6E40-93CF-11D8E180E687}"/>
              </a:ext>
            </a:extLst>
          </p:cNvPr>
          <p:cNvSpPr txBox="1"/>
          <p:nvPr/>
        </p:nvSpPr>
        <p:spPr>
          <a:xfrm>
            <a:off x="1433110" y="34201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F52A4E-4E66-6E41-90E3-9CA5B147EA72}"/>
              </a:ext>
            </a:extLst>
          </p:cNvPr>
          <p:cNvSpPr txBox="1"/>
          <p:nvPr/>
        </p:nvSpPr>
        <p:spPr>
          <a:xfrm>
            <a:off x="2973418" y="34201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A5A2A6-4D80-AE45-A834-481B50AC1EBE}"/>
              </a:ext>
            </a:extLst>
          </p:cNvPr>
          <p:cNvSpPr txBox="1"/>
          <p:nvPr/>
        </p:nvSpPr>
        <p:spPr>
          <a:xfrm>
            <a:off x="4358981" y="34201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4C6CB5-A6E2-5448-8281-A6C1D65C5412}"/>
              </a:ext>
            </a:extLst>
          </p:cNvPr>
          <p:cNvSpPr txBox="1"/>
          <p:nvPr/>
        </p:nvSpPr>
        <p:spPr>
          <a:xfrm>
            <a:off x="3097597" y="4592694"/>
            <a:ext cx="2337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Proportion post-Osimertinib minus proportion pre-Osimertinib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D3AE5D-AABC-D64C-9C9E-8E118A966FE7}"/>
              </a:ext>
            </a:extLst>
          </p:cNvPr>
          <p:cNvCxnSpPr>
            <a:cxnSpLocks/>
          </p:cNvCxnSpPr>
          <p:nvPr/>
        </p:nvCxnSpPr>
        <p:spPr>
          <a:xfrm>
            <a:off x="1975030" y="2577375"/>
            <a:ext cx="5829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5E2AD5-5F6C-4A43-A7ED-CCCAFEE34145}"/>
              </a:ext>
            </a:extLst>
          </p:cNvPr>
          <p:cNvSpPr txBox="1"/>
          <p:nvPr/>
        </p:nvSpPr>
        <p:spPr>
          <a:xfrm>
            <a:off x="990323" y="2371451"/>
            <a:ext cx="1648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Enriched post-treatment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6D07384-1013-A342-80D3-3FBDFB3EF01F}"/>
              </a:ext>
            </a:extLst>
          </p:cNvPr>
          <p:cNvCxnSpPr>
            <a:cxnSpLocks/>
          </p:cNvCxnSpPr>
          <p:nvPr/>
        </p:nvCxnSpPr>
        <p:spPr>
          <a:xfrm>
            <a:off x="4762970" y="2524367"/>
            <a:ext cx="5829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D128C23-C99E-CA47-9193-BC7D5BC1769B}"/>
              </a:ext>
            </a:extLst>
          </p:cNvPr>
          <p:cNvSpPr txBox="1"/>
          <p:nvPr/>
        </p:nvSpPr>
        <p:spPr>
          <a:xfrm>
            <a:off x="3778393" y="2318443"/>
            <a:ext cx="1648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Enriched post-treatment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F464C0F-72C2-0845-8AFF-68A986ACB94B}"/>
              </a:ext>
            </a:extLst>
          </p:cNvPr>
          <p:cNvGrpSpPr/>
          <p:nvPr/>
        </p:nvGrpSpPr>
        <p:grpSpPr>
          <a:xfrm>
            <a:off x="5981700" y="1052185"/>
            <a:ext cx="926049" cy="461665"/>
            <a:chOff x="6424097" y="1183796"/>
            <a:chExt cx="926049" cy="4616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7EF54C-5072-2646-9194-436D2C4022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258024"/>
              <a:ext cx="101518" cy="100584"/>
            </a:xfrm>
            <a:prstGeom prst="rect">
              <a:avLst/>
            </a:prstGeom>
            <a:solidFill>
              <a:srgbClr val="293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2873CCE-F701-0D40-8D35-F3248453B0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375480"/>
              <a:ext cx="101518" cy="100584"/>
            </a:xfrm>
            <a:prstGeom prst="rect">
              <a:avLst/>
            </a:prstGeom>
            <a:solidFill>
              <a:srgbClr val="4E94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E8543EE-DA06-4140-A9A4-5CFE347E51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097" y="1492936"/>
              <a:ext cx="101518" cy="100584"/>
            </a:xfrm>
            <a:prstGeom prst="rect">
              <a:avLst/>
            </a:prstGeom>
            <a:solidFill>
              <a:srgbClr val="AED8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D85BE4-0B4D-624E-9DB2-464B9F00B8E1}"/>
                </a:ext>
              </a:extLst>
            </p:cNvPr>
            <p:cNvSpPr txBox="1"/>
            <p:nvPr/>
          </p:nvSpPr>
          <p:spPr>
            <a:xfrm>
              <a:off x="6465246" y="1183796"/>
              <a:ext cx="8849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Pre-treatment</a:t>
              </a:r>
            </a:p>
            <a:p>
              <a:r>
                <a:rPr lang="en-US" sz="800" dirty="0"/>
                <a:t>Post-TKI1</a:t>
              </a:r>
            </a:p>
            <a:p>
              <a:r>
                <a:rPr lang="en-US" sz="800" dirty="0"/>
                <a:t>Post-Osimertinib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7837BD6-C741-C846-BBCB-FFC7EC1F5068}"/>
              </a:ext>
            </a:extLst>
          </p:cNvPr>
          <p:cNvSpPr txBox="1"/>
          <p:nvPr/>
        </p:nvSpPr>
        <p:spPr>
          <a:xfrm>
            <a:off x="-10278" y="237145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2D038E-3194-634D-8BA1-51CF77360F4E}"/>
              </a:ext>
            </a:extLst>
          </p:cNvPr>
          <p:cNvSpPr txBox="1"/>
          <p:nvPr/>
        </p:nvSpPr>
        <p:spPr>
          <a:xfrm>
            <a:off x="2728256" y="237145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CC7490-1843-C445-92D3-0B6B04ECA1D1}"/>
              </a:ext>
            </a:extLst>
          </p:cNvPr>
          <p:cNvSpPr txBox="1"/>
          <p:nvPr/>
        </p:nvSpPr>
        <p:spPr>
          <a:xfrm rot="16200000">
            <a:off x="-493379" y="1148440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TMB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501531-296B-4149-9756-76EC2DDB0B7B}"/>
              </a:ext>
            </a:extLst>
          </p:cNvPr>
          <p:cNvSpPr txBox="1"/>
          <p:nvPr/>
        </p:nvSpPr>
        <p:spPr>
          <a:xfrm rot="16200000">
            <a:off x="1032634" y="1148441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Proportion CNA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EF0BF1-23ED-E54A-A15A-2344F37373FD}"/>
              </a:ext>
            </a:extLst>
          </p:cNvPr>
          <p:cNvSpPr txBox="1"/>
          <p:nvPr/>
        </p:nvSpPr>
        <p:spPr>
          <a:xfrm rot="16200000">
            <a:off x="2553745" y="1149035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TMB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8CB3D27-9774-DB4B-B901-3A1A055E1CDB}"/>
              </a:ext>
            </a:extLst>
          </p:cNvPr>
          <p:cNvSpPr txBox="1"/>
          <p:nvPr/>
        </p:nvSpPr>
        <p:spPr>
          <a:xfrm rot="16200000">
            <a:off x="3980190" y="1155318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Proportion CNA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65111C-5205-6143-8766-331A91511F4F}"/>
              </a:ext>
            </a:extLst>
          </p:cNvPr>
          <p:cNvSpPr txBox="1"/>
          <p:nvPr/>
        </p:nvSpPr>
        <p:spPr>
          <a:xfrm rot="16200000">
            <a:off x="-545121" y="3639759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-log(p-value)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88AD959-C113-E14A-BB59-149CAF8FCEE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0222" t="7453" r="15734" b="61064"/>
          <a:stretch/>
        </p:blipFill>
        <p:spPr>
          <a:xfrm>
            <a:off x="2359427" y="3256984"/>
            <a:ext cx="483432" cy="74506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92C2A39-6468-F349-BAD0-B8AE3DE7F40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0349" t="10206" r="17449" b="71634"/>
          <a:stretch/>
        </p:blipFill>
        <p:spPr>
          <a:xfrm>
            <a:off x="5440372" y="2961961"/>
            <a:ext cx="420047" cy="429763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5AE1B4EA-9825-D34C-B1D5-0FB7715CA78F}"/>
              </a:ext>
            </a:extLst>
          </p:cNvPr>
          <p:cNvGrpSpPr/>
          <p:nvPr/>
        </p:nvGrpSpPr>
        <p:grpSpPr>
          <a:xfrm>
            <a:off x="5226828" y="3510971"/>
            <a:ext cx="1714441" cy="1026551"/>
            <a:chOff x="5226828" y="3988051"/>
            <a:chExt cx="1714441" cy="102655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442C1D4-ECF6-C54A-9212-7F36B7319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71702" t="51640" r="25418" b="29743"/>
            <a:stretch/>
          </p:blipFill>
          <p:spPr>
            <a:xfrm>
              <a:off x="5227391" y="3993523"/>
              <a:ext cx="159815" cy="710187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A14C56D-8C40-794E-BC97-6E1C436F5C01}"/>
                </a:ext>
              </a:extLst>
            </p:cNvPr>
            <p:cNvSpPr txBox="1"/>
            <p:nvPr/>
          </p:nvSpPr>
          <p:spPr>
            <a:xfrm>
              <a:off x="5307945" y="3988051"/>
              <a:ext cx="8009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Amplification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31863C6-40B8-284B-B708-CEF8405E58FD}"/>
                </a:ext>
              </a:extLst>
            </p:cNvPr>
            <p:cNvSpPr txBox="1"/>
            <p:nvPr/>
          </p:nvSpPr>
          <p:spPr>
            <a:xfrm>
              <a:off x="5307946" y="4150272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AB49AA4-4487-FA49-BDAA-2CA364FD4E6E}"/>
                </a:ext>
              </a:extLst>
            </p:cNvPr>
            <p:cNvSpPr txBox="1"/>
            <p:nvPr/>
          </p:nvSpPr>
          <p:spPr>
            <a:xfrm>
              <a:off x="5307946" y="4312493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17FF9E9-76DC-2F47-8862-7467AFE09743}"/>
                </a:ext>
              </a:extLst>
            </p:cNvPr>
            <p:cNvSpPr txBox="1"/>
            <p:nvPr/>
          </p:nvSpPr>
          <p:spPr>
            <a:xfrm>
              <a:off x="5307946" y="4474714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0551738-28AB-2244-8789-2838DC2A4B49}"/>
                </a:ext>
              </a:extLst>
            </p:cNvPr>
            <p:cNvSpPr txBox="1"/>
            <p:nvPr/>
          </p:nvSpPr>
          <p:spPr>
            <a:xfrm>
              <a:off x="5307946" y="4636935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Deletion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63EF51C-06E7-A34A-856D-A4AC84F6ECC4}"/>
                </a:ext>
              </a:extLst>
            </p:cNvPr>
            <p:cNvSpPr txBox="1"/>
            <p:nvPr/>
          </p:nvSpPr>
          <p:spPr>
            <a:xfrm>
              <a:off x="5307945" y="4799158"/>
              <a:ext cx="16333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Amplification/Deletion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38DB4AF-F6B2-2A46-97B4-1A7C8E6FD3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71682" t="69865" r="25438" b="22031"/>
            <a:stretch/>
          </p:blipFill>
          <p:spPr>
            <a:xfrm flipV="1">
              <a:off x="5226828" y="4681083"/>
              <a:ext cx="159815" cy="309163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AF9BEA90-F29E-F14E-A2BB-36DE95ECAB44}"/>
              </a:ext>
            </a:extLst>
          </p:cNvPr>
          <p:cNvSpPr txBox="1"/>
          <p:nvPr/>
        </p:nvSpPr>
        <p:spPr>
          <a:xfrm rot="16200000">
            <a:off x="2266517" y="3639759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-log(p-value)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03F7FB-687B-4C49-AF6B-5151DC49D31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4771"/>
          <a:stretch/>
        </p:blipFill>
        <p:spPr>
          <a:xfrm>
            <a:off x="20235" y="5194405"/>
            <a:ext cx="2618338" cy="2285631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DC2F6628-102E-AB4C-BEB7-D999F78366EA}"/>
              </a:ext>
            </a:extLst>
          </p:cNvPr>
          <p:cNvSpPr txBox="1"/>
          <p:nvPr/>
        </p:nvSpPr>
        <p:spPr>
          <a:xfrm>
            <a:off x="282488" y="7424305"/>
            <a:ext cx="2179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Proportion post-TKI1 minus proportion pre-TKI1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5DCE58-301B-EB41-9E70-53E86824B75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4771"/>
          <a:stretch/>
        </p:blipFill>
        <p:spPr>
          <a:xfrm>
            <a:off x="2885492" y="5192782"/>
            <a:ext cx="2618339" cy="228563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0405BAD-B3F1-5943-9C8C-C8857651ED53}"/>
              </a:ext>
            </a:extLst>
          </p:cNvPr>
          <p:cNvSpPr txBox="1"/>
          <p:nvPr/>
        </p:nvSpPr>
        <p:spPr>
          <a:xfrm>
            <a:off x="3130654" y="7434986"/>
            <a:ext cx="2337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Proportion post-Osimertinib minus proportion pre-Osimertinib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6732D10-5A11-FE4A-88D8-C72FA8C35E97}"/>
              </a:ext>
            </a:extLst>
          </p:cNvPr>
          <p:cNvSpPr txBox="1"/>
          <p:nvPr/>
        </p:nvSpPr>
        <p:spPr>
          <a:xfrm>
            <a:off x="0" y="490747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30BF69A-5C5F-5948-B921-A03C6CF942A6}"/>
              </a:ext>
            </a:extLst>
          </p:cNvPr>
          <p:cNvSpPr txBox="1"/>
          <p:nvPr/>
        </p:nvSpPr>
        <p:spPr>
          <a:xfrm>
            <a:off x="2738534" y="490747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B0E6BDE-094D-8D46-922D-9697D449FF27}"/>
              </a:ext>
            </a:extLst>
          </p:cNvPr>
          <p:cNvCxnSpPr>
            <a:cxnSpLocks/>
          </p:cNvCxnSpPr>
          <p:nvPr/>
        </p:nvCxnSpPr>
        <p:spPr>
          <a:xfrm>
            <a:off x="1961541" y="5211554"/>
            <a:ext cx="5829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D3C92AA-BC83-EA4F-8E72-B8C8500657C0}"/>
              </a:ext>
            </a:extLst>
          </p:cNvPr>
          <p:cNvSpPr txBox="1"/>
          <p:nvPr/>
        </p:nvSpPr>
        <p:spPr>
          <a:xfrm>
            <a:off x="976834" y="5005630"/>
            <a:ext cx="1648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Enriched post-treatment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AC1168B-E7D2-174F-866C-43CDEAB43D93}"/>
              </a:ext>
            </a:extLst>
          </p:cNvPr>
          <p:cNvCxnSpPr>
            <a:cxnSpLocks/>
          </p:cNvCxnSpPr>
          <p:nvPr/>
        </p:nvCxnSpPr>
        <p:spPr>
          <a:xfrm>
            <a:off x="4749481" y="5158546"/>
            <a:ext cx="5829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EA2D325-F034-B741-9C35-BFB0BB6CD390}"/>
              </a:ext>
            </a:extLst>
          </p:cNvPr>
          <p:cNvSpPr txBox="1"/>
          <p:nvPr/>
        </p:nvSpPr>
        <p:spPr>
          <a:xfrm>
            <a:off x="3764904" y="4952622"/>
            <a:ext cx="1648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Enriched post-treatment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B9860D6-662A-C749-AD15-24D2F9409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394952"/>
              </p:ext>
            </p:extLst>
          </p:nvPr>
        </p:nvGraphicFramePr>
        <p:xfrm>
          <a:off x="314472" y="7773541"/>
          <a:ext cx="2118616" cy="5486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59308">
                  <a:extLst>
                    <a:ext uri="{9D8B030D-6E8A-4147-A177-3AD203B41FA5}">
                      <a16:colId xmlns:a16="http://schemas.microsoft.com/office/drawing/2014/main" val="3328776745"/>
                    </a:ext>
                  </a:extLst>
                </a:gridCol>
                <a:gridCol w="1059308">
                  <a:extLst>
                    <a:ext uri="{9D8B030D-6E8A-4147-A177-3AD203B41FA5}">
                      <a16:colId xmlns:a16="http://schemas.microsoft.com/office/drawing/2014/main" val="1821480060"/>
                    </a:ext>
                  </a:extLst>
                </a:gridCol>
              </a:tblGrid>
              <a:tr h="219048">
                <a:tc>
                  <a:txBody>
                    <a:bodyPr/>
                    <a:lstStyle/>
                    <a:p>
                      <a:r>
                        <a:rPr lang="en-US" sz="800" dirty="0"/>
                        <a:t>Pre-Osimertinib T790M rate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Post-Osimertinib T790M retention rate 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466653891"/>
                  </a:ext>
                </a:extLst>
              </a:tr>
              <a:tr h="165140">
                <a:tc>
                  <a:txBody>
                    <a:bodyPr/>
                    <a:lstStyle/>
                    <a:p>
                      <a:r>
                        <a:rPr lang="en-US" sz="800" dirty="0"/>
                        <a:t>76/94 (81%)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14/27 (52%)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2593010"/>
                  </a:ext>
                </a:extLst>
              </a:tr>
            </a:tbl>
          </a:graphicData>
        </a:graphic>
      </p:graphicFrame>
      <p:graphicFrame>
        <p:nvGraphicFramePr>
          <p:cNvPr id="61" name="Table 4">
            <a:extLst>
              <a:ext uri="{FF2B5EF4-FFF2-40B4-BE49-F238E27FC236}">
                <a16:creationId xmlns:a16="http://schemas.microsoft.com/office/drawing/2014/main" id="{84B76C1F-A7BF-AB44-ADFD-3DC0E0C2A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5626"/>
              </p:ext>
            </p:extLst>
          </p:nvPr>
        </p:nvGraphicFramePr>
        <p:xfrm>
          <a:off x="3676852" y="7773540"/>
          <a:ext cx="1030036" cy="56034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30036">
                  <a:extLst>
                    <a:ext uri="{9D8B030D-6E8A-4147-A177-3AD203B41FA5}">
                      <a16:colId xmlns:a16="http://schemas.microsoft.com/office/drawing/2014/main" val="1821480060"/>
                    </a:ext>
                  </a:extLst>
                </a:gridCol>
              </a:tblGrid>
              <a:tr h="323578">
                <a:tc>
                  <a:txBody>
                    <a:bodyPr/>
                    <a:lstStyle/>
                    <a:p>
                      <a:r>
                        <a:rPr lang="en-US" sz="800" dirty="0"/>
                        <a:t>Post-Osimertinib C797S rate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653891"/>
                  </a:ext>
                </a:extLst>
              </a:tr>
              <a:tr h="225063">
                <a:tc>
                  <a:txBody>
                    <a:bodyPr/>
                    <a:lstStyle/>
                    <a:p>
                      <a:r>
                        <a:rPr lang="en-US" sz="800" dirty="0"/>
                        <a:t>5/31 (16%)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3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614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B024C4-71A0-4244-BC1D-E483612A753F}"/>
              </a:ext>
            </a:extLst>
          </p:cNvPr>
          <p:cNvSpPr txBox="1"/>
          <p:nvPr/>
        </p:nvSpPr>
        <p:spPr>
          <a:xfrm>
            <a:off x="-10278" y="583846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CBE6C9-FA47-CA40-B530-349ABE47D3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0" r="26169" b="6666"/>
          <a:stretch/>
        </p:blipFill>
        <p:spPr>
          <a:xfrm>
            <a:off x="233319" y="580741"/>
            <a:ext cx="3508004" cy="31492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FCD21A-B973-9940-A392-47764F3DF878}"/>
              </a:ext>
            </a:extLst>
          </p:cNvPr>
          <p:cNvSpPr txBox="1"/>
          <p:nvPr/>
        </p:nvSpPr>
        <p:spPr>
          <a:xfrm rot="16200000">
            <a:off x="-521675" y="1283966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Proportion of samples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1615BB-20E6-E648-9CC0-324AA80C24FE}"/>
              </a:ext>
            </a:extLst>
          </p:cNvPr>
          <p:cNvSpPr>
            <a:spLocks noChangeAspect="1"/>
          </p:cNvSpPr>
          <p:nvPr/>
        </p:nvSpPr>
        <p:spPr>
          <a:xfrm>
            <a:off x="3752597" y="1555264"/>
            <a:ext cx="137160" cy="135751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444F6E-9359-214C-B8C7-D17E78F3421C}"/>
              </a:ext>
            </a:extLst>
          </p:cNvPr>
          <p:cNvSpPr>
            <a:spLocks noChangeAspect="1"/>
          </p:cNvSpPr>
          <p:nvPr/>
        </p:nvSpPr>
        <p:spPr>
          <a:xfrm>
            <a:off x="3752597" y="1707664"/>
            <a:ext cx="137160" cy="13575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5A2DB-2D4B-2042-9805-7DA8C2054921}"/>
              </a:ext>
            </a:extLst>
          </p:cNvPr>
          <p:cNvSpPr txBox="1"/>
          <p:nvPr/>
        </p:nvSpPr>
        <p:spPr>
          <a:xfrm>
            <a:off x="3836161" y="1515417"/>
            <a:ext cx="870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Pre-treatment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ED8CA-391D-8C49-B7D2-453992671393}"/>
              </a:ext>
            </a:extLst>
          </p:cNvPr>
          <p:cNvSpPr txBox="1"/>
          <p:nvPr/>
        </p:nvSpPr>
        <p:spPr>
          <a:xfrm>
            <a:off x="3836161" y="1669029"/>
            <a:ext cx="1117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Post-treatment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165252-BEC0-5747-AAA7-5E5916B6038E}"/>
              </a:ext>
            </a:extLst>
          </p:cNvPr>
          <p:cNvSpPr txBox="1"/>
          <p:nvPr/>
        </p:nvSpPr>
        <p:spPr>
          <a:xfrm>
            <a:off x="644273" y="2151183"/>
            <a:ext cx="175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F48FA1-2ADA-B84C-8164-7ACB0EF2B9C3}"/>
              </a:ext>
            </a:extLst>
          </p:cNvPr>
          <p:cNvSpPr/>
          <p:nvPr/>
        </p:nvSpPr>
        <p:spPr>
          <a:xfrm>
            <a:off x="19140" y="7211016"/>
            <a:ext cx="68277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4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Genetic alterations associated with tyrosine kinase inhibitor (TKI) therapy.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A. Tumor mutational burden (TMB) and B. copy number burden stratified by treatment context (pretreatment, n=189; post-initial TKI, n=91; and after 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n=31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C. TMB and D. copy number burden in paired samples stratified by treatment context (pretreatment, n=26, post-TK1, n=30, post-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n=9. E. Genes enriched for mutations in pre- and post-first-line TKI samples and F. Pre- and post-later-line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TMB-adjusted p-values by logistic regression shown on y axis; only genes mutated in &gt; 4 samples included. G. Specific mutations enriched in pre and post-first-line TKI samples and H. Pre- and post-later-line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Mutations present in 2 or more samples shown. 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I. Proportion of samples harboring alterations in the indicated pathways; only the top ten differentially enriched pathways shown. 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DA6F07-A8E8-264F-A22F-3F6CA7940BA7}"/>
              </a:ext>
            </a:extLst>
          </p:cNvPr>
          <p:cNvSpPr txBox="1"/>
          <p:nvPr/>
        </p:nvSpPr>
        <p:spPr>
          <a:xfrm>
            <a:off x="-10422" y="-44960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4 continued</a:t>
            </a:r>
          </a:p>
        </p:txBody>
      </p:sp>
    </p:spTree>
    <p:extLst>
      <p:ext uri="{BB962C8B-B14F-4D97-AF65-F5344CB8AC3E}">
        <p14:creationId xmlns:p14="http://schemas.microsoft.com/office/powerpoint/2010/main" val="2189422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5ECE5F1-ECF6-974C-85BF-33B81D9DE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69" r="30435" b="3456"/>
          <a:stretch/>
        </p:blipFill>
        <p:spPr>
          <a:xfrm>
            <a:off x="29465" y="593748"/>
            <a:ext cx="3933224" cy="392604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8AB5D4-EBA5-C640-9101-35A7B23BEB81}"/>
              </a:ext>
            </a:extLst>
          </p:cNvPr>
          <p:cNvSpPr txBox="1"/>
          <p:nvPr/>
        </p:nvSpPr>
        <p:spPr>
          <a:xfrm>
            <a:off x="0" y="-30480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5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8F430C64-3B75-3741-8639-E7F2382C60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65" t="17189" b="63813"/>
          <a:stretch/>
        </p:blipFill>
        <p:spPr>
          <a:xfrm>
            <a:off x="3132908" y="1391169"/>
            <a:ext cx="1800224" cy="772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BEB5AC-6A26-994B-9513-DD02353D02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2158" b="6706"/>
          <a:stretch/>
        </p:blipFill>
        <p:spPr>
          <a:xfrm>
            <a:off x="4495165" y="411980"/>
            <a:ext cx="2057241" cy="45265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644E2C-A7AC-814E-8539-FDF75C2ADA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44" t="7975" b="3967"/>
          <a:stretch/>
        </p:blipFill>
        <p:spPr>
          <a:xfrm>
            <a:off x="194358" y="4589883"/>
            <a:ext cx="2156398" cy="35292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3C2136-BEF6-7843-BD4A-1D65EEFF6988}"/>
              </a:ext>
            </a:extLst>
          </p:cNvPr>
          <p:cNvSpPr txBox="1"/>
          <p:nvPr/>
        </p:nvSpPr>
        <p:spPr>
          <a:xfrm>
            <a:off x="-10278" y="30225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4ED89A-CA4B-454C-9F7E-146E63F090F6}"/>
              </a:ext>
            </a:extLst>
          </p:cNvPr>
          <p:cNvSpPr txBox="1"/>
          <p:nvPr/>
        </p:nvSpPr>
        <p:spPr>
          <a:xfrm>
            <a:off x="4495165" y="30225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9B8C5D-C2AE-6C4D-B298-A5938DD5DF6D}"/>
              </a:ext>
            </a:extLst>
          </p:cNvPr>
          <p:cNvSpPr txBox="1"/>
          <p:nvPr/>
        </p:nvSpPr>
        <p:spPr>
          <a:xfrm>
            <a:off x="-22849" y="440345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F9D2E09-E5DA-424E-931B-153499628426}"/>
              </a:ext>
            </a:extLst>
          </p:cNvPr>
          <p:cNvGrpSpPr/>
          <p:nvPr/>
        </p:nvGrpSpPr>
        <p:grpSpPr>
          <a:xfrm>
            <a:off x="3080587" y="2340209"/>
            <a:ext cx="1714441" cy="1026551"/>
            <a:chOff x="5226828" y="3988051"/>
            <a:chExt cx="1714441" cy="102655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41493B-62B1-9746-94E3-B20A5DE823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1702" t="51640" r="25418" b="29743"/>
            <a:stretch/>
          </p:blipFill>
          <p:spPr>
            <a:xfrm>
              <a:off x="5227391" y="3993523"/>
              <a:ext cx="159815" cy="71018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B37148-D6F5-2146-9F6D-A318582A8319}"/>
                </a:ext>
              </a:extLst>
            </p:cNvPr>
            <p:cNvSpPr txBox="1"/>
            <p:nvPr/>
          </p:nvSpPr>
          <p:spPr>
            <a:xfrm>
              <a:off x="5307945" y="3988051"/>
              <a:ext cx="8009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Amplification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6822FB-03DB-764D-9C38-1E52F31DEEC8}"/>
                </a:ext>
              </a:extLst>
            </p:cNvPr>
            <p:cNvSpPr txBox="1"/>
            <p:nvPr/>
          </p:nvSpPr>
          <p:spPr>
            <a:xfrm>
              <a:off x="5307946" y="4150272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31226B-8B26-7D4A-903C-20FF80E83F5E}"/>
                </a:ext>
              </a:extLst>
            </p:cNvPr>
            <p:cNvSpPr txBox="1"/>
            <p:nvPr/>
          </p:nvSpPr>
          <p:spPr>
            <a:xfrm>
              <a:off x="5307946" y="4312493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E42114-407D-9845-BFF8-87CFF9687D55}"/>
                </a:ext>
              </a:extLst>
            </p:cNvPr>
            <p:cNvSpPr txBox="1"/>
            <p:nvPr/>
          </p:nvSpPr>
          <p:spPr>
            <a:xfrm>
              <a:off x="5307946" y="4474714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B27336A-EAFE-1841-8176-EB7DBA4BCC42}"/>
                </a:ext>
              </a:extLst>
            </p:cNvPr>
            <p:cNvSpPr txBox="1"/>
            <p:nvPr/>
          </p:nvSpPr>
          <p:spPr>
            <a:xfrm>
              <a:off x="5307946" y="4636935"/>
              <a:ext cx="1225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Deletion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637111-31EB-7C4E-9116-DA75C765B139}"/>
                </a:ext>
              </a:extLst>
            </p:cNvPr>
            <p:cNvSpPr txBox="1"/>
            <p:nvPr/>
          </p:nvSpPr>
          <p:spPr>
            <a:xfrm>
              <a:off x="5307945" y="4799158"/>
              <a:ext cx="16333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Mutation, Amplification/Deletion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53DE4B0-3149-144B-AB2B-C223C64910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1682" t="69865" r="25438" b="22031"/>
            <a:stretch/>
          </p:blipFill>
          <p:spPr>
            <a:xfrm flipV="1">
              <a:off x="5226828" y="4681083"/>
              <a:ext cx="159815" cy="309163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196D31-ABF9-984A-B823-80618563547C}"/>
              </a:ext>
            </a:extLst>
          </p:cNvPr>
          <p:cNvGrpSpPr/>
          <p:nvPr/>
        </p:nvGrpSpPr>
        <p:grpSpPr>
          <a:xfrm>
            <a:off x="5077432" y="4938493"/>
            <a:ext cx="1679047" cy="682808"/>
            <a:chOff x="1872667" y="5284522"/>
            <a:chExt cx="1679047" cy="68280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62CC39F-675B-D443-8884-585E343397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333321"/>
              <a:ext cx="137160" cy="135751"/>
            </a:xfrm>
            <a:prstGeom prst="rect">
              <a:avLst/>
            </a:prstGeom>
            <a:solidFill>
              <a:srgbClr val="1774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C41F30-B5A7-224E-8A79-BB2532B026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485721"/>
              <a:ext cx="137160" cy="135751"/>
            </a:xfrm>
            <a:prstGeom prst="rect">
              <a:avLst/>
            </a:prstGeom>
            <a:solidFill>
              <a:srgbClr val="1FA4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A4F6006-AD5A-9540-A70E-DB58A1DDAD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638121"/>
              <a:ext cx="137160" cy="135751"/>
            </a:xfrm>
            <a:prstGeom prst="rect">
              <a:avLst/>
            </a:prstGeom>
            <a:solidFill>
              <a:srgbClr val="8B00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AF4B28-2C68-F346-88F0-69524FF13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2667" y="5790521"/>
              <a:ext cx="137160" cy="135751"/>
            </a:xfrm>
            <a:prstGeom prst="rect">
              <a:avLst/>
            </a:prstGeom>
            <a:solidFill>
              <a:srgbClr val="1919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BC9547A-6A68-A74E-BFB8-8AD9254D48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333321"/>
              <a:ext cx="137160" cy="135751"/>
            </a:xfrm>
            <a:prstGeom prst="rect">
              <a:avLst/>
            </a:prstGeom>
            <a:solidFill>
              <a:srgbClr val="0400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047F158-DD69-B246-9A57-B3C790D80F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485721"/>
              <a:ext cx="137160" cy="135751"/>
            </a:xfrm>
            <a:prstGeom prst="rect">
              <a:avLst/>
            </a:prstGeom>
            <a:solidFill>
              <a:srgbClr val="8FD7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4338FCC-A6EC-9D47-B5E3-F694EF8E94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638121"/>
              <a:ext cx="137160" cy="135751"/>
            </a:xfrm>
            <a:prstGeom prst="rect">
              <a:avLst/>
            </a:prstGeom>
            <a:solidFill>
              <a:srgbClr val="FF0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6BC16DA-631D-024A-94A9-B5D3F7A753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3870" y="5790521"/>
              <a:ext cx="137160" cy="135751"/>
            </a:xfrm>
            <a:prstGeom prst="rect">
              <a:avLst/>
            </a:prstGeom>
            <a:solidFill>
              <a:srgbClr val="FEE7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2CDA2E8-EFD9-5646-B50F-153901319513}"/>
                </a:ext>
              </a:extLst>
            </p:cNvPr>
            <p:cNvSpPr txBox="1"/>
            <p:nvPr/>
          </p:nvSpPr>
          <p:spPr>
            <a:xfrm>
              <a:off x="1956252" y="5290391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Missense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94C54CE-9D89-DC4A-B256-9FF3D373B376}"/>
                </a:ext>
              </a:extLst>
            </p:cNvPr>
            <p:cNvSpPr txBox="1"/>
            <p:nvPr/>
          </p:nvSpPr>
          <p:spPr>
            <a:xfrm>
              <a:off x="1962979" y="5445874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Nonsense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955066E-0D76-6E44-A568-3F7C96206CF1}"/>
                </a:ext>
              </a:extLst>
            </p:cNvPr>
            <p:cNvSpPr txBox="1"/>
            <p:nvPr/>
          </p:nvSpPr>
          <p:spPr>
            <a:xfrm>
              <a:off x="1959605" y="5598274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Splice site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29EB7F4-B3AA-3D4B-B506-245AD669CB86}"/>
                </a:ext>
              </a:extLst>
            </p:cNvPr>
            <p:cNvSpPr txBox="1"/>
            <p:nvPr/>
          </p:nvSpPr>
          <p:spPr>
            <a:xfrm>
              <a:off x="1956231" y="5751886"/>
              <a:ext cx="7000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Start site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D583E70-1353-AE4A-AA8E-BFDD94552309}"/>
                </a:ext>
              </a:extLst>
            </p:cNvPr>
            <p:cNvSpPr txBox="1"/>
            <p:nvPr/>
          </p:nvSpPr>
          <p:spPr>
            <a:xfrm>
              <a:off x="2669018" y="5284522"/>
              <a:ext cx="7422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/>
                <a:t>Inframe</a:t>
              </a:r>
              <a:r>
                <a:rPr lang="en-US" sz="800" dirty="0"/>
                <a:t> indel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386EB8F-35FE-3C40-9306-1C5FDA619A49}"/>
                </a:ext>
              </a:extLst>
            </p:cNvPr>
            <p:cNvSpPr txBox="1"/>
            <p:nvPr/>
          </p:nvSpPr>
          <p:spPr>
            <a:xfrm>
              <a:off x="2675744" y="5430769"/>
              <a:ext cx="8759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Frameshift indel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CCEFA49-126F-BD4C-982D-426E86F83E82}"/>
                </a:ext>
              </a:extLst>
            </p:cNvPr>
            <p:cNvSpPr txBox="1"/>
            <p:nvPr/>
          </p:nvSpPr>
          <p:spPr>
            <a:xfrm>
              <a:off x="2672371" y="5583169"/>
              <a:ext cx="6162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Deletion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D855849-6277-2847-B494-B2DF21541E4A}"/>
                </a:ext>
              </a:extLst>
            </p:cNvPr>
            <p:cNvSpPr txBox="1"/>
            <p:nvPr/>
          </p:nvSpPr>
          <p:spPr>
            <a:xfrm>
              <a:off x="2668997" y="5736781"/>
              <a:ext cx="7000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High amp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9D36400-F53E-0841-8E43-87896063D698}"/>
              </a:ext>
            </a:extLst>
          </p:cNvPr>
          <p:cNvSpPr>
            <a:spLocks noChangeAspect="1"/>
          </p:cNvSpPr>
          <p:nvPr/>
        </p:nvSpPr>
        <p:spPr>
          <a:xfrm>
            <a:off x="2478818" y="6603629"/>
            <a:ext cx="137160" cy="135751"/>
          </a:xfrm>
          <a:prstGeom prst="rect">
            <a:avLst/>
          </a:prstGeom>
          <a:solidFill>
            <a:srgbClr val="07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80AE96-BF49-F847-8BD9-398B73C01791}"/>
              </a:ext>
            </a:extLst>
          </p:cNvPr>
          <p:cNvSpPr>
            <a:spLocks noChangeAspect="1"/>
          </p:cNvSpPr>
          <p:nvPr/>
        </p:nvSpPr>
        <p:spPr>
          <a:xfrm>
            <a:off x="2478818" y="6751928"/>
            <a:ext cx="137160" cy="135751"/>
          </a:xfrm>
          <a:prstGeom prst="rect">
            <a:avLst/>
          </a:prstGeom>
          <a:solidFill>
            <a:srgbClr val="079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66C8942-E944-384F-B66F-3FCF81165DB6}"/>
              </a:ext>
            </a:extLst>
          </p:cNvPr>
          <p:cNvSpPr>
            <a:spLocks noChangeAspect="1"/>
          </p:cNvSpPr>
          <p:nvPr/>
        </p:nvSpPr>
        <p:spPr>
          <a:xfrm>
            <a:off x="2478818" y="6896164"/>
            <a:ext cx="137160" cy="135751"/>
          </a:xfrm>
          <a:prstGeom prst="rect">
            <a:avLst/>
          </a:prstGeom>
          <a:solidFill>
            <a:srgbClr val="FFC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8BDBAE-EDBE-034A-83E4-3EFEE4B43292}"/>
              </a:ext>
            </a:extLst>
          </p:cNvPr>
          <p:cNvSpPr txBox="1"/>
          <p:nvPr/>
        </p:nvSpPr>
        <p:spPr>
          <a:xfrm>
            <a:off x="2562382" y="6563782"/>
            <a:ext cx="616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CR/PR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314181-FBB5-ED45-8D2D-694E21D0C54C}"/>
              </a:ext>
            </a:extLst>
          </p:cNvPr>
          <p:cNvSpPr txBox="1"/>
          <p:nvPr/>
        </p:nvSpPr>
        <p:spPr>
          <a:xfrm>
            <a:off x="2562382" y="6712081"/>
            <a:ext cx="616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4672C5-3584-8040-B1DD-E669A65A2AA1}"/>
              </a:ext>
            </a:extLst>
          </p:cNvPr>
          <p:cNvSpPr txBox="1"/>
          <p:nvPr/>
        </p:nvSpPr>
        <p:spPr>
          <a:xfrm>
            <a:off x="2562382" y="6856317"/>
            <a:ext cx="616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PD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2B727E9-5F8E-F444-B8D2-4A0D0EFD14B6}"/>
              </a:ext>
            </a:extLst>
          </p:cNvPr>
          <p:cNvCxnSpPr>
            <a:cxnSpLocks/>
          </p:cNvCxnSpPr>
          <p:nvPr/>
        </p:nvCxnSpPr>
        <p:spPr>
          <a:xfrm flipH="1">
            <a:off x="330280" y="566184"/>
            <a:ext cx="5829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8878629-751D-0247-8C5A-F7EF523F4DF8}"/>
              </a:ext>
            </a:extLst>
          </p:cNvPr>
          <p:cNvSpPr txBox="1"/>
          <p:nvPr/>
        </p:nvSpPr>
        <p:spPr>
          <a:xfrm>
            <a:off x="-36240" y="360260"/>
            <a:ext cx="1648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Enriched progressive disease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C5E85EB-9D7B-4C42-AE35-4971CAC66792}"/>
              </a:ext>
            </a:extLst>
          </p:cNvPr>
          <p:cNvSpPr txBox="1"/>
          <p:nvPr/>
        </p:nvSpPr>
        <p:spPr>
          <a:xfrm>
            <a:off x="425610" y="4427239"/>
            <a:ext cx="3352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Proportion in patients with CR/PR/SD minus proportion in patients with PD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17C445-A9D8-1543-9377-08083A9F5DE2}"/>
              </a:ext>
            </a:extLst>
          </p:cNvPr>
          <p:cNvSpPr txBox="1"/>
          <p:nvPr/>
        </p:nvSpPr>
        <p:spPr>
          <a:xfrm rot="16200000">
            <a:off x="-520259" y="2231984"/>
            <a:ext cx="1237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-log(p-value)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53D01C6-C5A1-FD41-AEE8-52B805E402AE}"/>
              </a:ext>
            </a:extLst>
          </p:cNvPr>
          <p:cNvSpPr/>
          <p:nvPr/>
        </p:nvSpPr>
        <p:spPr>
          <a:xfrm>
            <a:off x="-36240" y="8144132"/>
            <a:ext cx="6894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5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Predictors of progressive disease (PD) as best response to first-line tyrosine kinase inhibitor (TKI).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A. Genes enriched in pre-treatment samples (n=184) from patients with PD as best response compared to those with complete response (CR), partial response (PR), or stable disease (SD). B. Co-mutation plot of pre-treatment samples from patients with PD as best response (n=9). C. Proportion of RECIST responses in pre-treatment samples with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high amplification (copy number &gt;6) (n=2),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low amplification (n=31), no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alteration (n=115), or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point mutation (n=35). No canonical 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splice site mutations were detected in these samples.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64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E4A41C-6669-2B40-B61D-93BB4BFD3F93}"/>
              </a:ext>
            </a:extLst>
          </p:cNvPr>
          <p:cNvSpPr txBox="1"/>
          <p:nvPr/>
        </p:nvSpPr>
        <p:spPr>
          <a:xfrm>
            <a:off x="0" y="-30480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6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4CE0F8-D088-874F-B255-C2696226E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80" y="576049"/>
            <a:ext cx="2570921" cy="385638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838A025-E877-6C49-AC25-3975E6E9F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780" y="576049"/>
            <a:ext cx="2570921" cy="385638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B738B3C-DAEE-5E49-9210-AD02B34CF10C}"/>
              </a:ext>
            </a:extLst>
          </p:cNvPr>
          <p:cNvSpPr txBox="1"/>
          <p:nvPr/>
        </p:nvSpPr>
        <p:spPr>
          <a:xfrm>
            <a:off x="57818" y="30225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DD3BB4-20DD-0B4C-A901-8072ECA899B4}"/>
              </a:ext>
            </a:extLst>
          </p:cNvPr>
          <p:cNvSpPr txBox="1"/>
          <p:nvPr/>
        </p:nvSpPr>
        <p:spPr>
          <a:xfrm>
            <a:off x="3183199" y="30225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6A3C8FE-7035-2A4A-8892-F36B38F5EB94}"/>
              </a:ext>
            </a:extLst>
          </p:cNvPr>
          <p:cNvSpPr txBox="1"/>
          <p:nvPr/>
        </p:nvSpPr>
        <p:spPr>
          <a:xfrm>
            <a:off x="45247" y="4297431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5285BF9-A7BF-F346-98D5-6A919365E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37" y="4572000"/>
            <a:ext cx="2569464" cy="385419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681EF41-334D-FF47-8BCF-C663BE0998FA}"/>
              </a:ext>
            </a:extLst>
          </p:cNvPr>
          <p:cNvSpPr txBox="1"/>
          <p:nvPr/>
        </p:nvSpPr>
        <p:spPr>
          <a:xfrm>
            <a:off x="235555" y="380052"/>
            <a:ext cx="1142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PFS TKI1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0B4F91-CA30-E44C-B081-F1F08DFC459E}"/>
              </a:ext>
            </a:extLst>
          </p:cNvPr>
          <p:cNvSpPr txBox="1"/>
          <p:nvPr/>
        </p:nvSpPr>
        <p:spPr>
          <a:xfrm>
            <a:off x="3376202" y="374766"/>
            <a:ext cx="123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PFS Osimertinib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8E54DE-F333-5242-9E25-85C70B792596}"/>
              </a:ext>
            </a:extLst>
          </p:cNvPr>
          <p:cNvSpPr txBox="1"/>
          <p:nvPr/>
        </p:nvSpPr>
        <p:spPr>
          <a:xfrm>
            <a:off x="240756" y="4353852"/>
            <a:ext cx="1142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Overall survival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873E10-EA14-544B-AE21-E2A507EAAA2A}"/>
              </a:ext>
            </a:extLst>
          </p:cNvPr>
          <p:cNvSpPr/>
          <p:nvPr/>
        </p:nvSpPr>
        <p:spPr>
          <a:xfrm>
            <a:off x="49410" y="8364730"/>
            <a:ext cx="6791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Genomic predictors of outcome to EGFR TKI therapy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Association between co-occurring alterations and A. Progression-free survival (PFS) on first-line EGFR TKI (PFS1)(n=184), B. PFS on subsequent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osimertinib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(PFS-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Osi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)(n=37), and C. Overall survival (OS)(n=269). Hazard ratio is shown on the x-axis, -log10(p-value) from univariate cox-proportional hazards model is shown on the y-axis, bars represent 95% confidence interval. </a:t>
            </a:r>
            <a:endParaRPr 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60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2804ED-E318-2B43-A3C5-B3A68516AA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70" t="8955" r="66365"/>
          <a:stretch/>
        </p:blipFill>
        <p:spPr>
          <a:xfrm>
            <a:off x="279104" y="744430"/>
            <a:ext cx="1931988" cy="202036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7056474C-B4F4-BD43-8F0A-9D596E8469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13" t="8955" r="30536"/>
          <a:stretch/>
        </p:blipFill>
        <p:spPr>
          <a:xfrm>
            <a:off x="2545839" y="744430"/>
            <a:ext cx="2205889" cy="202036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A5FA9C2-AC38-D548-8CCF-340F03786E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321" t="8955" r="1"/>
          <a:stretch/>
        </p:blipFill>
        <p:spPr>
          <a:xfrm>
            <a:off x="4855309" y="744430"/>
            <a:ext cx="2013028" cy="20203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547F84-0BC0-EF43-B11D-4AE2BE4336AD}"/>
              </a:ext>
            </a:extLst>
          </p:cNvPr>
          <p:cNvSpPr txBox="1"/>
          <p:nvPr/>
        </p:nvSpPr>
        <p:spPr>
          <a:xfrm>
            <a:off x="-1" y="28576"/>
            <a:ext cx="598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E24AEF-3FF0-5241-9C07-E28BA1767130}"/>
              </a:ext>
            </a:extLst>
          </p:cNvPr>
          <p:cNvSpPr txBox="1"/>
          <p:nvPr/>
        </p:nvSpPr>
        <p:spPr>
          <a:xfrm>
            <a:off x="-5762" y="509107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0FE8BB-218E-3C45-B8DB-6E347AACA704}"/>
              </a:ext>
            </a:extLst>
          </p:cNvPr>
          <p:cNvSpPr txBox="1"/>
          <p:nvPr/>
        </p:nvSpPr>
        <p:spPr>
          <a:xfrm>
            <a:off x="2324960" y="487613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E8089-700F-D44E-B176-B3BCD0D41DC2}"/>
              </a:ext>
            </a:extLst>
          </p:cNvPr>
          <p:cNvSpPr txBox="1"/>
          <p:nvPr/>
        </p:nvSpPr>
        <p:spPr>
          <a:xfrm>
            <a:off x="4633609" y="507535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64B3A5-08F3-5643-BF02-6835BBC57838}"/>
              </a:ext>
            </a:extLst>
          </p:cNvPr>
          <p:cNvSpPr txBox="1"/>
          <p:nvPr/>
        </p:nvSpPr>
        <p:spPr>
          <a:xfrm>
            <a:off x="687242" y="66359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 TKI1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1AC3C-31E4-CA43-A59E-FD4C9AAA0F99}"/>
              </a:ext>
            </a:extLst>
          </p:cNvPr>
          <p:cNvSpPr txBox="1"/>
          <p:nvPr/>
        </p:nvSpPr>
        <p:spPr>
          <a:xfrm>
            <a:off x="5221700" y="66359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OS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FFC3A-6019-3245-9150-F72E8749D8D3}"/>
              </a:ext>
            </a:extLst>
          </p:cNvPr>
          <p:cNvSpPr txBox="1"/>
          <p:nvPr/>
        </p:nvSpPr>
        <p:spPr>
          <a:xfrm>
            <a:off x="2871412" y="663597"/>
            <a:ext cx="11883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/>
              <a:t>PFS </a:t>
            </a:r>
            <a:r>
              <a:rPr lang="en-US" sz="1013" dirty="0" err="1"/>
              <a:t>Osi</a:t>
            </a:r>
            <a:endParaRPr lang="en-US" sz="1013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F7ACF04-4E35-7C47-BBA1-20E9664181D9}"/>
              </a:ext>
            </a:extLst>
          </p:cNvPr>
          <p:cNvSpPr/>
          <p:nvPr/>
        </p:nvSpPr>
        <p:spPr>
          <a:xfrm>
            <a:off x="2223189" y="2317942"/>
            <a:ext cx="562220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5FB9B09-3768-344D-B3DC-9E422F507B62}"/>
              </a:ext>
            </a:extLst>
          </p:cNvPr>
          <p:cNvSpPr txBox="1"/>
          <p:nvPr/>
        </p:nvSpPr>
        <p:spPr>
          <a:xfrm rot="16200000">
            <a:off x="-598215" y="1312374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C0C1A1-30C1-1D4F-9891-645BE60B5CBE}"/>
              </a:ext>
            </a:extLst>
          </p:cNvPr>
          <p:cNvSpPr/>
          <p:nvPr/>
        </p:nvSpPr>
        <p:spPr>
          <a:xfrm>
            <a:off x="4490875" y="2297687"/>
            <a:ext cx="640536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AEF5233-D2A6-CE49-8BD6-3C1E188C0FA1}"/>
              </a:ext>
            </a:extLst>
          </p:cNvPr>
          <p:cNvSpPr/>
          <p:nvPr/>
        </p:nvSpPr>
        <p:spPr>
          <a:xfrm rot="16200000">
            <a:off x="1654338" y="1304266"/>
            <a:ext cx="806810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6FA2BD7-BB9A-FE4C-AAA7-9015F6AC1B2D}"/>
              </a:ext>
            </a:extLst>
          </p:cNvPr>
          <p:cNvSpPr/>
          <p:nvPr/>
        </p:nvSpPr>
        <p:spPr>
          <a:xfrm rot="16200000">
            <a:off x="4199948" y="1313937"/>
            <a:ext cx="806810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5F3E64-1836-5247-BFD0-98786C7D58F3}"/>
              </a:ext>
            </a:extLst>
          </p:cNvPr>
          <p:cNvSpPr txBox="1"/>
          <p:nvPr/>
        </p:nvSpPr>
        <p:spPr>
          <a:xfrm rot="16200000">
            <a:off x="1707386" y="1312374"/>
            <a:ext cx="15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Progression-free survival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BD2AFCA-5090-FA49-BD27-BE7F51CDF79F}"/>
              </a:ext>
            </a:extLst>
          </p:cNvPr>
          <p:cNvSpPr txBox="1"/>
          <p:nvPr/>
        </p:nvSpPr>
        <p:spPr>
          <a:xfrm rot="16200000">
            <a:off x="4304155" y="1312374"/>
            <a:ext cx="9836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Overall survival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BCE6948-770C-E948-98C9-2CB7FA4F9A4F}"/>
              </a:ext>
            </a:extLst>
          </p:cNvPr>
          <p:cNvSpPr/>
          <p:nvPr/>
        </p:nvSpPr>
        <p:spPr>
          <a:xfrm>
            <a:off x="141414" y="2249558"/>
            <a:ext cx="314473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5A39754-CAA6-AB46-A51F-EECF01EEE56A}"/>
              </a:ext>
            </a:extLst>
          </p:cNvPr>
          <p:cNvSpPr txBox="1"/>
          <p:nvPr/>
        </p:nvSpPr>
        <p:spPr>
          <a:xfrm>
            <a:off x="-5762" y="3178798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2A96AA8-B78C-C04B-B997-799E5248D898}"/>
              </a:ext>
            </a:extLst>
          </p:cNvPr>
          <p:cNvSpPr txBox="1"/>
          <p:nvPr/>
        </p:nvSpPr>
        <p:spPr>
          <a:xfrm>
            <a:off x="2324960" y="317472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F9E36B4-683A-604F-A3E4-F087F05A0CAE}"/>
              </a:ext>
            </a:extLst>
          </p:cNvPr>
          <p:cNvSpPr txBox="1"/>
          <p:nvPr/>
        </p:nvSpPr>
        <p:spPr>
          <a:xfrm>
            <a:off x="553521" y="3253738"/>
            <a:ext cx="1142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PFS TKI1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8E14853-D360-4444-9E55-AC6C760BBDE0}"/>
              </a:ext>
            </a:extLst>
          </p:cNvPr>
          <p:cNvSpPr txBox="1"/>
          <p:nvPr/>
        </p:nvSpPr>
        <p:spPr>
          <a:xfrm>
            <a:off x="2926823" y="3253738"/>
            <a:ext cx="123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PFS Osimertinib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FA463E7B-C528-BE49-8A82-AF3C05D646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8302" y="3518313"/>
            <a:ext cx="2194560" cy="201168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07047731-61AC-8F43-AA1C-D0B7896253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9138" y="3518313"/>
            <a:ext cx="2194560" cy="201168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EA338D53-9C9D-D84D-A5EE-94774FB97F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2210" y="3518313"/>
            <a:ext cx="2194560" cy="2011680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A178B224-DF0E-8448-BD39-468037813559}"/>
              </a:ext>
            </a:extLst>
          </p:cNvPr>
          <p:cNvSpPr txBox="1"/>
          <p:nvPr/>
        </p:nvSpPr>
        <p:spPr>
          <a:xfrm>
            <a:off x="4633609" y="318220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1D6013B-2040-0C4F-AE18-A4C2406C87D0}"/>
              </a:ext>
            </a:extLst>
          </p:cNvPr>
          <p:cNvSpPr txBox="1"/>
          <p:nvPr/>
        </p:nvSpPr>
        <p:spPr>
          <a:xfrm>
            <a:off x="5197754" y="3253738"/>
            <a:ext cx="123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OS</a:t>
            </a: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9BF4B404-EF58-AC4A-A888-733D7FEA19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701" y="5984528"/>
            <a:ext cx="1627321" cy="2237566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19680A8B-ECF9-F04B-9F51-0335A1D46C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05566" y="5984530"/>
            <a:ext cx="1627320" cy="2237564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55CF7477-F7D9-3C46-BAE1-B0911CF899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06534" y="5984100"/>
            <a:ext cx="1627632" cy="2237994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6951CAEF-D7D1-3C49-8436-E2823124BBA2}"/>
              </a:ext>
            </a:extLst>
          </p:cNvPr>
          <p:cNvSpPr txBox="1"/>
          <p:nvPr/>
        </p:nvSpPr>
        <p:spPr>
          <a:xfrm>
            <a:off x="12839" y="5627488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AFD735-2B1D-FD48-A1F8-06EE755A1946}"/>
              </a:ext>
            </a:extLst>
          </p:cNvPr>
          <p:cNvSpPr txBox="1"/>
          <p:nvPr/>
        </p:nvSpPr>
        <p:spPr>
          <a:xfrm>
            <a:off x="2343561" y="562341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0F18042-3276-4246-96A4-1BA7FA091103}"/>
              </a:ext>
            </a:extLst>
          </p:cNvPr>
          <p:cNvSpPr txBox="1"/>
          <p:nvPr/>
        </p:nvSpPr>
        <p:spPr>
          <a:xfrm>
            <a:off x="4652210" y="5630890"/>
            <a:ext cx="31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230635-D0F5-694D-B096-FB6FE0591B2A}"/>
              </a:ext>
            </a:extLst>
          </p:cNvPr>
          <p:cNvSpPr txBox="1"/>
          <p:nvPr/>
        </p:nvSpPr>
        <p:spPr>
          <a:xfrm>
            <a:off x="27825" y="2449146"/>
            <a:ext cx="5136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26C506-CE10-754F-A1B3-A313D5EE125B}"/>
              </a:ext>
            </a:extLst>
          </p:cNvPr>
          <p:cNvSpPr txBox="1"/>
          <p:nvPr/>
        </p:nvSpPr>
        <p:spPr>
          <a:xfrm>
            <a:off x="-239437" y="2292895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FFD800"/>
                </a:solidFill>
              </a:rPr>
              <a:t>TP53 disruptive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6F5F846-5DA9-F04C-BC2A-200937877A5A}"/>
              </a:ext>
            </a:extLst>
          </p:cNvPr>
          <p:cNvSpPr txBox="1"/>
          <p:nvPr/>
        </p:nvSpPr>
        <p:spPr>
          <a:xfrm>
            <a:off x="-239437" y="2364510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E9967A"/>
                </a:solidFill>
              </a:rPr>
              <a:t>TP53 non disrupt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C828A58-20C5-B54B-967D-75A9B1740096}"/>
              </a:ext>
            </a:extLst>
          </p:cNvPr>
          <p:cNvSpPr/>
          <p:nvPr/>
        </p:nvSpPr>
        <p:spPr>
          <a:xfrm>
            <a:off x="2430866" y="2248101"/>
            <a:ext cx="314473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B26919D-BC4B-A14A-9A85-775001ADD1F4}"/>
              </a:ext>
            </a:extLst>
          </p:cNvPr>
          <p:cNvSpPr txBox="1"/>
          <p:nvPr/>
        </p:nvSpPr>
        <p:spPr>
          <a:xfrm>
            <a:off x="2326902" y="2447689"/>
            <a:ext cx="5136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6368403-F769-144D-8569-F3251988C30D}"/>
              </a:ext>
            </a:extLst>
          </p:cNvPr>
          <p:cNvSpPr txBox="1"/>
          <p:nvPr/>
        </p:nvSpPr>
        <p:spPr>
          <a:xfrm>
            <a:off x="2059640" y="2291438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FFD800"/>
                </a:solidFill>
              </a:rPr>
              <a:t>TP53 disruptive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76764F-6A5E-AC4F-BD48-C8E915B9A0B3}"/>
              </a:ext>
            </a:extLst>
          </p:cNvPr>
          <p:cNvSpPr txBox="1"/>
          <p:nvPr/>
        </p:nvSpPr>
        <p:spPr>
          <a:xfrm>
            <a:off x="2059640" y="2363053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E9967A"/>
                </a:solidFill>
              </a:rPr>
              <a:t>TP53 non disrupt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B616E36-D44F-E143-B35C-B8EC949377B1}"/>
              </a:ext>
            </a:extLst>
          </p:cNvPr>
          <p:cNvSpPr/>
          <p:nvPr/>
        </p:nvSpPr>
        <p:spPr>
          <a:xfrm>
            <a:off x="4816710" y="2245235"/>
            <a:ext cx="314473" cy="284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A8C434D-5391-2444-82A9-9D9C0C01700D}"/>
              </a:ext>
            </a:extLst>
          </p:cNvPr>
          <p:cNvSpPr txBox="1"/>
          <p:nvPr/>
        </p:nvSpPr>
        <p:spPr>
          <a:xfrm>
            <a:off x="4693496" y="2444823"/>
            <a:ext cx="5136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66CDAA"/>
                </a:solidFill>
              </a:rPr>
              <a:t>TP53 WT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100CF9-CEBB-9944-83AE-AD5FDC721A0E}"/>
              </a:ext>
            </a:extLst>
          </p:cNvPr>
          <p:cNvSpPr txBox="1"/>
          <p:nvPr/>
        </p:nvSpPr>
        <p:spPr>
          <a:xfrm>
            <a:off x="4426234" y="2288572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FFD800"/>
                </a:solidFill>
              </a:rPr>
              <a:t>TP53 disruptive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7F2B369-8C99-9D4B-A1FD-4C2C7F353A11}"/>
              </a:ext>
            </a:extLst>
          </p:cNvPr>
          <p:cNvSpPr txBox="1"/>
          <p:nvPr/>
        </p:nvSpPr>
        <p:spPr>
          <a:xfrm>
            <a:off x="4426234" y="2360187"/>
            <a:ext cx="7809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b="1" dirty="0">
                <a:solidFill>
                  <a:srgbClr val="E9967A"/>
                </a:solidFill>
              </a:rPr>
              <a:t>TP53 non disrupt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7EE17DB-43F7-A24D-B78C-FE0A15A06237}"/>
              </a:ext>
            </a:extLst>
          </p:cNvPr>
          <p:cNvCxnSpPr>
            <a:cxnSpLocks/>
          </p:cNvCxnSpPr>
          <p:nvPr/>
        </p:nvCxnSpPr>
        <p:spPr>
          <a:xfrm>
            <a:off x="5978831" y="1336545"/>
            <a:ext cx="119179" cy="0"/>
          </a:xfrm>
          <a:prstGeom prst="line">
            <a:avLst/>
          </a:prstGeom>
          <a:ln w="28575">
            <a:solidFill>
              <a:srgbClr val="66CD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26B1495-C403-8F42-8BB9-C10A420974F9}"/>
              </a:ext>
            </a:extLst>
          </p:cNvPr>
          <p:cNvCxnSpPr>
            <a:cxnSpLocks/>
          </p:cNvCxnSpPr>
          <p:nvPr/>
        </p:nvCxnSpPr>
        <p:spPr>
          <a:xfrm>
            <a:off x="5978831" y="1117966"/>
            <a:ext cx="119179" cy="0"/>
          </a:xfrm>
          <a:prstGeom prst="line">
            <a:avLst/>
          </a:prstGeom>
          <a:ln w="28575">
            <a:solidFill>
              <a:srgbClr val="FFD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CFD7E05-BD03-544D-8D36-A32056BA01E2}"/>
              </a:ext>
            </a:extLst>
          </p:cNvPr>
          <p:cNvSpPr txBox="1"/>
          <p:nvPr/>
        </p:nvSpPr>
        <p:spPr>
          <a:xfrm>
            <a:off x="6039824" y="1236356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WT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39960E7-5363-A549-8B15-6A962FDAFDA0}"/>
              </a:ext>
            </a:extLst>
          </p:cNvPr>
          <p:cNvSpPr txBox="1"/>
          <p:nvPr/>
        </p:nvSpPr>
        <p:spPr>
          <a:xfrm>
            <a:off x="6039824" y="1016901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disruptive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EF9F786-58BD-264F-A710-F04940E72617}"/>
              </a:ext>
            </a:extLst>
          </p:cNvPr>
          <p:cNvSpPr txBox="1"/>
          <p:nvPr/>
        </p:nvSpPr>
        <p:spPr>
          <a:xfrm>
            <a:off x="6039824" y="1130390"/>
            <a:ext cx="93043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i="1" dirty="0"/>
              <a:t>TP53</a:t>
            </a:r>
            <a:r>
              <a:rPr lang="en-US" sz="675" dirty="0"/>
              <a:t> non-disruptive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90AC297-9FC2-7648-9F14-293A77118F8C}"/>
              </a:ext>
            </a:extLst>
          </p:cNvPr>
          <p:cNvCxnSpPr>
            <a:cxnSpLocks/>
          </p:cNvCxnSpPr>
          <p:nvPr/>
        </p:nvCxnSpPr>
        <p:spPr>
          <a:xfrm>
            <a:off x="5978831" y="1226646"/>
            <a:ext cx="119179" cy="0"/>
          </a:xfrm>
          <a:prstGeom prst="line">
            <a:avLst/>
          </a:prstGeom>
          <a:ln w="28575">
            <a:solidFill>
              <a:srgbClr val="E996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51C05CB6-E06C-0E47-A0C1-1CDD701F4FA7}"/>
              </a:ext>
            </a:extLst>
          </p:cNvPr>
          <p:cNvSpPr txBox="1"/>
          <p:nvPr/>
        </p:nvSpPr>
        <p:spPr>
          <a:xfrm>
            <a:off x="577467" y="5695874"/>
            <a:ext cx="1142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PFS TKI1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2CE365-85D2-274A-8DCA-F1CE004E9F5B}"/>
              </a:ext>
            </a:extLst>
          </p:cNvPr>
          <p:cNvSpPr txBox="1"/>
          <p:nvPr/>
        </p:nvSpPr>
        <p:spPr>
          <a:xfrm>
            <a:off x="2950769" y="5695874"/>
            <a:ext cx="123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PFS Osimertinib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AD0B99-3A0D-0C40-96D7-9375D4368B2F}"/>
              </a:ext>
            </a:extLst>
          </p:cNvPr>
          <p:cNvSpPr txBox="1"/>
          <p:nvPr/>
        </p:nvSpPr>
        <p:spPr>
          <a:xfrm>
            <a:off x="5221700" y="5695874"/>
            <a:ext cx="1236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OS</a:t>
            </a:r>
          </a:p>
        </p:txBody>
      </p:sp>
    </p:spTree>
    <p:extLst>
      <p:ext uri="{BB962C8B-B14F-4D97-AF65-F5344CB8AC3E}">
        <p14:creationId xmlns:p14="http://schemas.microsoft.com/office/powerpoint/2010/main" val="1169002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34DEF9A8FC1541BA32E557993B475E" ma:contentTypeVersion="13" ma:contentTypeDescription="Create a new document." ma:contentTypeScope="" ma:versionID="59870adcbc3c3f11386c07e1ef586b0f">
  <xsd:schema xmlns:xsd="http://www.w3.org/2001/XMLSchema" xmlns:xs="http://www.w3.org/2001/XMLSchema" xmlns:p="http://schemas.microsoft.com/office/2006/metadata/properties" xmlns:ns3="46117db0-41b1-4643-8f44-ffe669c95a10" xmlns:ns4="513934ed-f59d-4578-b9c4-0467b3a71c28" targetNamespace="http://schemas.microsoft.com/office/2006/metadata/properties" ma:root="true" ma:fieldsID="da2b00e6393b0422d8d53dafbb9d2af4" ns3:_="" ns4:_="">
    <xsd:import namespace="46117db0-41b1-4643-8f44-ffe669c95a10"/>
    <xsd:import namespace="513934ed-f59d-4578-b9c4-0467b3a71c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117db0-41b1-4643-8f44-ffe669c95a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3934ed-f59d-4578-b9c4-0467b3a71c2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25CF13-034D-4D4E-BFF6-D62D99C60F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117db0-41b1-4643-8f44-ffe669c95a10"/>
    <ds:schemaRef ds:uri="513934ed-f59d-4578-b9c4-0467b3a71c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5B7665-C509-474D-930F-6B2ED617A3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8C5E9B-E629-4973-8A0B-BE7B3424490C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513934ed-f59d-4578-b9c4-0467b3a71c28"/>
    <ds:schemaRef ds:uri="46117db0-41b1-4643-8f44-ffe669c95a1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6038</TotalTime>
  <Words>3332</Words>
  <Application>Microsoft Office PowerPoint</Application>
  <PresentationFormat>Letter Paper (8.5x11 in)</PresentationFormat>
  <Paragraphs>535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Vokes,Natalie</dc:creator>
  <cp:lastModifiedBy>Wilkerson,Kelly I</cp:lastModifiedBy>
  <cp:revision>13</cp:revision>
  <dcterms:created xsi:type="dcterms:W3CDTF">2021-07-21T14:35:42Z</dcterms:created>
  <dcterms:modified xsi:type="dcterms:W3CDTF">2023-08-01T18:04:01Z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0x0101000134DEF9A8FC1541BA32E557993B475E</vt:lpwstr>
  </property>
</Properties>
</file>