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387" r:id="rId5"/>
    <p:sldId id="419" r:id="rId6"/>
    <p:sldId id="42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4A434DE-90A9-4321-BD1D-FDBE22E9B4A1}">
          <p14:sldIdLst/>
        </p14:section>
        <p14:section name="Appendix" id="{30BC6D1C-E20B-4E65-9797-7A88371E8CEF}">
          <p14:sldIdLst>
            <p14:sldId id="387"/>
            <p14:sldId id="419"/>
            <p14:sldId id="42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26"/>
  </p:normalViewPr>
  <p:slideViewPr>
    <p:cSldViewPr snapToGrid="0">
      <p:cViewPr varScale="1">
        <p:scale>
          <a:sx n="82" d="100"/>
          <a:sy n="82" d="100"/>
        </p:scale>
        <p:origin x="126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Qiming Tang" userId="ef3bc100-68f3-47cb-a303-0e3060f38ca0" providerId="ADAL" clId="{7CEF8F99-9217-418A-B753-540095378132}"/>
    <pc:docChg chg="custSel delSld modSld sldOrd modSection">
      <pc:chgData name="Qiming Tang" userId="ef3bc100-68f3-47cb-a303-0e3060f38ca0" providerId="ADAL" clId="{7CEF8F99-9217-418A-B753-540095378132}" dt="2023-05-23T08:41:18.318" v="15" actId="47"/>
      <pc:docMkLst>
        <pc:docMk/>
      </pc:docMkLst>
      <pc:sldChg chg="modSp mod ord">
        <pc:chgData name="Qiming Tang" userId="ef3bc100-68f3-47cb-a303-0e3060f38ca0" providerId="ADAL" clId="{7CEF8F99-9217-418A-B753-540095378132}" dt="2023-05-23T08:40:45.616" v="14" actId="14100"/>
        <pc:sldMkLst>
          <pc:docMk/>
          <pc:sldMk cId="1656272839" sldId="387"/>
        </pc:sldMkLst>
        <pc:spChg chg="mod">
          <ac:chgData name="Qiming Tang" userId="ef3bc100-68f3-47cb-a303-0e3060f38ca0" providerId="ADAL" clId="{7CEF8F99-9217-418A-B753-540095378132}" dt="2023-05-23T08:40:45.616" v="14" actId="14100"/>
          <ac:spMkLst>
            <pc:docMk/>
            <pc:sldMk cId="1656272839" sldId="387"/>
            <ac:spMk id="6" creationId="{8870FD0A-FF7E-3997-4FF9-452EDBA42E3C}"/>
          </ac:spMkLst>
        </pc:spChg>
      </pc:sldChg>
      <pc:sldChg chg="modSp mod">
        <pc:chgData name="Qiming Tang" userId="ef3bc100-68f3-47cb-a303-0e3060f38ca0" providerId="ADAL" clId="{7CEF8F99-9217-418A-B753-540095378132}" dt="2023-05-23T08:18:07.484" v="12" actId="27636"/>
        <pc:sldMkLst>
          <pc:docMk/>
          <pc:sldMk cId="1175850501" sldId="411"/>
        </pc:sldMkLst>
        <pc:spChg chg="mod">
          <ac:chgData name="Qiming Tang" userId="ef3bc100-68f3-47cb-a303-0e3060f38ca0" providerId="ADAL" clId="{7CEF8F99-9217-418A-B753-540095378132}" dt="2023-05-23T08:18:07.484" v="12" actId="27636"/>
          <ac:spMkLst>
            <pc:docMk/>
            <pc:sldMk cId="1175850501" sldId="411"/>
            <ac:spMk id="4" creationId="{3E4D8464-73C0-967E-88BF-99C331DD4EAD}"/>
          </ac:spMkLst>
        </pc:spChg>
      </pc:sldChg>
      <pc:sldChg chg="del">
        <pc:chgData name="Qiming Tang" userId="ef3bc100-68f3-47cb-a303-0e3060f38ca0" providerId="ADAL" clId="{7CEF8F99-9217-418A-B753-540095378132}" dt="2023-05-23T08:11:45.186" v="1" actId="47"/>
        <pc:sldMkLst>
          <pc:docMk/>
          <pc:sldMk cId="3305171214" sldId="413"/>
        </pc:sldMkLst>
      </pc:sldChg>
      <pc:sldChg chg="del">
        <pc:chgData name="Qiming Tang" userId="ef3bc100-68f3-47cb-a303-0e3060f38ca0" providerId="ADAL" clId="{7CEF8F99-9217-418A-B753-540095378132}" dt="2023-05-23T08:41:18.318" v="15" actId="47"/>
        <pc:sldMkLst>
          <pc:docMk/>
          <pc:sldMk cId="1152982656" sldId="420"/>
        </pc:sldMkLst>
      </pc:sldChg>
    </pc:docChg>
  </pc:docChgLst>
  <pc:docChgLst>
    <pc:chgData name="Qiming Tang" userId="ef3bc100-68f3-47cb-a303-0e3060f38ca0" providerId="ADAL" clId="{8712806B-0A61-4A28-8B97-8EA55C20FE0C}"/>
    <pc:docChg chg="delSld modSection">
      <pc:chgData name="Qiming Tang" userId="ef3bc100-68f3-47cb-a303-0e3060f38ca0" providerId="ADAL" clId="{8712806B-0A61-4A28-8B97-8EA55C20FE0C}" dt="2023-05-23T08:51:38.715" v="0" actId="47"/>
      <pc:docMkLst>
        <pc:docMk/>
      </pc:docMkLst>
      <pc:sldChg chg="del">
        <pc:chgData name="Qiming Tang" userId="ef3bc100-68f3-47cb-a303-0e3060f38ca0" providerId="ADAL" clId="{8712806B-0A61-4A28-8B97-8EA55C20FE0C}" dt="2023-05-23T08:51:38.715" v="0" actId="47"/>
        <pc:sldMkLst>
          <pc:docMk/>
          <pc:sldMk cId="61459642" sldId="383"/>
        </pc:sldMkLst>
      </pc:sldChg>
      <pc:sldChg chg="del">
        <pc:chgData name="Qiming Tang" userId="ef3bc100-68f3-47cb-a303-0e3060f38ca0" providerId="ADAL" clId="{8712806B-0A61-4A28-8B97-8EA55C20FE0C}" dt="2023-05-23T08:51:38.715" v="0" actId="47"/>
        <pc:sldMkLst>
          <pc:docMk/>
          <pc:sldMk cId="2520997566" sldId="388"/>
        </pc:sldMkLst>
      </pc:sldChg>
      <pc:sldChg chg="del">
        <pc:chgData name="Qiming Tang" userId="ef3bc100-68f3-47cb-a303-0e3060f38ca0" providerId="ADAL" clId="{8712806B-0A61-4A28-8B97-8EA55C20FE0C}" dt="2023-05-23T08:51:38.715" v="0" actId="47"/>
        <pc:sldMkLst>
          <pc:docMk/>
          <pc:sldMk cId="4023073615" sldId="391"/>
        </pc:sldMkLst>
      </pc:sldChg>
      <pc:sldChg chg="del">
        <pc:chgData name="Qiming Tang" userId="ef3bc100-68f3-47cb-a303-0e3060f38ca0" providerId="ADAL" clId="{8712806B-0A61-4A28-8B97-8EA55C20FE0C}" dt="2023-05-23T08:51:38.715" v="0" actId="47"/>
        <pc:sldMkLst>
          <pc:docMk/>
          <pc:sldMk cId="1097955181" sldId="394"/>
        </pc:sldMkLst>
      </pc:sldChg>
      <pc:sldChg chg="del">
        <pc:chgData name="Qiming Tang" userId="ef3bc100-68f3-47cb-a303-0e3060f38ca0" providerId="ADAL" clId="{8712806B-0A61-4A28-8B97-8EA55C20FE0C}" dt="2023-05-23T08:51:38.715" v="0" actId="47"/>
        <pc:sldMkLst>
          <pc:docMk/>
          <pc:sldMk cId="4161075336" sldId="398"/>
        </pc:sldMkLst>
      </pc:sldChg>
      <pc:sldChg chg="del">
        <pc:chgData name="Qiming Tang" userId="ef3bc100-68f3-47cb-a303-0e3060f38ca0" providerId="ADAL" clId="{8712806B-0A61-4A28-8B97-8EA55C20FE0C}" dt="2023-05-23T08:51:38.715" v="0" actId="47"/>
        <pc:sldMkLst>
          <pc:docMk/>
          <pc:sldMk cId="1332143362" sldId="405"/>
        </pc:sldMkLst>
      </pc:sldChg>
      <pc:sldChg chg="del">
        <pc:chgData name="Qiming Tang" userId="ef3bc100-68f3-47cb-a303-0e3060f38ca0" providerId="ADAL" clId="{8712806B-0A61-4A28-8B97-8EA55C20FE0C}" dt="2023-05-23T08:51:38.715" v="0" actId="47"/>
        <pc:sldMkLst>
          <pc:docMk/>
          <pc:sldMk cId="947079843" sldId="407"/>
        </pc:sldMkLst>
      </pc:sldChg>
      <pc:sldChg chg="del">
        <pc:chgData name="Qiming Tang" userId="ef3bc100-68f3-47cb-a303-0e3060f38ca0" providerId="ADAL" clId="{8712806B-0A61-4A28-8B97-8EA55C20FE0C}" dt="2023-05-23T08:51:38.715" v="0" actId="47"/>
        <pc:sldMkLst>
          <pc:docMk/>
          <pc:sldMk cId="1175850501" sldId="411"/>
        </pc:sldMkLst>
      </pc:sldChg>
      <pc:sldChg chg="del">
        <pc:chgData name="Qiming Tang" userId="ef3bc100-68f3-47cb-a303-0e3060f38ca0" providerId="ADAL" clId="{8712806B-0A61-4A28-8B97-8EA55C20FE0C}" dt="2023-05-23T08:51:38.715" v="0" actId="47"/>
        <pc:sldMkLst>
          <pc:docMk/>
          <pc:sldMk cId="3030343386" sldId="415"/>
        </pc:sldMkLst>
      </pc:sldChg>
      <pc:sldMasterChg chg="delSldLayout">
        <pc:chgData name="Qiming Tang" userId="ef3bc100-68f3-47cb-a303-0e3060f38ca0" providerId="ADAL" clId="{8712806B-0A61-4A28-8B97-8EA55C20FE0C}" dt="2023-05-23T08:51:38.715" v="0" actId="47"/>
        <pc:sldMasterMkLst>
          <pc:docMk/>
          <pc:sldMasterMk cId="2929400703" sldId="2147483648"/>
        </pc:sldMasterMkLst>
        <pc:sldLayoutChg chg="del">
          <pc:chgData name="Qiming Tang" userId="ef3bc100-68f3-47cb-a303-0e3060f38ca0" providerId="ADAL" clId="{8712806B-0A61-4A28-8B97-8EA55C20FE0C}" dt="2023-05-23T08:51:38.715" v="0" actId="47"/>
          <pc:sldLayoutMkLst>
            <pc:docMk/>
            <pc:sldMasterMk cId="2929400703" sldId="2147483648"/>
            <pc:sldLayoutMk cId="3026992805" sldId="214748366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BA795-84F4-4C7B-B879-23562DAE8C4D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BD59CD-9B90-45D2-BB29-8E454649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297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Total gene n=? In each of platform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FDD58E-45A0-4940-BB4B-4FCBB437FD2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67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Re-draw the figure, categorize as Normal (n=15), Benign (n=3) , Stage I+II (n=5), Stage III+IV (n=7), unknow n=1</a:t>
            </a:r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Normal vs. Benign 0.80 - ROC AUC – results</a:t>
            </a:r>
          </a:p>
          <a:p>
            <a:r>
              <a:rPr lang="en-US">
                <a:cs typeface="Calibri"/>
              </a:rPr>
              <a:t>Normal vs early 1.00</a:t>
            </a:r>
          </a:p>
          <a:p>
            <a:r>
              <a:rPr lang="en-US" u="sng">
                <a:cs typeface="Calibri"/>
              </a:rPr>
              <a:t>Normal vs all 0.94</a:t>
            </a:r>
          </a:p>
          <a:p>
            <a:r>
              <a:rPr lang="en-US">
                <a:cs typeface="Calibri"/>
              </a:rPr>
              <a:t>Benign versus early 0.80</a:t>
            </a:r>
          </a:p>
          <a:p>
            <a:r>
              <a:rPr lang="en-US">
                <a:cs typeface="Calibri"/>
              </a:rPr>
              <a:t>Normal+ benign versus early 0.97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BD59CD-9B90-45D2-BB29-8E4546494EC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433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Re-draw the figure, categorize as Normal (n=15), Benign (n=3) , Stage I+II (n=5), Stage III+IV (n=7), unknow n=1</a:t>
            </a:r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Normal vs. Benign 0.80 - ROC AUC – results</a:t>
            </a:r>
          </a:p>
          <a:p>
            <a:r>
              <a:rPr lang="en-US">
                <a:cs typeface="Calibri"/>
              </a:rPr>
              <a:t>Normal vs early 1.00</a:t>
            </a:r>
          </a:p>
          <a:p>
            <a:r>
              <a:rPr lang="en-US" u="sng">
                <a:cs typeface="Calibri"/>
              </a:rPr>
              <a:t>Normal vs all 0.94</a:t>
            </a:r>
          </a:p>
          <a:p>
            <a:r>
              <a:rPr lang="en-US">
                <a:cs typeface="Calibri"/>
              </a:rPr>
              <a:t>Benign versus early 0.80</a:t>
            </a:r>
          </a:p>
          <a:p>
            <a:r>
              <a:rPr lang="en-US">
                <a:cs typeface="Calibri"/>
              </a:rPr>
              <a:t>Normal+ benign versus early 0.97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BD59CD-9B90-45D2-BB29-8E4546494EC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228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78263-BDC2-E179-72C6-833CB6E309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24E62B-ED4C-55AB-37AA-D2FF693EA9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CE4A45-3208-A62B-13D0-DAE10D384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692F-1D56-4949-B6EC-95D6A00A044E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8A392-7B7D-5D29-0D05-95D8729D5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6F9958-B60D-4B54-17A1-C1BEF30C7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5E9F9-CA2F-4084-8C58-0023CF4F0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38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7204F-6AE9-26CD-2379-0D3CD2FD1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8EC028-2EB8-F152-959C-26C0D42BA1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99D6E6-B90E-A9CC-EC7D-334401061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692F-1D56-4949-B6EC-95D6A00A044E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979AB-1AB1-FCBD-F103-ECDDFF1A1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00DFBA-98B2-D93B-F96E-0F05E0037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5E9F9-CA2F-4084-8C58-0023CF4F0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276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A34606-D856-A7A6-D1FA-BBB9B2F6D1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52AB02-3CF0-D8FB-E78E-CAAFB19F72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D0471-C8F4-DC2B-414A-BB22FEABC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692F-1D56-4949-B6EC-95D6A00A044E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DCB9E5-7996-F1BB-D08C-38B165EA6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823605-712C-8661-6A98-D2E1F8CB4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5E9F9-CA2F-4084-8C58-0023CF4F0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698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E96CD-73B8-DA97-5FB4-BFA90A19F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089B1-6B7D-F124-EED4-87D60C7E5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68C4EA-71E3-90A1-8578-2B639E5FA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692F-1D56-4949-B6EC-95D6A00A044E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118A3A-FCB8-CFE4-C474-A85BEF988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3F623-9E55-0A96-CC80-E5D6FBF81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5E9F9-CA2F-4084-8C58-0023CF4F0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100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2B990-CADF-85D1-7881-1ADFAB16A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7B5756-F6A8-0F0C-434C-109481CBFF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C568C-D02E-C1B9-0DDC-1C2B6D378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692F-1D56-4949-B6EC-95D6A00A044E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E1FC66-85B6-580E-6C05-2B66DC71B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C98B3E-3D94-01E5-71D4-32C5634E9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5E9F9-CA2F-4084-8C58-0023CF4F0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263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BF54E-9331-CDA5-F9F5-E3B617C22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F8DBB-47E5-7E4B-9EA4-956A459240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E6644B-8ECD-3D6C-DEE0-8E3EADBBFA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B04618-9F09-3187-2551-1DE1CFC58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692F-1D56-4949-B6EC-95D6A00A044E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FAAABD-8CDB-A0F3-07EC-DB2A5BCDB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D2E7D1-C76C-317D-7F44-2A16361C8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5E9F9-CA2F-4084-8C58-0023CF4F0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348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740E4-1101-653D-FF85-DF9D9B7D6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2E822-896F-35BD-10B0-39A9F1E468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FFAAA2-FAE8-10C1-30B1-D8E6623E44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6020FA-B424-BABC-EC6B-C63827C932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1E8D00-860F-3E84-D005-A73F077D73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AEC292-C758-7B06-EDB0-2DE089C91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692F-1D56-4949-B6EC-95D6A00A044E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A9F245-7748-56C4-5B77-C2AA05778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121532-8830-5A5D-FCC9-E0D4743E1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5E9F9-CA2F-4084-8C58-0023CF4F0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852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F0FB2-8346-B6DE-A663-7CE95C5F7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92E054-79B9-BBB4-0E5D-12C5B3676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692F-1D56-4949-B6EC-95D6A00A044E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6E188F-4CC9-3534-E235-1419A8376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CC61C7-771B-F14F-2A79-35B187D3E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5E9F9-CA2F-4084-8C58-0023CF4F0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82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3226B7-9506-12D6-1B0D-EDFC99F0F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692F-1D56-4949-B6EC-95D6A00A044E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6FB664-7451-5670-9EAC-4CD5327EC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6C98BD-0509-7222-51B9-64EC34E37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5E9F9-CA2F-4084-8C58-0023CF4F0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66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8FCC9-E503-838B-C76C-4D367045B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F0374-CC9F-1CDB-6EEF-E3AA227E16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705B76-803F-2882-5BA1-E40B1A42E3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F833FC-F2A6-5C66-6A18-73B14BD35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692F-1D56-4949-B6EC-95D6A00A044E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B87C0C-3276-95D7-C942-E60386FE3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E9F1D5-A223-89C5-7032-D7BB4F948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5E9F9-CA2F-4084-8C58-0023CF4F0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66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BA3BE-B9BD-1891-4268-DD96214CD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9893A8-2416-2607-4D39-0CF1B2DA9E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34E4F4-3F5C-1E6E-6D50-61ECF682A8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83CC4C-5EC2-C518-D4DF-68FBC7378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692F-1D56-4949-B6EC-95D6A00A044E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60AB69-5715-A126-DA7C-827E840EC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B0C8E0-E171-E75C-A73D-EB0C830B4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5E9F9-CA2F-4084-8C58-0023CF4F0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31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350EC8-4612-FCDC-51FF-12D2EFF77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0E1106-C400-DB97-AD34-14E795434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D70991-7D21-E9E7-0FE8-8E292C3AD1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3692F-1D56-4949-B6EC-95D6A00A044E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76FA0-EA62-06EF-FC91-50BCA41A21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29DC10-C524-33EF-5C65-7F7FB9335B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5E9F9-CA2F-4084-8C58-0023CF4F0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40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7.emf"/><Relationship Id="rId4" Type="http://schemas.openxmlformats.org/officeDocument/2006/relationships/image" Target="../media/image4.emf"/><Relationship Id="rId9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00F753A-A1AA-4149-A52A-99A17DEE92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642960"/>
              </p:ext>
            </p:extLst>
          </p:nvPr>
        </p:nvGraphicFramePr>
        <p:xfrm>
          <a:off x="243396" y="526751"/>
          <a:ext cx="11558460" cy="619573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192090">
                  <a:extLst>
                    <a:ext uri="{9D8B030D-6E8A-4147-A177-3AD203B41FA5}">
                      <a16:colId xmlns:a16="http://schemas.microsoft.com/office/drawing/2014/main" val="2913868592"/>
                    </a:ext>
                  </a:extLst>
                </a:gridCol>
                <a:gridCol w="1192090">
                  <a:extLst>
                    <a:ext uri="{9D8B030D-6E8A-4147-A177-3AD203B41FA5}">
                      <a16:colId xmlns:a16="http://schemas.microsoft.com/office/drawing/2014/main" val="1538927078"/>
                    </a:ext>
                  </a:extLst>
                </a:gridCol>
                <a:gridCol w="1525141">
                  <a:extLst>
                    <a:ext uri="{9D8B030D-6E8A-4147-A177-3AD203B41FA5}">
                      <a16:colId xmlns:a16="http://schemas.microsoft.com/office/drawing/2014/main" val="713867028"/>
                    </a:ext>
                  </a:extLst>
                </a:gridCol>
                <a:gridCol w="1925565">
                  <a:extLst>
                    <a:ext uri="{9D8B030D-6E8A-4147-A177-3AD203B41FA5}">
                      <a16:colId xmlns:a16="http://schemas.microsoft.com/office/drawing/2014/main" val="1449998543"/>
                    </a:ext>
                  </a:extLst>
                </a:gridCol>
                <a:gridCol w="1297635">
                  <a:extLst>
                    <a:ext uri="{9D8B030D-6E8A-4147-A177-3AD203B41FA5}">
                      <a16:colId xmlns:a16="http://schemas.microsoft.com/office/drawing/2014/main" val="2367101351"/>
                    </a:ext>
                  </a:extLst>
                </a:gridCol>
                <a:gridCol w="3033660">
                  <a:extLst>
                    <a:ext uri="{9D8B030D-6E8A-4147-A177-3AD203B41FA5}">
                      <a16:colId xmlns:a16="http://schemas.microsoft.com/office/drawing/2014/main" val="1931240319"/>
                    </a:ext>
                  </a:extLst>
                </a:gridCol>
                <a:gridCol w="1392279">
                  <a:extLst>
                    <a:ext uri="{9D8B030D-6E8A-4147-A177-3AD203B41FA5}">
                      <a16:colId xmlns:a16="http://schemas.microsoft.com/office/drawing/2014/main" val="2697627397"/>
                    </a:ext>
                  </a:extLst>
                </a:gridCol>
              </a:tblGrid>
              <a:tr h="494632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/>
                          </a:solidFill>
                        </a:rPr>
                        <a:t>Dataset</a:t>
                      </a:r>
                    </a:p>
                  </a:txBody>
                  <a:tcPr marL="146021" marR="146021" marT="73010" marB="7301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/>
                          </a:solidFill>
                        </a:rPr>
                        <a:t>Study</a:t>
                      </a:r>
                    </a:p>
                  </a:txBody>
                  <a:tcPr marL="146021" marR="146021" marT="73010" marB="7301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/>
                          </a:solidFill>
                        </a:rPr>
                        <a:t>Stage I/II</a:t>
                      </a:r>
                    </a:p>
                    <a:p>
                      <a:pPr algn="ctr"/>
                      <a:r>
                        <a:rPr lang="en-US" sz="1800">
                          <a:solidFill>
                            <a:schemeClr val="tx1"/>
                          </a:solidFill>
                        </a:rPr>
                        <a:t> sample </a:t>
                      </a:r>
                    </a:p>
                  </a:txBody>
                  <a:tcPr marL="146021" marR="146021" marT="73010" marB="7301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/>
                          </a:solidFill>
                        </a:rPr>
                        <a:t>Stage III/IV</a:t>
                      </a:r>
                    </a:p>
                    <a:p>
                      <a:pPr algn="ctr"/>
                      <a:r>
                        <a:rPr lang="en-US" sz="1800">
                          <a:solidFill>
                            <a:schemeClr val="tx1"/>
                          </a:solidFill>
                        </a:rPr>
                        <a:t> sample</a:t>
                      </a:r>
                    </a:p>
                  </a:txBody>
                  <a:tcPr marL="146021" marR="146021" marT="73010" marB="7301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/>
                          </a:solidFill>
                        </a:rPr>
                        <a:t>Control</a:t>
                      </a:r>
                    </a:p>
                    <a:p>
                      <a:pPr algn="ctr"/>
                      <a:r>
                        <a:rPr lang="en-US" sz="1800">
                          <a:solidFill>
                            <a:schemeClr val="tx1"/>
                          </a:solidFill>
                        </a:rPr>
                        <a:t> sample</a:t>
                      </a:r>
                    </a:p>
                  </a:txBody>
                  <a:tcPr marL="146021" marR="146021" marT="73010" marB="7301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/>
                          </a:solidFill>
                        </a:rPr>
                        <a:t>Number of </a:t>
                      </a:r>
                    </a:p>
                    <a:p>
                      <a:pPr algn="ctr"/>
                      <a:r>
                        <a:rPr lang="en-US" sz="1800">
                          <a:solidFill>
                            <a:schemeClr val="tx1"/>
                          </a:solidFill>
                        </a:rPr>
                        <a:t>transcripts </a:t>
                      </a:r>
                    </a:p>
                  </a:txBody>
                  <a:tcPr marL="146021" marR="146021" marT="73010" marB="7301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err="1">
                          <a:solidFill>
                            <a:schemeClr val="tx1"/>
                          </a:solidFill>
                        </a:rPr>
                        <a:t>MicroarrayPlatform</a:t>
                      </a:r>
                      <a:r>
                        <a:rPr lang="en-US" sz="180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marL="146021" marR="146021" marT="73010" marB="7301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62866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GSE6008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22215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GPL96</a:t>
                      </a:r>
                    </a:p>
                  </a:txBody>
                  <a:tcPr marL="15210" marR="15210" marT="15210" marB="0" anchor="b"/>
                </a:tc>
                <a:extLst>
                  <a:ext uri="{0D108BD9-81ED-4DB2-BD59-A6C34878D82A}">
                    <a16:rowId xmlns:a16="http://schemas.microsoft.com/office/drawing/2014/main" val="3007986342"/>
                  </a:ext>
                </a:extLst>
              </a:tr>
              <a:tr h="2251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GSE9899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42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249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54669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GPL570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extLst>
                  <a:ext uri="{0D108BD9-81ED-4DB2-BD59-A6C34878D82A}">
                    <a16:rowId xmlns:a16="http://schemas.microsoft.com/office/drawing/2014/main" val="1405270535"/>
                  </a:ext>
                </a:extLst>
              </a:tr>
              <a:tr h="2729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>
                          <a:effectLst/>
                        </a:rPr>
                        <a:t>GSE12172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23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46440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GPL570</a:t>
                      </a:r>
                    </a:p>
                  </a:txBody>
                  <a:tcPr marL="15210" marR="15210" marT="15210" marB="0" anchor="b"/>
                </a:tc>
                <a:extLst>
                  <a:ext uri="{0D108BD9-81ED-4DB2-BD59-A6C34878D82A}">
                    <a16:rowId xmlns:a16="http://schemas.microsoft.com/office/drawing/2014/main" val="4075996498"/>
                  </a:ext>
                </a:extLst>
              </a:tr>
              <a:tr h="1431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GSE14407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54613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GPL570</a:t>
                      </a:r>
                    </a:p>
                  </a:txBody>
                  <a:tcPr marL="15210" marR="15210" marT="15210" marB="0" anchor="b"/>
                </a:tc>
                <a:extLst>
                  <a:ext uri="{0D108BD9-81ED-4DB2-BD59-A6C34878D82A}">
                    <a16:rowId xmlns:a16="http://schemas.microsoft.com/office/drawing/2014/main" val="1804324625"/>
                  </a:ext>
                </a:extLst>
              </a:tr>
              <a:tr h="208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GSE18520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54613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GPL570</a:t>
                      </a:r>
                    </a:p>
                  </a:txBody>
                  <a:tcPr marL="15210" marR="15210" marT="15210" marB="0" anchor="b"/>
                </a:tc>
                <a:extLst>
                  <a:ext uri="{0D108BD9-81ED-4DB2-BD59-A6C34878D82A}">
                    <a16:rowId xmlns:a16="http://schemas.microsoft.com/office/drawing/2014/main" val="35457761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GSE20565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27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67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54675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GPL570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extLst>
                  <a:ext uri="{0D108BD9-81ED-4DB2-BD59-A6C34878D82A}">
                    <a16:rowId xmlns:a16="http://schemas.microsoft.com/office/drawing/2014/main" val="4200087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>
                          <a:effectLst/>
                        </a:rPr>
                        <a:t>GSE23392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54675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GPL570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extLst>
                  <a:ext uri="{0D108BD9-81ED-4DB2-BD59-A6C34878D82A}">
                    <a16:rowId xmlns:a16="http://schemas.microsoft.com/office/drawing/2014/main" val="1214109957"/>
                  </a:ext>
                </a:extLst>
              </a:tr>
              <a:tr h="770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GSE26193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31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76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54675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GPL570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extLst>
                  <a:ext uri="{0D108BD9-81ED-4DB2-BD59-A6C34878D82A}">
                    <a16:rowId xmlns:a16="http://schemas.microsoft.com/office/drawing/2014/main" val="769123577"/>
                  </a:ext>
                </a:extLst>
              </a:tr>
              <a:tr h="893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GSE26712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22215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GPL96</a:t>
                      </a:r>
                    </a:p>
                  </a:txBody>
                  <a:tcPr marL="15210" marR="15210" marT="15210" marB="0" anchor="b"/>
                </a:tc>
                <a:extLst>
                  <a:ext uri="{0D108BD9-81ED-4DB2-BD59-A6C34878D82A}">
                    <a16:rowId xmlns:a16="http://schemas.microsoft.com/office/drawing/2014/main" val="2187809341"/>
                  </a:ext>
                </a:extLst>
              </a:tr>
              <a:tr h="1105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GSE30161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58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54675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GPL570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extLst>
                  <a:ext uri="{0D108BD9-81ED-4DB2-BD59-A6C34878D82A}">
                    <a16:rowId xmlns:a16="http://schemas.microsoft.com/office/drawing/2014/main" val="1133081403"/>
                  </a:ext>
                </a:extLst>
              </a:tr>
              <a:tr h="1405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GSE38666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17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20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54675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GPL570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extLst>
                  <a:ext uri="{0D108BD9-81ED-4DB2-BD59-A6C34878D82A}">
                    <a16:rowId xmlns:a16="http://schemas.microsoft.com/office/drawing/2014/main" val="2216348777"/>
                  </a:ext>
                </a:extLst>
              </a:tr>
              <a:tr h="144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>
                          <a:effectLst/>
                        </a:rPr>
                        <a:t>GSE39204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30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34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54636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GPL570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extLst>
                  <a:ext uri="{0D108BD9-81ED-4DB2-BD59-A6C34878D82A}">
                    <a16:rowId xmlns:a16="http://schemas.microsoft.com/office/drawing/2014/main" val="2344561609"/>
                  </a:ext>
                </a:extLst>
              </a:tr>
              <a:tr h="1918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>
                          <a:effectLst/>
                        </a:rPr>
                        <a:t>GSE41500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8 (Benign)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54675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GPL570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extLst>
                  <a:ext uri="{0D108BD9-81ED-4DB2-BD59-A6C34878D82A}">
                    <a16:rowId xmlns:a16="http://schemas.microsoft.com/office/drawing/2014/main" val="475321136"/>
                  </a:ext>
                </a:extLst>
              </a:tr>
              <a:tr h="2219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>
                          <a:effectLst/>
                        </a:rPr>
                        <a:t>GSE44104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25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35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54675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GPL570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extLst>
                  <a:ext uri="{0D108BD9-81ED-4DB2-BD59-A6C34878D82A}">
                    <a16:rowId xmlns:a16="http://schemas.microsoft.com/office/drawing/2014/main" val="1996199877"/>
                  </a:ext>
                </a:extLst>
              </a:tr>
              <a:tr h="1987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>
                          <a:effectLst/>
                        </a:rPr>
                        <a:t>GSE52460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36239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GPL570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extLst>
                  <a:ext uri="{0D108BD9-81ED-4DB2-BD59-A6C34878D82A}">
                    <a16:rowId xmlns:a16="http://schemas.microsoft.com/office/drawing/2014/main" val="2478809106"/>
                  </a:ext>
                </a:extLst>
              </a:tr>
              <a:tr h="1755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GSE55512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54675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GPL570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extLst>
                  <a:ext uri="{0D108BD9-81ED-4DB2-BD59-A6C34878D82A}">
                    <a16:rowId xmlns:a16="http://schemas.microsoft.com/office/drawing/2014/main" val="938924815"/>
                  </a:ext>
                </a:extLst>
              </a:tr>
              <a:tr h="861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GSE63885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75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54675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GPL570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/>
                </a:tc>
                <a:extLst>
                  <a:ext uri="{0D108BD9-81ED-4DB2-BD59-A6C34878D82A}">
                    <a16:rowId xmlns:a16="http://schemas.microsoft.com/office/drawing/2014/main" val="3820885313"/>
                  </a:ext>
                </a:extLst>
              </a:tr>
              <a:tr h="492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15210" marR="15210" marT="1521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GSE65986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35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20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54675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GPL570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9126774"/>
                  </a:ext>
                </a:extLst>
              </a:tr>
              <a:tr h="49213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15210" marR="15210" marT="1521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15210" marR="15210" marT="1521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1016</a:t>
                      </a:r>
                    </a:p>
                  </a:txBody>
                  <a:tcPr marL="15210" marR="15210" marT="1521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</a:p>
                  </a:txBody>
                  <a:tcPr marL="15210" marR="15210" marT="1521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10" marR="15210" marT="1521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56856172"/>
                  </a:ext>
                </a:extLst>
              </a:tr>
            </a:tbl>
          </a:graphicData>
        </a:graphic>
      </p:graphicFrame>
      <p:sp>
        <p:nvSpPr>
          <p:cNvPr id="6" name="Title 7">
            <a:extLst>
              <a:ext uri="{FF2B5EF4-FFF2-40B4-BE49-F238E27FC236}">
                <a16:creationId xmlns:a16="http://schemas.microsoft.com/office/drawing/2014/main" id="{8870FD0A-FF7E-3997-4FF9-452EDBA42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396" y="-177554"/>
            <a:ext cx="11948604" cy="814033"/>
          </a:xfrm>
        </p:spPr>
        <p:txBody>
          <a:bodyPr>
            <a:normAutofit/>
          </a:bodyPr>
          <a:lstStyle/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2 Table 1 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Gene expression datasets of ovarian cancer tissue studies.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272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0734D37-80D2-3E10-8D69-E3D8E3BCBC18}"/>
              </a:ext>
            </a:extLst>
          </p:cNvPr>
          <p:cNvSpPr txBox="1"/>
          <p:nvPr/>
        </p:nvSpPr>
        <p:spPr>
          <a:xfrm>
            <a:off x="1102557" y="1481853"/>
            <a:ext cx="371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20D932-6002-5F05-C4E1-50C5DE7559B8}"/>
              </a:ext>
            </a:extLst>
          </p:cNvPr>
          <p:cNvSpPr txBox="1"/>
          <p:nvPr/>
        </p:nvSpPr>
        <p:spPr>
          <a:xfrm>
            <a:off x="7412524" y="1431047"/>
            <a:ext cx="371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9F8C2A0-C331-845A-D62A-64D3CBBECB87}"/>
              </a:ext>
            </a:extLst>
          </p:cNvPr>
          <p:cNvCxnSpPr>
            <a:cxnSpLocks/>
          </p:cNvCxnSpPr>
          <p:nvPr/>
        </p:nvCxnSpPr>
        <p:spPr>
          <a:xfrm>
            <a:off x="1825299" y="2359491"/>
            <a:ext cx="106934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4AB6AAB-0789-DF8F-E283-8010D769B705}"/>
              </a:ext>
            </a:extLst>
          </p:cNvPr>
          <p:cNvSpPr txBox="1"/>
          <p:nvPr/>
        </p:nvSpPr>
        <p:spPr>
          <a:xfrm>
            <a:off x="2073419" y="2082077"/>
            <a:ext cx="1313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P&lt;0.01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44A64E3-C2F5-7695-48AE-1FBE72C4FB0D}"/>
              </a:ext>
            </a:extLst>
          </p:cNvPr>
          <p:cNvCxnSpPr>
            <a:cxnSpLocks/>
          </p:cNvCxnSpPr>
          <p:nvPr/>
        </p:nvCxnSpPr>
        <p:spPr>
          <a:xfrm flipV="1">
            <a:off x="1849467" y="3002265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74D6930-150F-D039-EF3C-987F0DCAA370}"/>
              </a:ext>
            </a:extLst>
          </p:cNvPr>
          <p:cNvCxnSpPr>
            <a:cxnSpLocks/>
          </p:cNvCxnSpPr>
          <p:nvPr/>
        </p:nvCxnSpPr>
        <p:spPr>
          <a:xfrm flipH="1">
            <a:off x="1849467" y="3002265"/>
            <a:ext cx="55914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9FDCB94-3A65-C628-03DA-8D0B6C3CE65F}"/>
              </a:ext>
            </a:extLst>
          </p:cNvPr>
          <p:cNvCxnSpPr>
            <a:cxnSpLocks/>
          </p:cNvCxnSpPr>
          <p:nvPr/>
        </p:nvCxnSpPr>
        <p:spPr>
          <a:xfrm flipV="1">
            <a:off x="2410329" y="3002265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9E61C41-A553-CC56-B92C-79A7C30E02A9}"/>
              </a:ext>
            </a:extLst>
          </p:cNvPr>
          <p:cNvCxnSpPr>
            <a:cxnSpLocks/>
          </p:cNvCxnSpPr>
          <p:nvPr/>
        </p:nvCxnSpPr>
        <p:spPr>
          <a:xfrm>
            <a:off x="2112789" y="2866873"/>
            <a:ext cx="786935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12F46A1-04DD-8FB4-E859-37C677D0E62F}"/>
              </a:ext>
            </a:extLst>
          </p:cNvPr>
          <p:cNvCxnSpPr>
            <a:cxnSpLocks/>
          </p:cNvCxnSpPr>
          <p:nvPr/>
        </p:nvCxnSpPr>
        <p:spPr>
          <a:xfrm flipV="1">
            <a:off x="1835618" y="2347604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21DF98A-A3B0-7535-4CD4-94F25313E376}"/>
              </a:ext>
            </a:extLst>
          </p:cNvPr>
          <p:cNvCxnSpPr>
            <a:cxnSpLocks/>
          </p:cNvCxnSpPr>
          <p:nvPr/>
        </p:nvCxnSpPr>
        <p:spPr>
          <a:xfrm flipV="1">
            <a:off x="2872862" y="2359491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6DC94DB-F535-DBBB-82D6-96E8C228617F}"/>
              </a:ext>
            </a:extLst>
          </p:cNvPr>
          <p:cNvCxnSpPr>
            <a:cxnSpLocks/>
          </p:cNvCxnSpPr>
          <p:nvPr/>
        </p:nvCxnSpPr>
        <p:spPr>
          <a:xfrm flipV="1">
            <a:off x="2119959" y="2868853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6A050A1B-037A-9CFD-0FEA-CA5ACD9D6C70}"/>
              </a:ext>
            </a:extLst>
          </p:cNvPr>
          <p:cNvCxnSpPr>
            <a:cxnSpLocks/>
          </p:cNvCxnSpPr>
          <p:nvPr/>
        </p:nvCxnSpPr>
        <p:spPr>
          <a:xfrm flipV="1">
            <a:off x="2894646" y="2866874"/>
            <a:ext cx="0" cy="16735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56A48B45-1A9D-923E-99BE-7EF6125CB2F4}"/>
              </a:ext>
            </a:extLst>
          </p:cNvPr>
          <p:cNvSpPr txBox="1"/>
          <p:nvPr/>
        </p:nvSpPr>
        <p:spPr>
          <a:xfrm>
            <a:off x="1786644" y="1483262"/>
            <a:ext cx="1537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SDMA (µM)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06E5FA5-7E9D-CA6B-777E-286A20437387}"/>
              </a:ext>
            </a:extLst>
          </p:cNvPr>
          <p:cNvSpPr txBox="1"/>
          <p:nvPr/>
        </p:nvSpPr>
        <p:spPr>
          <a:xfrm>
            <a:off x="4766633" y="1472257"/>
            <a:ext cx="1803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Arginine (µM)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ADD3212-7828-CDFD-57F5-1F2ACE5B8CA1}"/>
              </a:ext>
            </a:extLst>
          </p:cNvPr>
          <p:cNvSpPr txBox="1"/>
          <p:nvPr/>
        </p:nvSpPr>
        <p:spPr>
          <a:xfrm>
            <a:off x="8116995" y="1429897"/>
            <a:ext cx="2023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SDMA/Arginine</a:t>
            </a:r>
          </a:p>
        </p:txBody>
      </p:sp>
      <p:sp>
        <p:nvSpPr>
          <p:cNvPr id="46" name="Title 1">
            <a:extLst>
              <a:ext uri="{FF2B5EF4-FFF2-40B4-BE49-F238E27FC236}">
                <a16:creationId xmlns:a16="http://schemas.microsoft.com/office/drawing/2014/main" id="{4788D9E7-F59B-04D8-051D-1743D8A1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38" y="404301"/>
            <a:ext cx="11040123" cy="575908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2 Figure 1</a:t>
            </a:r>
            <a:r>
              <a:rPr lang="en-U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 Quantitative analysis of the targeted L-ARG/NO pathway analytes: arginine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and</a:t>
            </a:r>
            <a:r>
              <a:rPr lang="en-U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SDMA. (A) Blood analyte abundance in normal, stage I, III, and IV samples. (B) SDMA/ARG ratio as a biomarker to classify different stage cancers from the normal controls. (C) ROC curve of classification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0A03BC96-D737-489C-99E1-D79673ED59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9930024"/>
              </p:ext>
            </p:extLst>
          </p:nvPr>
        </p:nvGraphicFramePr>
        <p:xfrm>
          <a:off x="1124308" y="2512288"/>
          <a:ext cx="3153814" cy="44516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3" imgW="5259782" imgH="7422054" progId="Prism8.Document">
                  <p:embed/>
                </p:oleObj>
              </mc:Choice>
              <mc:Fallback>
                <p:oleObj name="Prism 8" r:id="rId3" imgW="5259782" imgH="7422054" progId="Prism8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0A03BC96-D737-489C-99E1-D79673ED59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24308" y="2512288"/>
                        <a:ext cx="3153814" cy="44516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61A4065-1C95-1B7B-A982-9E1DC058BC06}"/>
              </a:ext>
            </a:extLst>
          </p:cNvPr>
          <p:cNvCxnSpPr>
            <a:cxnSpLocks/>
          </p:cNvCxnSpPr>
          <p:nvPr/>
        </p:nvCxnSpPr>
        <p:spPr>
          <a:xfrm>
            <a:off x="2112789" y="2646724"/>
            <a:ext cx="1251715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87513290-ABAB-DF02-FF3D-935451474ED5}"/>
              </a:ext>
            </a:extLst>
          </p:cNvPr>
          <p:cNvCxnSpPr>
            <a:cxnSpLocks/>
          </p:cNvCxnSpPr>
          <p:nvPr/>
        </p:nvCxnSpPr>
        <p:spPr>
          <a:xfrm flipV="1">
            <a:off x="2119959" y="2648704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CF1BF23-4A16-5579-0A40-70EE5E2C9692}"/>
              </a:ext>
            </a:extLst>
          </p:cNvPr>
          <p:cNvCxnSpPr>
            <a:cxnSpLocks/>
          </p:cNvCxnSpPr>
          <p:nvPr/>
        </p:nvCxnSpPr>
        <p:spPr>
          <a:xfrm flipV="1">
            <a:off x="3356289" y="2646725"/>
            <a:ext cx="0" cy="16735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9C83D0C0-16C7-C3AF-1C1E-346A584F9A56}"/>
              </a:ext>
            </a:extLst>
          </p:cNvPr>
          <p:cNvCxnSpPr>
            <a:cxnSpLocks/>
          </p:cNvCxnSpPr>
          <p:nvPr/>
        </p:nvCxnSpPr>
        <p:spPr>
          <a:xfrm>
            <a:off x="1828670" y="2076565"/>
            <a:ext cx="1535834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1D11EEF7-7364-641D-70BE-1CCC437338F5}"/>
              </a:ext>
            </a:extLst>
          </p:cNvPr>
          <p:cNvSpPr txBox="1"/>
          <p:nvPr/>
        </p:nvSpPr>
        <p:spPr>
          <a:xfrm>
            <a:off x="2164248" y="1799566"/>
            <a:ext cx="1313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P&lt;0.0001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2308615E-C174-0857-4E00-91B5F458B0CE}"/>
              </a:ext>
            </a:extLst>
          </p:cNvPr>
          <p:cNvCxnSpPr>
            <a:cxnSpLocks/>
          </p:cNvCxnSpPr>
          <p:nvPr/>
        </p:nvCxnSpPr>
        <p:spPr>
          <a:xfrm flipV="1">
            <a:off x="1838989" y="2064678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716FA788-AFF9-8D25-DEA5-75B2C9756910}"/>
              </a:ext>
            </a:extLst>
          </p:cNvPr>
          <p:cNvCxnSpPr>
            <a:cxnSpLocks/>
          </p:cNvCxnSpPr>
          <p:nvPr/>
        </p:nvCxnSpPr>
        <p:spPr>
          <a:xfrm flipV="1">
            <a:off x="3364504" y="2076565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Oval 90">
            <a:extLst>
              <a:ext uri="{FF2B5EF4-FFF2-40B4-BE49-F238E27FC236}">
                <a16:creationId xmlns:a16="http://schemas.microsoft.com/office/drawing/2014/main" id="{06AE9DD8-975A-ED79-6BC5-FA8CC650D38E}"/>
              </a:ext>
            </a:extLst>
          </p:cNvPr>
          <p:cNvSpPr/>
          <p:nvPr/>
        </p:nvSpPr>
        <p:spPr>
          <a:xfrm>
            <a:off x="3746164" y="3599046"/>
            <a:ext cx="233265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2" name="Object 41">
            <a:extLst>
              <a:ext uri="{FF2B5EF4-FFF2-40B4-BE49-F238E27FC236}">
                <a16:creationId xmlns:a16="http://schemas.microsoft.com/office/drawing/2014/main" id="{FAE5E3AF-1B5E-C128-04BA-48B41279A5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8534001"/>
              </p:ext>
            </p:extLst>
          </p:nvPr>
        </p:nvGraphicFramePr>
        <p:xfrm>
          <a:off x="4244922" y="2522345"/>
          <a:ext cx="3195637" cy="442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5" imgW="5727959" imgH="7929872" progId="Prism8.Document">
                  <p:embed/>
                </p:oleObj>
              </mc:Choice>
              <mc:Fallback>
                <p:oleObj name="Prism 8" r:id="rId5" imgW="5727959" imgH="7929872" progId="Prism8.Document">
                  <p:embed/>
                  <p:pic>
                    <p:nvPicPr>
                      <p:cNvPr id="42" name="Object 41">
                        <a:extLst>
                          <a:ext uri="{FF2B5EF4-FFF2-40B4-BE49-F238E27FC236}">
                            <a16:creationId xmlns:a16="http://schemas.microsoft.com/office/drawing/2014/main" id="{FAE5E3AF-1B5E-C128-04BA-48B41279A5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44922" y="2522345"/>
                        <a:ext cx="3195637" cy="4425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" name="Oval 91">
            <a:extLst>
              <a:ext uri="{FF2B5EF4-FFF2-40B4-BE49-F238E27FC236}">
                <a16:creationId xmlns:a16="http://schemas.microsoft.com/office/drawing/2014/main" id="{E1FABBFB-F25D-8AA0-7673-4758BBB9114A}"/>
              </a:ext>
            </a:extLst>
          </p:cNvPr>
          <p:cNvSpPr/>
          <p:nvPr/>
        </p:nvSpPr>
        <p:spPr>
          <a:xfrm>
            <a:off x="6869427" y="4894552"/>
            <a:ext cx="233265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3" name="Object 42">
            <a:extLst>
              <a:ext uri="{FF2B5EF4-FFF2-40B4-BE49-F238E27FC236}">
                <a16:creationId xmlns:a16="http://schemas.microsoft.com/office/drawing/2014/main" id="{617674D9-AB7C-6123-5D2F-F317CD9F70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7889246"/>
              </p:ext>
            </p:extLst>
          </p:nvPr>
        </p:nvGraphicFramePr>
        <p:xfrm>
          <a:off x="7785929" y="2492324"/>
          <a:ext cx="3281763" cy="4471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7" imgW="5659173" imgH="7710178" progId="Prism8.Document">
                  <p:embed/>
                </p:oleObj>
              </mc:Choice>
              <mc:Fallback>
                <p:oleObj name="Prism 8" r:id="rId7" imgW="5659173" imgH="7710178" progId="Prism8.Document">
                  <p:embed/>
                  <p:pic>
                    <p:nvPicPr>
                      <p:cNvPr id="43" name="Object 42">
                        <a:extLst>
                          <a:ext uri="{FF2B5EF4-FFF2-40B4-BE49-F238E27FC236}">
                            <a16:creationId xmlns:a16="http://schemas.microsoft.com/office/drawing/2014/main" id="{617674D9-AB7C-6123-5D2F-F317CD9F708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785929" y="2492324"/>
                        <a:ext cx="3281763" cy="44716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Oval 29">
            <a:extLst>
              <a:ext uri="{FF2B5EF4-FFF2-40B4-BE49-F238E27FC236}">
                <a16:creationId xmlns:a16="http://schemas.microsoft.com/office/drawing/2014/main" id="{32AAA691-B08E-75A4-9A8E-E88B9A567326}"/>
              </a:ext>
            </a:extLst>
          </p:cNvPr>
          <p:cNvSpPr/>
          <p:nvPr/>
        </p:nvSpPr>
        <p:spPr>
          <a:xfrm>
            <a:off x="10567083" y="4715276"/>
            <a:ext cx="233265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0232C9C-AE3D-CBE6-62A9-B304E1B3F7F7}"/>
              </a:ext>
            </a:extLst>
          </p:cNvPr>
          <p:cNvSpPr txBox="1"/>
          <p:nvPr/>
        </p:nvSpPr>
        <p:spPr>
          <a:xfrm>
            <a:off x="2172047" y="2631194"/>
            <a:ext cx="1313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P&lt;0.01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384D517-E96E-900B-C433-30D5D146D5A3}"/>
              </a:ext>
            </a:extLst>
          </p:cNvPr>
          <p:cNvSpPr txBox="1"/>
          <p:nvPr/>
        </p:nvSpPr>
        <p:spPr>
          <a:xfrm>
            <a:off x="2379328" y="2426911"/>
            <a:ext cx="1313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P&lt;0.0001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3C5323B-E91F-C8F7-DC57-D954BBF824C5}"/>
              </a:ext>
            </a:extLst>
          </p:cNvPr>
          <p:cNvCxnSpPr>
            <a:cxnSpLocks/>
          </p:cNvCxnSpPr>
          <p:nvPr/>
        </p:nvCxnSpPr>
        <p:spPr>
          <a:xfrm>
            <a:off x="5032429" y="2302432"/>
            <a:ext cx="106934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73149CA-8C5B-D83B-5D38-C367A6217274}"/>
              </a:ext>
            </a:extLst>
          </p:cNvPr>
          <p:cNvSpPr txBox="1"/>
          <p:nvPr/>
        </p:nvSpPr>
        <p:spPr>
          <a:xfrm>
            <a:off x="5185792" y="2051534"/>
            <a:ext cx="1313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P&lt;0.001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0F32DCF-3081-DF2F-6A29-B9DAF2D6E466}"/>
              </a:ext>
            </a:extLst>
          </p:cNvPr>
          <p:cNvCxnSpPr>
            <a:cxnSpLocks/>
          </p:cNvCxnSpPr>
          <p:nvPr/>
        </p:nvCxnSpPr>
        <p:spPr>
          <a:xfrm flipV="1">
            <a:off x="5056597" y="2945206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A0B4237-4EE8-775C-73E0-0F4E8B11D99F}"/>
              </a:ext>
            </a:extLst>
          </p:cNvPr>
          <p:cNvCxnSpPr>
            <a:cxnSpLocks/>
          </p:cNvCxnSpPr>
          <p:nvPr/>
        </p:nvCxnSpPr>
        <p:spPr>
          <a:xfrm flipH="1">
            <a:off x="5056597" y="2945206"/>
            <a:ext cx="55914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20B836C-0B49-DEFE-ACD3-9CD80A0E811D}"/>
              </a:ext>
            </a:extLst>
          </p:cNvPr>
          <p:cNvCxnSpPr>
            <a:cxnSpLocks/>
          </p:cNvCxnSpPr>
          <p:nvPr/>
        </p:nvCxnSpPr>
        <p:spPr>
          <a:xfrm flipV="1">
            <a:off x="5617459" y="2945206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7B99E2D-E67F-1176-B753-FAB147AED1F1}"/>
              </a:ext>
            </a:extLst>
          </p:cNvPr>
          <p:cNvCxnSpPr>
            <a:cxnSpLocks/>
          </p:cNvCxnSpPr>
          <p:nvPr/>
        </p:nvCxnSpPr>
        <p:spPr>
          <a:xfrm>
            <a:off x="5319919" y="2809814"/>
            <a:ext cx="786935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2986C34-3FB7-9FD4-2B7C-94B41BD0990D}"/>
              </a:ext>
            </a:extLst>
          </p:cNvPr>
          <p:cNvCxnSpPr>
            <a:cxnSpLocks/>
          </p:cNvCxnSpPr>
          <p:nvPr/>
        </p:nvCxnSpPr>
        <p:spPr>
          <a:xfrm flipV="1">
            <a:off x="5042748" y="2290545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6F5CFEC-91F2-BFB7-5082-6B1648F1FB07}"/>
              </a:ext>
            </a:extLst>
          </p:cNvPr>
          <p:cNvCxnSpPr>
            <a:cxnSpLocks/>
          </p:cNvCxnSpPr>
          <p:nvPr/>
        </p:nvCxnSpPr>
        <p:spPr>
          <a:xfrm flipV="1">
            <a:off x="6079992" y="2302432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08A5419-C0E1-575A-34AD-C245D185ED0D}"/>
              </a:ext>
            </a:extLst>
          </p:cNvPr>
          <p:cNvCxnSpPr>
            <a:cxnSpLocks/>
          </p:cNvCxnSpPr>
          <p:nvPr/>
        </p:nvCxnSpPr>
        <p:spPr>
          <a:xfrm flipV="1">
            <a:off x="5327089" y="2811794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8A47C8B-402A-B030-0DE0-2C35B3A48E17}"/>
              </a:ext>
            </a:extLst>
          </p:cNvPr>
          <p:cNvCxnSpPr>
            <a:cxnSpLocks/>
          </p:cNvCxnSpPr>
          <p:nvPr/>
        </p:nvCxnSpPr>
        <p:spPr>
          <a:xfrm flipV="1">
            <a:off x="6101776" y="2809815"/>
            <a:ext cx="0" cy="16735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BCC73FE5-CA4C-166C-0F1B-DADDF3B5FD75}"/>
              </a:ext>
            </a:extLst>
          </p:cNvPr>
          <p:cNvCxnSpPr>
            <a:cxnSpLocks/>
          </p:cNvCxnSpPr>
          <p:nvPr/>
        </p:nvCxnSpPr>
        <p:spPr>
          <a:xfrm>
            <a:off x="5319919" y="2589665"/>
            <a:ext cx="1251715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FE871BE-3BCC-B531-1074-35B764D67E91}"/>
              </a:ext>
            </a:extLst>
          </p:cNvPr>
          <p:cNvCxnSpPr>
            <a:cxnSpLocks/>
          </p:cNvCxnSpPr>
          <p:nvPr/>
        </p:nvCxnSpPr>
        <p:spPr>
          <a:xfrm flipV="1">
            <a:off x="5327089" y="2591645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DF6D2E1-FC03-8C6A-F7D2-86E4914C4D88}"/>
              </a:ext>
            </a:extLst>
          </p:cNvPr>
          <p:cNvCxnSpPr>
            <a:cxnSpLocks/>
          </p:cNvCxnSpPr>
          <p:nvPr/>
        </p:nvCxnSpPr>
        <p:spPr>
          <a:xfrm flipV="1">
            <a:off x="6563419" y="2589666"/>
            <a:ext cx="0" cy="16735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3728B5C-0929-B820-B2AD-B759BEB12E6B}"/>
              </a:ext>
            </a:extLst>
          </p:cNvPr>
          <p:cNvCxnSpPr>
            <a:cxnSpLocks/>
          </p:cNvCxnSpPr>
          <p:nvPr/>
        </p:nvCxnSpPr>
        <p:spPr>
          <a:xfrm>
            <a:off x="5035800" y="2019506"/>
            <a:ext cx="1535834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54AA4105-51E1-4050-0C20-066C32DE16E0}"/>
              </a:ext>
            </a:extLst>
          </p:cNvPr>
          <p:cNvSpPr txBox="1"/>
          <p:nvPr/>
        </p:nvSpPr>
        <p:spPr>
          <a:xfrm>
            <a:off x="5379177" y="1777643"/>
            <a:ext cx="1313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P&lt;0.0001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FCAD07E-341C-A4EC-749D-ED3DDEA65F07}"/>
              </a:ext>
            </a:extLst>
          </p:cNvPr>
          <p:cNvCxnSpPr>
            <a:cxnSpLocks/>
          </p:cNvCxnSpPr>
          <p:nvPr/>
        </p:nvCxnSpPr>
        <p:spPr>
          <a:xfrm flipV="1">
            <a:off x="5046119" y="2007619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33006D6-6F77-F527-84D1-F1CEE388269F}"/>
              </a:ext>
            </a:extLst>
          </p:cNvPr>
          <p:cNvCxnSpPr>
            <a:cxnSpLocks/>
          </p:cNvCxnSpPr>
          <p:nvPr/>
        </p:nvCxnSpPr>
        <p:spPr>
          <a:xfrm flipV="1">
            <a:off x="6571634" y="2019506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0A419F-6405-3316-1A9C-DF71EBFBBC99}"/>
              </a:ext>
            </a:extLst>
          </p:cNvPr>
          <p:cNvSpPr txBox="1"/>
          <p:nvPr/>
        </p:nvSpPr>
        <p:spPr>
          <a:xfrm>
            <a:off x="5379177" y="2591891"/>
            <a:ext cx="1313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P&lt;0.001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E90918E-4939-F1BA-62EA-FEF0D65C3FBD}"/>
              </a:ext>
            </a:extLst>
          </p:cNvPr>
          <p:cNvSpPr txBox="1"/>
          <p:nvPr/>
        </p:nvSpPr>
        <p:spPr>
          <a:xfrm>
            <a:off x="5586458" y="2369852"/>
            <a:ext cx="1313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P&lt;0.001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5A81802-7F7A-2019-C264-2DCDB9E0FE30}"/>
              </a:ext>
            </a:extLst>
          </p:cNvPr>
          <p:cNvCxnSpPr>
            <a:cxnSpLocks/>
          </p:cNvCxnSpPr>
          <p:nvPr/>
        </p:nvCxnSpPr>
        <p:spPr>
          <a:xfrm>
            <a:off x="8601695" y="2274245"/>
            <a:ext cx="106934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2D5470B9-8102-D26B-B067-BF7ECCD13788}"/>
              </a:ext>
            </a:extLst>
          </p:cNvPr>
          <p:cNvSpPr txBox="1"/>
          <p:nvPr/>
        </p:nvSpPr>
        <p:spPr>
          <a:xfrm>
            <a:off x="8755058" y="2023347"/>
            <a:ext cx="1313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P&lt;0.0001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24C811D0-962E-B5B0-E651-D9BFBA607A51}"/>
              </a:ext>
            </a:extLst>
          </p:cNvPr>
          <p:cNvCxnSpPr>
            <a:cxnSpLocks/>
          </p:cNvCxnSpPr>
          <p:nvPr/>
        </p:nvCxnSpPr>
        <p:spPr>
          <a:xfrm flipV="1">
            <a:off x="8625863" y="2917019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2052B696-3F69-871A-F2BF-7D22A2C61A66}"/>
              </a:ext>
            </a:extLst>
          </p:cNvPr>
          <p:cNvCxnSpPr>
            <a:cxnSpLocks/>
          </p:cNvCxnSpPr>
          <p:nvPr/>
        </p:nvCxnSpPr>
        <p:spPr>
          <a:xfrm flipH="1">
            <a:off x="8625863" y="2917019"/>
            <a:ext cx="55914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43F7DB18-A90D-260D-B256-3BEB97FE1D20}"/>
              </a:ext>
            </a:extLst>
          </p:cNvPr>
          <p:cNvCxnSpPr>
            <a:cxnSpLocks/>
          </p:cNvCxnSpPr>
          <p:nvPr/>
        </p:nvCxnSpPr>
        <p:spPr>
          <a:xfrm flipV="1">
            <a:off x="9186725" y="2917019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279ED67-C0B5-6701-ACF7-E6AB2413DB10}"/>
              </a:ext>
            </a:extLst>
          </p:cNvPr>
          <p:cNvCxnSpPr>
            <a:cxnSpLocks/>
          </p:cNvCxnSpPr>
          <p:nvPr/>
        </p:nvCxnSpPr>
        <p:spPr>
          <a:xfrm>
            <a:off x="8889185" y="2781627"/>
            <a:ext cx="786935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49CADDD2-5F6F-6B3E-70E8-A181B17B516B}"/>
              </a:ext>
            </a:extLst>
          </p:cNvPr>
          <p:cNvCxnSpPr>
            <a:cxnSpLocks/>
          </p:cNvCxnSpPr>
          <p:nvPr/>
        </p:nvCxnSpPr>
        <p:spPr>
          <a:xfrm flipV="1">
            <a:off x="8612014" y="2262358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8B577DC-5F63-D86A-EA1C-A31C9EE853ED}"/>
              </a:ext>
            </a:extLst>
          </p:cNvPr>
          <p:cNvCxnSpPr>
            <a:cxnSpLocks/>
          </p:cNvCxnSpPr>
          <p:nvPr/>
        </p:nvCxnSpPr>
        <p:spPr>
          <a:xfrm flipV="1">
            <a:off x="9649258" y="2274245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2C20BC4-8CDB-55D5-3EE3-00609A01389C}"/>
              </a:ext>
            </a:extLst>
          </p:cNvPr>
          <p:cNvCxnSpPr>
            <a:cxnSpLocks/>
          </p:cNvCxnSpPr>
          <p:nvPr/>
        </p:nvCxnSpPr>
        <p:spPr>
          <a:xfrm flipV="1">
            <a:off x="8896355" y="2783607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B576506-28CC-251B-5C72-45C26BB3611A}"/>
              </a:ext>
            </a:extLst>
          </p:cNvPr>
          <p:cNvCxnSpPr>
            <a:cxnSpLocks/>
          </p:cNvCxnSpPr>
          <p:nvPr/>
        </p:nvCxnSpPr>
        <p:spPr>
          <a:xfrm flipV="1">
            <a:off x="9671042" y="2781628"/>
            <a:ext cx="0" cy="16735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FB04D36-2AE5-6550-FFE4-BFC40D1C5EA1}"/>
              </a:ext>
            </a:extLst>
          </p:cNvPr>
          <p:cNvCxnSpPr>
            <a:cxnSpLocks/>
          </p:cNvCxnSpPr>
          <p:nvPr/>
        </p:nvCxnSpPr>
        <p:spPr>
          <a:xfrm>
            <a:off x="8889185" y="2561478"/>
            <a:ext cx="1251715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66F6149-6DB5-7D91-BCDA-DFA488312225}"/>
              </a:ext>
            </a:extLst>
          </p:cNvPr>
          <p:cNvCxnSpPr>
            <a:cxnSpLocks/>
          </p:cNvCxnSpPr>
          <p:nvPr/>
        </p:nvCxnSpPr>
        <p:spPr>
          <a:xfrm flipV="1">
            <a:off x="8896355" y="2563458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CBFCB01-738D-2599-E5CA-7C5E3239977A}"/>
              </a:ext>
            </a:extLst>
          </p:cNvPr>
          <p:cNvCxnSpPr>
            <a:cxnSpLocks/>
          </p:cNvCxnSpPr>
          <p:nvPr/>
        </p:nvCxnSpPr>
        <p:spPr>
          <a:xfrm flipV="1">
            <a:off x="10132685" y="2561479"/>
            <a:ext cx="0" cy="16735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350336B7-85F9-2030-6F9B-D1ADC90735D8}"/>
              </a:ext>
            </a:extLst>
          </p:cNvPr>
          <p:cNvCxnSpPr>
            <a:cxnSpLocks/>
          </p:cNvCxnSpPr>
          <p:nvPr/>
        </p:nvCxnSpPr>
        <p:spPr>
          <a:xfrm>
            <a:off x="8605066" y="1991319"/>
            <a:ext cx="1535834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EDD57F0-C33D-AB96-936E-837C3948310C}"/>
              </a:ext>
            </a:extLst>
          </p:cNvPr>
          <p:cNvCxnSpPr>
            <a:cxnSpLocks/>
          </p:cNvCxnSpPr>
          <p:nvPr/>
        </p:nvCxnSpPr>
        <p:spPr>
          <a:xfrm flipV="1">
            <a:off x="8615385" y="1979432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628313D0-7359-C132-F5FA-6F26042ED2CE}"/>
              </a:ext>
            </a:extLst>
          </p:cNvPr>
          <p:cNvCxnSpPr>
            <a:cxnSpLocks/>
          </p:cNvCxnSpPr>
          <p:nvPr/>
        </p:nvCxnSpPr>
        <p:spPr>
          <a:xfrm flipV="1">
            <a:off x="10140900" y="1991319"/>
            <a:ext cx="0" cy="129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C08743E5-397D-0856-F83C-9E503CF40DE0}"/>
              </a:ext>
            </a:extLst>
          </p:cNvPr>
          <p:cNvSpPr txBox="1"/>
          <p:nvPr/>
        </p:nvSpPr>
        <p:spPr>
          <a:xfrm>
            <a:off x="8886299" y="2563704"/>
            <a:ext cx="1313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P&lt;0.0001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8260A86-B0E3-7630-94A4-829FE8397EDA}"/>
              </a:ext>
            </a:extLst>
          </p:cNvPr>
          <p:cNvSpPr txBox="1"/>
          <p:nvPr/>
        </p:nvSpPr>
        <p:spPr>
          <a:xfrm>
            <a:off x="9120212" y="2341665"/>
            <a:ext cx="1313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P&lt;0.0001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D1ADE0C-8C18-9045-4A00-D8DF9D2E826F}"/>
              </a:ext>
            </a:extLst>
          </p:cNvPr>
          <p:cNvSpPr txBox="1"/>
          <p:nvPr/>
        </p:nvSpPr>
        <p:spPr>
          <a:xfrm>
            <a:off x="8905433" y="1750831"/>
            <a:ext cx="1313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P&lt;0.0001</a:t>
            </a:r>
          </a:p>
        </p:txBody>
      </p:sp>
    </p:spTree>
    <p:extLst>
      <p:ext uri="{BB962C8B-B14F-4D97-AF65-F5344CB8AC3E}">
        <p14:creationId xmlns:p14="http://schemas.microsoft.com/office/powerpoint/2010/main" val="3552775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>
            <a:extLst>
              <a:ext uri="{FF2B5EF4-FFF2-40B4-BE49-F238E27FC236}">
                <a16:creationId xmlns:a16="http://schemas.microsoft.com/office/drawing/2014/main" id="{4788D9E7-F59B-04D8-051D-1743D8A1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38" y="368790"/>
            <a:ext cx="11040123" cy="575908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2 Figure 1</a:t>
            </a:r>
            <a:r>
              <a:rPr lang="en-U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 Quantitative analysis of the targeted L-ARG/NO pathway analytes: arginine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and</a:t>
            </a:r>
            <a:r>
              <a:rPr lang="en-U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SDMA. (A) Blood analyte abundance in normal, stage I, III, and IV samples. (B) SDMA/ARG ratio as a biomarker to classify different stage cancers from the normal controls. (C) ROC curve of classification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067329D-18C7-714A-413A-61DCCD0B76AE}"/>
              </a:ext>
            </a:extLst>
          </p:cNvPr>
          <p:cNvSpPr txBox="1"/>
          <p:nvPr/>
        </p:nvSpPr>
        <p:spPr>
          <a:xfrm>
            <a:off x="1208519" y="1203651"/>
            <a:ext cx="371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0F56B3FC-25DD-3327-D5B4-09AE714A5B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7785844"/>
              </p:ext>
            </p:extLst>
          </p:nvPr>
        </p:nvGraphicFramePr>
        <p:xfrm>
          <a:off x="2029537" y="1230282"/>
          <a:ext cx="3293615" cy="2906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3" imgW="8799916" imgH="7766722" progId="Prism8.Document">
                  <p:embed/>
                </p:oleObj>
              </mc:Choice>
              <mc:Fallback>
                <p:oleObj name="Prism 8" r:id="rId3" imgW="8799916" imgH="7766722" progId="Prism8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0F56B3FC-25DD-3327-D5B4-09AE714A5B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29537" y="1230282"/>
                        <a:ext cx="3293615" cy="29069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" name="TextBox 81">
            <a:extLst>
              <a:ext uri="{FF2B5EF4-FFF2-40B4-BE49-F238E27FC236}">
                <a16:creationId xmlns:a16="http://schemas.microsoft.com/office/drawing/2014/main" id="{4C757C8A-29DB-E440-A350-02BACD4271B1}"/>
              </a:ext>
            </a:extLst>
          </p:cNvPr>
          <p:cNvSpPr txBox="1"/>
          <p:nvPr/>
        </p:nvSpPr>
        <p:spPr>
          <a:xfrm>
            <a:off x="2943035" y="3286953"/>
            <a:ext cx="1924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AUC: 1.000 (1.000, 1.000)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6777EF8A-48A1-5CED-688D-3557EA0A8B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9311392"/>
              </p:ext>
            </p:extLst>
          </p:nvPr>
        </p:nvGraphicFramePr>
        <p:xfrm>
          <a:off x="6454066" y="1203651"/>
          <a:ext cx="3320248" cy="2935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5" imgW="8616967" imgH="7620139" progId="Prism8.Document">
                  <p:embed/>
                </p:oleObj>
              </mc:Choice>
              <mc:Fallback>
                <p:oleObj name="Prism 8" r:id="rId5" imgW="8616967" imgH="7620139" progId="Prism8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6777EF8A-48A1-5CED-688D-3557EA0A8B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454066" y="1203651"/>
                        <a:ext cx="3320248" cy="29357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" name="TextBox 82">
            <a:extLst>
              <a:ext uri="{FF2B5EF4-FFF2-40B4-BE49-F238E27FC236}">
                <a16:creationId xmlns:a16="http://schemas.microsoft.com/office/drawing/2014/main" id="{5E57F7B6-788A-0F2A-AD8A-ECCA22472365}"/>
              </a:ext>
            </a:extLst>
          </p:cNvPr>
          <p:cNvSpPr txBox="1"/>
          <p:nvPr/>
        </p:nvSpPr>
        <p:spPr>
          <a:xfrm>
            <a:off x="7413433" y="3260322"/>
            <a:ext cx="1924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AUC: 0.973 (0.940, 1.000)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52C86D84-6EAC-E866-A8DB-BA642C4B08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427382"/>
              </p:ext>
            </p:extLst>
          </p:nvPr>
        </p:nvGraphicFramePr>
        <p:xfrm>
          <a:off x="6143348" y="4009913"/>
          <a:ext cx="4042789" cy="2935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7" imgW="9751035" imgH="7080628" progId="Prism8.Document">
                  <p:embed/>
                </p:oleObj>
              </mc:Choice>
              <mc:Fallback>
                <p:oleObj name="Prism 8" r:id="rId7" imgW="9751035" imgH="7080628" progId="Prism8.Document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52C86D84-6EAC-E866-A8DB-BA642C4B08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143348" y="4009913"/>
                        <a:ext cx="4042789" cy="29357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" name="TextBox 92">
            <a:extLst>
              <a:ext uri="{FF2B5EF4-FFF2-40B4-BE49-F238E27FC236}">
                <a16:creationId xmlns:a16="http://schemas.microsoft.com/office/drawing/2014/main" id="{BEBB0274-B841-9E04-8AB6-F9D393BB68F4}"/>
              </a:ext>
            </a:extLst>
          </p:cNvPr>
          <p:cNvSpPr txBox="1"/>
          <p:nvPr/>
        </p:nvSpPr>
        <p:spPr>
          <a:xfrm>
            <a:off x="7456105" y="6077681"/>
            <a:ext cx="1924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AUC: 0.971 (0.937, 1.000)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91B4D954-DFDA-BE8B-14E2-661B777152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6489122"/>
              </p:ext>
            </p:extLst>
          </p:nvPr>
        </p:nvGraphicFramePr>
        <p:xfrm>
          <a:off x="1579896" y="4009913"/>
          <a:ext cx="4158912" cy="2912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9" imgW="9924980" imgH="6952414" progId="Prism8.Document">
                  <p:embed/>
                </p:oleObj>
              </mc:Choice>
              <mc:Fallback>
                <p:oleObj name="Prism 8" r:id="rId9" imgW="9924980" imgH="6952414" progId="Prism8.Document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91B4D954-DFDA-BE8B-14E2-661B777152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79896" y="4009913"/>
                        <a:ext cx="4158912" cy="29128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" name="TextBox 93">
            <a:extLst>
              <a:ext uri="{FF2B5EF4-FFF2-40B4-BE49-F238E27FC236}">
                <a16:creationId xmlns:a16="http://schemas.microsoft.com/office/drawing/2014/main" id="{E4A1EF8E-61D0-E2A0-BCA6-ED631984ADE2}"/>
              </a:ext>
            </a:extLst>
          </p:cNvPr>
          <p:cNvSpPr txBox="1"/>
          <p:nvPr/>
        </p:nvSpPr>
        <p:spPr>
          <a:xfrm>
            <a:off x="2943035" y="6077681"/>
            <a:ext cx="1924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AUC</a:t>
            </a:r>
            <a:r>
              <a:rPr lang="en-US" sz="1100" b="1">
                <a:latin typeface="Arial" panose="020B0604020202020204" pitchFamily="34" charset="0"/>
                <a:cs typeface="Arial" panose="020B0604020202020204" pitchFamily="34" charset="0"/>
              </a:rPr>
              <a:t>: 0.999 (0.996,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1.000)</a:t>
            </a:r>
          </a:p>
        </p:txBody>
      </p:sp>
    </p:spTree>
    <p:extLst>
      <p:ext uri="{BB962C8B-B14F-4D97-AF65-F5344CB8AC3E}">
        <p14:creationId xmlns:p14="http://schemas.microsoft.com/office/powerpoint/2010/main" val="3864263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C29CC0F75BD04DA64F371F81695E60" ma:contentTypeVersion="14" ma:contentTypeDescription="Create a new document." ma:contentTypeScope="" ma:versionID="3b9b7ea39d03a6f37901771e4574fcaa">
  <xsd:schema xmlns:xsd="http://www.w3.org/2001/XMLSchema" xmlns:xs="http://www.w3.org/2001/XMLSchema" xmlns:p="http://schemas.microsoft.com/office/2006/metadata/properties" xmlns:ns3="87513b68-3f88-43db-808c-64d3b2f0017e" xmlns:ns4="43142e42-476b-44cf-9f10-36bad1bfe110" targetNamespace="http://schemas.microsoft.com/office/2006/metadata/properties" ma:root="true" ma:fieldsID="be3b420b49f8047613bbc02192b1650f" ns3:_="" ns4:_="">
    <xsd:import namespace="87513b68-3f88-43db-808c-64d3b2f0017e"/>
    <xsd:import namespace="43142e42-476b-44cf-9f10-36bad1bfe11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513b68-3f88-43db-808c-64d3b2f001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142e42-476b-44cf-9f10-36bad1bfe11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CA2CB3-17A3-4A01-84EA-107CE64771B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72ACA09-0EBF-46D8-A5B4-96BE4B30B7B3}">
  <ds:schemaRefs>
    <ds:schemaRef ds:uri="http://purl.org/dc/dcmitype/"/>
    <ds:schemaRef ds:uri="http://purl.org/dc/elements/1.1/"/>
    <ds:schemaRef ds:uri="http://schemas.microsoft.com/office/2006/documentManagement/types"/>
    <ds:schemaRef ds:uri="87513b68-3f88-43db-808c-64d3b2f0017e"/>
    <ds:schemaRef ds:uri="http://schemas.microsoft.com/office/2006/metadata/properties"/>
    <ds:schemaRef ds:uri="43142e42-476b-44cf-9f10-36bad1bfe110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21AF6BC-1B6E-4F8D-8D21-BA6DCFBE0520}">
  <ds:schemaRefs>
    <ds:schemaRef ds:uri="43142e42-476b-44cf-9f10-36bad1bfe110"/>
    <ds:schemaRef ds:uri="87513b68-3f88-43db-808c-64d3b2f0017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528</Words>
  <Application>Microsoft Office PowerPoint</Application>
  <PresentationFormat>Widescreen</PresentationFormat>
  <Paragraphs>184</Paragraphs>
  <Slides>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Prism 8</vt:lpstr>
      <vt:lpstr>Supplementary 2 Table 1 Gene expression datasets of ovarian cancer tissue studies.</vt:lpstr>
      <vt:lpstr>Supplementary 2 Figure 1.  Quantitative analysis of the targeted L-ARG/NO pathway analytes: arginine and SDMA. (A) Blood analyte abundance in normal, stage I, III, and IV samples. (B) SDMA/ARG ratio as a biomarker to classify different stage cancers from the normal controls. (C) ROC curve of classification</vt:lpstr>
      <vt:lpstr>Supplementary 2 Figure 1.  Quantitative analysis of the targeted L-ARG/NO pathway analytes: arginine and SDMA. (A) Blood analyte abundance in normal, stage I, III, and IV samples. (B) SDMA/ARG ratio as a biomarker to classify different stage cancers from the normal controls. (C) ROC curve of classification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Yun Ding</dc:creator>
  <cp:lastModifiedBy>唐 启鸣</cp:lastModifiedBy>
  <cp:revision>14</cp:revision>
  <dcterms:created xsi:type="dcterms:W3CDTF">2022-06-14T19:40:22Z</dcterms:created>
  <dcterms:modified xsi:type="dcterms:W3CDTF">2023-05-23T08:51:40Z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0x0101002FC29CC0F75BD04DA64F371F81695E60</vt:lpwstr>
  </property>
</Properties>
</file>