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8"/>
  </p:notesMasterIdLst>
  <p:sldIdLst>
    <p:sldId id="266" r:id="rId2"/>
    <p:sldId id="271" r:id="rId3"/>
    <p:sldId id="268" r:id="rId4"/>
    <p:sldId id="265" r:id="rId5"/>
    <p:sldId id="267" r:id="rId6"/>
    <p:sldId id="270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7F2538-3A29-492D-B397-4702EF1218EA}" v="87" dt="2023-06-13T16:14:59.4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33"/>
    <p:restoredTop sz="95000"/>
  </p:normalViewPr>
  <p:slideViewPr>
    <p:cSldViewPr snapToGrid="0" snapToObjects="1" showGuides="1">
      <p:cViewPr>
        <p:scale>
          <a:sx n="165" d="100"/>
          <a:sy n="165" d="100"/>
        </p:scale>
        <p:origin x="736" y="-350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26DDD-882F-C74B-B4EC-4AB9C1DFFBA1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07011-9EE1-1A4C-86C0-B27565829402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512940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FI" dirty="0"/>
              <a:t>able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7011-9EE1-1A4C-86C0-B27565829402}" type="slidenum">
              <a:rPr lang="en-FI" smtClean="0"/>
              <a:t>4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361465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07011-9EE1-1A4C-86C0-B27565829402}" type="slidenum">
              <a:rPr lang="en-FI" smtClean="0"/>
              <a:t>5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32280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918558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5895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362567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059433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7835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181476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439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687117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93882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413551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48146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17855-9DB1-894D-B697-4B8B034CEE1B}" type="datetimeFigureOut">
              <a:rPr lang="en-FI" smtClean="0"/>
              <a:t>7.7.2023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C4E2A-9765-864D-A494-792FB7606373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3933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A14C853F-658F-BF1D-6F8C-01629FED37A2}"/>
              </a:ext>
            </a:extLst>
          </p:cNvPr>
          <p:cNvGrpSpPr/>
          <p:nvPr/>
        </p:nvGrpSpPr>
        <p:grpSpPr>
          <a:xfrm>
            <a:off x="121401" y="571463"/>
            <a:ext cx="6410522" cy="8513981"/>
            <a:chOff x="160156" y="1101194"/>
            <a:chExt cx="6410522" cy="8513981"/>
          </a:xfrm>
        </p:grpSpPr>
        <p:pic>
          <p:nvPicPr>
            <p:cNvPr id="4" name="Kuva 2">
              <a:extLst>
                <a:ext uri="{FF2B5EF4-FFF2-40B4-BE49-F238E27FC236}">
                  <a16:creationId xmlns:a16="http://schemas.microsoft.com/office/drawing/2014/main" id="{D6B37038-C8D1-4D32-A7D8-1B8F2A8677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-3331" t="4988" r="26508" b="2190"/>
            <a:stretch/>
          </p:blipFill>
          <p:spPr>
            <a:xfrm>
              <a:off x="555090" y="1771449"/>
              <a:ext cx="2945213" cy="223200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" name="Kuva 6">
              <a:extLst>
                <a:ext uri="{FF2B5EF4-FFF2-40B4-BE49-F238E27FC236}">
                  <a16:creationId xmlns:a16="http://schemas.microsoft.com/office/drawing/2014/main" id="{DF11DCE0-BA74-4F44-9F0F-934D829E9B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2167" t="5530" r="25320" b="2873"/>
            <a:stretch/>
          </p:blipFill>
          <p:spPr>
            <a:xfrm>
              <a:off x="555090" y="4312446"/>
              <a:ext cx="2945560" cy="2232000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" name="Kuva 2">
              <a:extLst>
                <a:ext uri="{FF2B5EF4-FFF2-40B4-BE49-F238E27FC236}">
                  <a16:creationId xmlns:a16="http://schemas.microsoft.com/office/drawing/2014/main" id="{EF0AE57A-935B-493C-99A4-3332AE4320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3" t="5122" r="26586" b="2624"/>
            <a:stretch/>
          </p:blipFill>
          <p:spPr>
            <a:xfrm>
              <a:off x="555090" y="6853444"/>
              <a:ext cx="2945214" cy="234000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12AEB2C-4180-4F4F-99F5-F46BC9DDA066}"/>
                </a:ext>
              </a:extLst>
            </p:cNvPr>
            <p:cNvSpPr txBox="1"/>
            <p:nvPr/>
          </p:nvSpPr>
          <p:spPr>
            <a:xfrm>
              <a:off x="832267" y="1101194"/>
              <a:ext cx="2404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err="1"/>
                <a:t>mLN</a:t>
              </a:r>
              <a:r>
                <a:rPr lang="fi-FI" dirty="0"/>
                <a:t>, </a:t>
              </a:r>
              <a:r>
                <a:rPr lang="fi-FI" dirty="0" err="1"/>
                <a:t>lymphoid</a:t>
              </a:r>
              <a:r>
                <a:rPr lang="fi-FI" dirty="0"/>
                <a:t> </a:t>
              </a:r>
              <a:r>
                <a:rPr lang="fi-FI" dirty="0" err="1"/>
                <a:t>cells</a:t>
              </a:r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CA778D2-0D5F-454D-9EBF-EB9BCD58B130}"/>
                </a:ext>
              </a:extLst>
            </p:cNvPr>
            <p:cNvSpPr txBox="1"/>
            <p:nvPr/>
          </p:nvSpPr>
          <p:spPr>
            <a:xfrm>
              <a:off x="160156" y="2218793"/>
              <a:ext cx="461665" cy="87246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i-FI" dirty="0"/>
                <a:t>Control</a:t>
              </a:r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926D63-0B0A-40EA-A7F4-7077B1AC8DE0}"/>
                </a:ext>
              </a:extLst>
            </p:cNvPr>
            <p:cNvSpPr txBox="1"/>
            <p:nvPr/>
          </p:nvSpPr>
          <p:spPr>
            <a:xfrm>
              <a:off x="160156" y="4893364"/>
              <a:ext cx="461665" cy="116167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i-FI" dirty="0" err="1"/>
                <a:t>Autoclaved</a:t>
              </a:r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AAE152C-FF70-436D-B91A-AFDF1E974A2B}"/>
                </a:ext>
              </a:extLst>
            </p:cNvPr>
            <p:cNvSpPr txBox="1"/>
            <p:nvPr/>
          </p:nvSpPr>
          <p:spPr>
            <a:xfrm>
              <a:off x="160156" y="7288582"/>
              <a:ext cx="461665" cy="1161674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i-FI" dirty="0" err="1"/>
                <a:t>Fresh</a:t>
              </a:r>
              <a:r>
                <a:rPr lang="fi-FI" dirty="0"/>
                <a:t> </a:t>
              </a:r>
              <a:r>
                <a:rPr lang="fi-FI" dirty="0" err="1"/>
                <a:t>soil</a:t>
              </a:r>
              <a:endParaRPr lang="en-US" dirty="0"/>
            </a:p>
          </p:txBody>
        </p:sp>
        <p:pic>
          <p:nvPicPr>
            <p:cNvPr id="11" name="Kuva 4">
              <a:extLst>
                <a:ext uri="{FF2B5EF4-FFF2-40B4-BE49-F238E27FC236}">
                  <a16:creationId xmlns:a16="http://schemas.microsoft.com/office/drawing/2014/main" id="{78068FA2-E1A6-4645-AAA9-60890EACB7B5}"/>
                </a:ext>
              </a:extLst>
            </p:cNvPr>
            <p:cNvPicPr>
              <a:picLocks/>
            </p:cNvPicPr>
            <p:nvPr/>
          </p:nvPicPr>
          <p:blipFill rotWithShape="1">
            <a:blip r:embed="rId5"/>
            <a:srcRect l="1160" t="4162" r="28643" b="2977"/>
            <a:stretch/>
          </p:blipFill>
          <p:spPr>
            <a:xfrm>
              <a:off x="3618678" y="1771449"/>
              <a:ext cx="2944800" cy="2232000"/>
            </a:xfrm>
            <a:prstGeom prst="rect">
              <a:avLst/>
            </a:prstGeom>
          </p:spPr>
        </p:pic>
        <p:pic>
          <p:nvPicPr>
            <p:cNvPr id="12" name="Kuva 4">
              <a:extLst>
                <a:ext uri="{FF2B5EF4-FFF2-40B4-BE49-F238E27FC236}">
                  <a16:creationId xmlns:a16="http://schemas.microsoft.com/office/drawing/2014/main" id="{117394F7-B345-4A12-94D8-69D992071B6F}"/>
                </a:ext>
              </a:extLst>
            </p:cNvPr>
            <p:cNvPicPr>
              <a:picLocks/>
            </p:cNvPicPr>
            <p:nvPr/>
          </p:nvPicPr>
          <p:blipFill rotWithShape="1">
            <a:blip r:embed="rId6"/>
            <a:srcRect l="1" t="5393" r="29332" b="2972"/>
            <a:stretch/>
          </p:blipFill>
          <p:spPr>
            <a:xfrm>
              <a:off x="3618678" y="4312446"/>
              <a:ext cx="2952000" cy="2232000"/>
            </a:xfrm>
            <a:prstGeom prst="rect">
              <a:avLst/>
            </a:prstGeom>
          </p:spPr>
        </p:pic>
        <p:pic>
          <p:nvPicPr>
            <p:cNvPr id="13" name="Kuva 2">
              <a:extLst>
                <a:ext uri="{FF2B5EF4-FFF2-40B4-BE49-F238E27FC236}">
                  <a16:creationId xmlns:a16="http://schemas.microsoft.com/office/drawing/2014/main" id="{0463F9B6-7DD4-4E74-BE02-4C70208994AB}"/>
                </a:ext>
              </a:extLst>
            </p:cNvPr>
            <p:cNvPicPr>
              <a:picLocks/>
            </p:cNvPicPr>
            <p:nvPr/>
          </p:nvPicPr>
          <p:blipFill rotWithShape="1">
            <a:blip r:embed="rId7"/>
            <a:srcRect l="-2" t="5325" r="27770" b="3024"/>
            <a:stretch/>
          </p:blipFill>
          <p:spPr>
            <a:xfrm>
              <a:off x="3618678" y="6853444"/>
              <a:ext cx="2944800" cy="2232000"/>
            </a:xfrm>
            <a:prstGeom prst="rect">
              <a:avLst/>
            </a:prstGeom>
          </p:spPr>
        </p:pic>
        <p:pic>
          <p:nvPicPr>
            <p:cNvPr id="14" name="Kuva 2">
              <a:extLst>
                <a:ext uri="{FF2B5EF4-FFF2-40B4-BE49-F238E27FC236}">
                  <a16:creationId xmlns:a16="http://schemas.microsoft.com/office/drawing/2014/main" id="{9AD57E78-7271-401D-91B5-C6426E70DF77}"/>
                </a:ext>
              </a:extLst>
            </p:cNvPr>
            <p:cNvPicPr>
              <a:picLocks/>
            </p:cNvPicPr>
            <p:nvPr/>
          </p:nvPicPr>
          <p:blipFill rotWithShape="1">
            <a:blip r:embed="rId7"/>
            <a:srcRect l="23544" t="98072" r="54379" b="-1028"/>
            <a:stretch/>
          </p:blipFill>
          <p:spPr>
            <a:xfrm>
              <a:off x="3168678" y="9543175"/>
              <a:ext cx="900000" cy="72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6AADA2-2D82-490D-B879-6C420603A0D6}"/>
                </a:ext>
              </a:extLst>
            </p:cNvPr>
            <p:cNvSpPr txBox="1"/>
            <p:nvPr/>
          </p:nvSpPr>
          <p:spPr>
            <a:xfrm>
              <a:off x="3888811" y="1101194"/>
              <a:ext cx="2404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 err="1"/>
                <a:t>Spleen</a:t>
              </a:r>
              <a:r>
                <a:rPr lang="fi-FI" dirty="0"/>
                <a:t>, </a:t>
              </a:r>
              <a:r>
                <a:rPr lang="fi-FI" dirty="0" err="1"/>
                <a:t>myeloid</a:t>
              </a:r>
              <a:r>
                <a:rPr lang="fi-FI" dirty="0"/>
                <a:t> </a:t>
              </a:r>
              <a:r>
                <a:rPr lang="fi-FI" dirty="0" err="1"/>
                <a:t>cells</a:t>
              </a:r>
              <a:endParaRPr lang="en-US" dirty="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DE1C7E12-6504-B48B-3A14-8CE93A671930}"/>
              </a:ext>
            </a:extLst>
          </p:cNvPr>
          <p:cNvSpPr txBox="1">
            <a:spLocks/>
          </p:cNvSpPr>
          <p:nvPr/>
        </p:nvSpPr>
        <p:spPr>
          <a:xfrm>
            <a:off x="192086" y="209051"/>
            <a:ext cx="2089559" cy="5368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1400" b="1" dirty="0" err="1">
                <a:latin typeface="+mn-lt"/>
              </a:rPr>
              <a:t>Supplementary</a:t>
            </a:r>
            <a:r>
              <a:rPr lang="fi-FI" sz="1400" b="1" dirty="0">
                <a:latin typeface="+mn-lt"/>
              </a:rPr>
              <a:t> </a:t>
            </a:r>
            <a:r>
              <a:rPr lang="en-FI" sz="1400" b="1" dirty="0">
                <a:latin typeface="+mn-lt"/>
              </a:rPr>
              <a:t>Figure </a:t>
            </a:r>
            <a:r>
              <a:rPr lang="fi-FI" sz="1400" b="1" dirty="0">
                <a:latin typeface="+mn-lt"/>
              </a:rPr>
              <a:t>1</a:t>
            </a:r>
            <a:r>
              <a:rPr lang="en-FI" sz="1400" b="1" dirty="0">
                <a:latin typeface="+mn-lt"/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ACC973-D9E0-6292-B4BE-8DD9E5CD544B}"/>
              </a:ext>
            </a:extLst>
          </p:cNvPr>
          <p:cNvSpPr txBox="1"/>
          <p:nvPr/>
        </p:nvSpPr>
        <p:spPr>
          <a:xfrm>
            <a:off x="365760" y="9344297"/>
            <a:ext cx="56866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b="1" dirty="0" err="1"/>
              <a:t>Supplementary</a:t>
            </a:r>
            <a:r>
              <a:rPr lang="fi-FI" sz="1000" b="1" dirty="0"/>
              <a:t> </a:t>
            </a:r>
            <a:r>
              <a:rPr lang="fi-FI" sz="1000" b="1" dirty="0" err="1"/>
              <a:t>Figure</a:t>
            </a:r>
            <a:r>
              <a:rPr lang="fi-FI" sz="1000" b="1" dirty="0"/>
              <a:t> 1. </a:t>
            </a:r>
            <a:r>
              <a:rPr lang="fi-FI" sz="1000" b="1" dirty="0" err="1"/>
              <a:t>Mice</a:t>
            </a:r>
            <a:r>
              <a:rPr lang="fi-FI" sz="1000" b="1" dirty="0"/>
              <a:t> </a:t>
            </a:r>
            <a:r>
              <a:rPr lang="fi-FI" sz="1000" b="1" dirty="0" err="1"/>
              <a:t>exposed</a:t>
            </a:r>
            <a:r>
              <a:rPr lang="fi-FI" sz="1000" b="1" dirty="0"/>
              <a:t> to </a:t>
            </a:r>
            <a:r>
              <a:rPr lang="fi-FI" sz="1000" b="1" dirty="0" err="1"/>
              <a:t>autoclaved</a:t>
            </a:r>
            <a:r>
              <a:rPr lang="fi-FI" sz="1000" b="1" dirty="0"/>
              <a:t> </a:t>
            </a:r>
            <a:r>
              <a:rPr lang="fi-FI" sz="1000" b="1" dirty="0" err="1"/>
              <a:t>or</a:t>
            </a:r>
            <a:r>
              <a:rPr lang="fi-FI" sz="1000" b="1" dirty="0"/>
              <a:t> live </a:t>
            </a:r>
            <a:r>
              <a:rPr lang="fi-FI" sz="1000" b="1" dirty="0" err="1"/>
              <a:t>soil</a:t>
            </a:r>
            <a:r>
              <a:rPr lang="fi-FI" sz="1000" b="1" dirty="0"/>
              <a:t> </a:t>
            </a:r>
            <a:r>
              <a:rPr lang="fi-FI" sz="1000" b="1" dirty="0" err="1"/>
              <a:t>do</a:t>
            </a:r>
            <a:r>
              <a:rPr lang="fi-FI" sz="1000" b="1" dirty="0"/>
              <a:t> </a:t>
            </a:r>
            <a:r>
              <a:rPr lang="fi-FI" sz="1000" b="1" dirty="0" err="1"/>
              <a:t>not</a:t>
            </a:r>
            <a:r>
              <a:rPr lang="fi-FI" sz="1000" b="1" dirty="0"/>
              <a:t> show </a:t>
            </a:r>
            <a:r>
              <a:rPr lang="fi-FI" sz="1000" b="1" dirty="0" err="1"/>
              <a:t>major</a:t>
            </a:r>
            <a:r>
              <a:rPr lang="fi-FI" sz="1000" b="1" dirty="0"/>
              <a:t> </a:t>
            </a:r>
            <a:r>
              <a:rPr lang="fi-FI" sz="1000" b="1" dirty="0" err="1"/>
              <a:t>differences</a:t>
            </a:r>
            <a:r>
              <a:rPr lang="fi-FI" sz="1000" b="1" dirty="0"/>
              <a:t> in </a:t>
            </a:r>
            <a:r>
              <a:rPr lang="fi-FI" sz="1000" b="1" dirty="0" err="1"/>
              <a:t>their</a:t>
            </a:r>
            <a:r>
              <a:rPr lang="fi-FI" sz="1000" b="1" dirty="0"/>
              <a:t> </a:t>
            </a:r>
            <a:r>
              <a:rPr lang="fi-FI" sz="1000" b="1" dirty="0" err="1"/>
              <a:t>lymphoid</a:t>
            </a:r>
            <a:r>
              <a:rPr lang="fi-FI" sz="1000" b="1" dirty="0"/>
              <a:t> </a:t>
            </a:r>
            <a:r>
              <a:rPr lang="fi-FI" sz="1000" b="1" dirty="0" err="1"/>
              <a:t>or</a:t>
            </a:r>
            <a:r>
              <a:rPr lang="fi-FI" sz="1000" b="1" dirty="0"/>
              <a:t> </a:t>
            </a:r>
            <a:r>
              <a:rPr lang="fi-FI" sz="1000" b="1" dirty="0" err="1"/>
              <a:t>myeloid</a:t>
            </a:r>
            <a:r>
              <a:rPr lang="fi-FI" sz="1000" b="1" dirty="0"/>
              <a:t> </a:t>
            </a:r>
            <a:r>
              <a:rPr lang="fi-FI" sz="1000" b="1" dirty="0" err="1"/>
              <a:t>cell</a:t>
            </a:r>
            <a:r>
              <a:rPr lang="fi-FI" sz="1000" b="1" dirty="0"/>
              <a:t> </a:t>
            </a:r>
            <a:r>
              <a:rPr lang="fi-FI" sz="1000" b="1" dirty="0" err="1"/>
              <a:t>compartments</a:t>
            </a:r>
            <a:r>
              <a:rPr lang="fi-FI" sz="1000" dirty="0"/>
              <a:t>. </a:t>
            </a:r>
            <a:r>
              <a:rPr lang="fi-FI" sz="1000" dirty="0" err="1"/>
              <a:t>Representative</a:t>
            </a:r>
            <a:r>
              <a:rPr lang="fi-FI" sz="1000" dirty="0"/>
              <a:t> </a:t>
            </a:r>
            <a:r>
              <a:rPr lang="fi-FI" sz="1000" dirty="0" err="1"/>
              <a:t>UMAPs</a:t>
            </a:r>
            <a:r>
              <a:rPr lang="fi-FI" sz="1000" dirty="0"/>
              <a:t> </a:t>
            </a:r>
            <a:r>
              <a:rPr lang="fi-FI" sz="1000" dirty="0" err="1"/>
              <a:t>are</a:t>
            </a:r>
            <a:r>
              <a:rPr lang="fi-FI" sz="1000" dirty="0"/>
              <a:t> </a:t>
            </a:r>
            <a:r>
              <a:rPr lang="fi-FI" sz="1000" dirty="0" err="1"/>
              <a:t>shown</a:t>
            </a:r>
            <a:r>
              <a:rPr lang="fi-FI" sz="1000" dirty="0"/>
              <a:t> for </a:t>
            </a:r>
            <a:r>
              <a:rPr lang="fi-FI" sz="1000" dirty="0" err="1"/>
              <a:t>the</a:t>
            </a:r>
            <a:r>
              <a:rPr lang="fi-FI" sz="1000" dirty="0"/>
              <a:t> </a:t>
            </a:r>
            <a:r>
              <a:rPr lang="fi-FI" sz="1000" dirty="0" err="1"/>
              <a:t>mLN</a:t>
            </a:r>
            <a:r>
              <a:rPr lang="fi-FI" sz="1000" dirty="0"/>
              <a:t> and </a:t>
            </a:r>
            <a:r>
              <a:rPr lang="fi-FI" sz="1000" dirty="0" err="1"/>
              <a:t>spleen</a:t>
            </a:r>
            <a:r>
              <a:rPr lang="fi-FI" sz="100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184856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73EE5E1-C452-6E61-1256-37ADFADDA154}"/>
              </a:ext>
            </a:extLst>
          </p:cNvPr>
          <p:cNvSpPr txBox="1">
            <a:spLocks/>
          </p:cNvSpPr>
          <p:nvPr/>
        </p:nvSpPr>
        <p:spPr>
          <a:xfrm>
            <a:off x="192086" y="209051"/>
            <a:ext cx="2089559" cy="5368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1400" b="1" dirty="0" err="1">
                <a:latin typeface="+mn-lt"/>
              </a:rPr>
              <a:t>Supplementary</a:t>
            </a:r>
            <a:r>
              <a:rPr lang="fi-FI" sz="1400" b="1" dirty="0">
                <a:latin typeface="+mn-lt"/>
              </a:rPr>
              <a:t> </a:t>
            </a:r>
            <a:r>
              <a:rPr lang="fi-FI" sz="1400" b="1" dirty="0" err="1">
                <a:latin typeface="+mn-lt"/>
              </a:rPr>
              <a:t>Figure</a:t>
            </a:r>
            <a:r>
              <a:rPr lang="fi-FI" sz="1400" b="1" dirty="0">
                <a:latin typeface="+mn-lt"/>
              </a:rPr>
              <a:t> 2</a:t>
            </a:r>
            <a:endParaRPr lang="en-FI" sz="1400" b="1" dirty="0">
              <a:latin typeface="+mn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39347F0-78E9-F66F-0AFE-D7A0C1D46B9F}"/>
              </a:ext>
            </a:extLst>
          </p:cNvPr>
          <p:cNvGrpSpPr/>
          <p:nvPr/>
        </p:nvGrpSpPr>
        <p:grpSpPr>
          <a:xfrm>
            <a:off x="192085" y="1118481"/>
            <a:ext cx="6473828" cy="6426008"/>
            <a:chOff x="192086" y="1445623"/>
            <a:chExt cx="6473828" cy="642600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595BCB0-3C4D-C191-D445-EF37CD6A9087}"/>
                </a:ext>
              </a:extLst>
            </p:cNvPr>
            <p:cNvSpPr txBox="1"/>
            <p:nvPr/>
          </p:nvSpPr>
          <p:spPr>
            <a:xfrm>
              <a:off x="2184229" y="4832679"/>
              <a:ext cx="1532709" cy="1515291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4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fi-FI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97D31B1-A396-7F72-B7B7-0590FC0B9DC4}"/>
                </a:ext>
              </a:extLst>
            </p:cNvPr>
            <p:cNvSpPr txBox="1"/>
            <p:nvPr/>
          </p:nvSpPr>
          <p:spPr>
            <a:xfrm>
              <a:off x="575927" y="6357256"/>
              <a:ext cx="4745007" cy="1514375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44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fi-FI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61761E3-9A86-2B79-5FC7-00A9896807DE}"/>
                </a:ext>
              </a:extLst>
            </p:cNvPr>
            <p:cNvSpPr txBox="1"/>
            <p:nvPr/>
          </p:nvSpPr>
          <p:spPr>
            <a:xfrm>
              <a:off x="4023360" y="2804160"/>
              <a:ext cx="1297577" cy="1515291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4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fi-FI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53351BD-0DF7-F907-39FA-AB62735794B2}"/>
                </a:ext>
              </a:extLst>
            </p:cNvPr>
            <p:cNvSpPr txBox="1"/>
            <p:nvPr/>
          </p:nvSpPr>
          <p:spPr>
            <a:xfrm>
              <a:off x="5320936" y="2804160"/>
              <a:ext cx="1344977" cy="2690949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44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fi-FI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085306E-CE48-073A-5F9B-BCA31B646BDD}"/>
                </a:ext>
              </a:extLst>
            </p:cNvPr>
            <p:cNvSpPr/>
            <p:nvPr/>
          </p:nvSpPr>
          <p:spPr>
            <a:xfrm>
              <a:off x="4023360" y="1445623"/>
              <a:ext cx="2642554" cy="40494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1887088-8BA2-C347-7950-DFB79B83BF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2086" y="1558227"/>
              <a:ext cx="6353515" cy="3873745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A88C25D-8CCA-FC7E-0ECE-743522855562}"/>
                </a:ext>
              </a:extLst>
            </p:cNvPr>
            <p:cNvSpPr txBox="1"/>
            <p:nvPr/>
          </p:nvSpPr>
          <p:spPr>
            <a:xfrm>
              <a:off x="5262150" y="5290975"/>
              <a:ext cx="4052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900" b="1" dirty="0" err="1"/>
                <a:t>DCs</a:t>
              </a:r>
              <a:endParaRPr lang="fi-FI" sz="900" b="1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488F5E4-FF8E-89AC-C2F4-849099AF7912}"/>
                </a:ext>
              </a:extLst>
            </p:cNvPr>
            <p:cNvSpPr txBox="1"/>
            <p:nvPr/>
          </p:nvSpPr>
          <p:spPr>
            <a:xfrm>
              <a:off x="638758" y="7625266"/>
              <a:ext cx="4052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900" b="1" dirty="0" err="1"/>
                <a:t>DCs</a:t>
              </a:r>
              <a:endParaRPr lang="fi-FI" sz="900" b="1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F903755-C2FF-059B-7FEE-C1B65A0D2E8E}"/>
                </a:ext>
              </a:extLst>
            </p:cNvPr>
            <p:cNvSpPr txBox="1"/>
            <p:nvPr/>
          </p:nvSpPr>
          <p:spPr>
            <a:xfrm>
              <a:off x="4096272" y="4083694"/>
              <a:ext cx="11658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900" b="1" dirty="0" err="1"/>
                <a:t>Macrophages</a:t>
              </a:r>
              <a:endParaRPr lang="fi-FI" sz="900" b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95A3C4F-E1B1-165D-1EDC-C7E8ADA24DFB}"/>
                </a:ext>
              </a:extLst>
            </p:cNvPr>
            <p:cNvSpPr txBox="1"/>
            <p:nvPr/>
          </p:nvSpPr>
          <p:spPr>
            <a:xfrm>
              <a:off x="2122143" y="4769180"/>
              <a:ext cx="11658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900" b="1" dirty="0" err="1"/>
                <a:t>Macrophages</a:t>
              </a:r>
              <a:endParaRPr lang="fi-FI" sz="900" b="1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8CA384C-1CDD-2F05-58B1-3EA9270E5B32}"/>
                </a:ext>
              </a:extLst>
            </p:cNvPr>
            <p:cNvSpPr txBox="1"/>
            <p:nvPr/>
          </p:nvSpPr>
          <p:spPr>
            <a:xfrm>
              <a:off x="3296357" y="3423305"/>
              <a:ext cx="4222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200" b="1" dirty="0"/>
                <a:t>LN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37722B3-6B35-5652-A79B-5252EFDB2AE9}"/>
                </a:ext>
              </a:extLst>
            </p:cNvPr>
            <p:cNvSpPr txBox="1"/>
            <p:nvPr/>
          </p:nvSpPr>
          <p:spPr>
            <a:xfrm>
              <a:off x="4000674" y="5218110"/>
              <a:ext cx="7393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200" b="1" dirty="0" err="1"/>
                <a:t>Spleen</a:t>
              </a:r>
              <a:endParaRPr lang="fi-FI" sz="1200" b="1" dirty="0"/>
            </a:p>
          </p:txBody>
        </p:sp>
      </p:grp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D58AC22-D3F3-60F2-1164-97118B0C37D0}"/>
              </a:ext>
            </a:extLst>
          </p:cNvPr>
          <p:cNvCxnSpPr>
            <a:cxnSpLocks/>
          </p:cNvCxnSpPr>
          <p:nvPr/>
        </p:nvCxnSpPr>
        <p:spPr>
          <a:xfrm>
            <a:off x="1170687" y="1967809"/>
            <a:ext cx="46088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F4C81E3-1600-9FEB-9E13-E6888887CB8E}"/>
              </a:ext>
            </a:extLst>
          </p:cNvPr>
          <p:cNvCxnSpPr>
            <a:cxnSpLocks/>
          </p:cNvCxnSpPr>
          <p:nvPr/>
        </p:nvCxnSpPr>
        <p:spPr>
          <a:xfrm>
            <a:off x="1999397" y="1967809"/>
            <a:ext cx="857038" cy="935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FCB6CB0-468E-9F0F-CDBB-B761D381D5AD}"/>
              </a:ext>
            </a:extLst>
          </p:cNvPr>
          <p:cNvCxnSpPr>
            <a:cxnSpLocks/>
          </p:cNvCxnSpPr>
          <p:nvPr/>
        </p:nvCxnSpPr>
        <p:spPr>
          <a:xfrm>
            <a:off x="3227171" y="1904974"/>
            <a:ext cx="91788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8D4C113-BA80-0251-0D03-28D4674C0BA8}"/>
              </a:ext>
            </a:extLst>
          </p:cNvPr>
          <p:cNvCxnSpPr>
            <a:cxnSpLocks/>
          </p:cNvCxnSpPr>
          <p:nvPr/>
        </p:nvCxnSpPr>
        <p:spPr>
          <a:xfrm>
            <a:off x="4612419" y="2109083"/>
            <a:ext cx="91788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7E4547B-9210-B804-0DF2-DE6EC5BC4EC3}"/>
              </a:ext>
            </a:extLst>
          </p:cNvPr>
          <p:cNvCxnSpPr>
            <a:cxnSpLocks/>
          </p:cNvCxnSpPr>
          <p:nvPr/>
        </p:nvCxnSpPr>
        <p:spPr>
          <a:xfrm flipH="1">
            <a:off x="5071362" y="2316707"/>
            <a:ext cx="481630" cy="4424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02EA133-494B-2F0D-E7C7-8C054F3D577F}"/>
              </a:ext>
            </a:extLst>
          </p:cNvPr>
          <p:cNvCxnSpPr>
            <a:cxnSpLocks/>
          </p:cNvCxnSpPr>
          <p:nvPr/>
        </p:nvCxnSpPr>
        <p:spPr>
          <a:xfrm flipH="1">
            <a:off x="6368939" y="2445077"/>
            <a:ext cx="208933" cy="3140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DDA43A0-43DC-E378-B02A-3EB43195AE8D}"/>
              </a:ext>
            </a:extLst>
          </p:cNvPr>
          <p:cNvCxnSpPr>
            <a:cxnSpLocks/>
          </p:cNvCxnSpPr>
          <p:nvPr/>
        </p:nvCxnSpPr>
        <p:spPr>
          <a:xfrm flipH="1">
            <a:off x="5902657" y="1614920"/>
            <a:ext cx="67521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FC6A7DC-F4D8-8E21-F735-A22D427A6B53}"/>
              </a:ext>
            </a:extLst>
          </p:cNvPr>
          <p:cNvCxnSpPr>
            <a:cxnSpLocks/>
          </p:cNvCxnSpPr>
          <p:nvPr/>
        </p:nvCxnSpPr>
        <p:spPr>
          <a:xfrm flipV="1">
            <a:off x="6577872" y="1614920"/>
            <a:ext cx="0" cy="8301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97BE082D-1EBA-A7AD-C92D-22C0C8D876B5}"/>
              </a:ext>
            </a:extLst>
          </p:cNvPr>
          <p:cNvCxnSpPr>
            <a:cxnSpLocks/>
          </p:cNvCxnSpPr>
          <p:nvPr/>
        </p:nvCxnSpPr>
        <p:spPr>
          <a:xfrm>
            <a:off x="5548838" y="2320052"/>
            <a:ext cx="16957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0956EF2-721E-81AD-9FFC-61968BA7EFB7}"/>
              </a:ext>
            </a:extLst>
          </p:cNvPr>
          <p:cNvCxnSpPr>
            <a:cxnSpLocks/>
          </p:cNvCxnSpPr>
          <p:nvPr/>
        </p:nvCxnSpPr>
        <p:spPr>
          <a:xfrm flipV="1">
            <a:off x="5709941" y="2112429"/>
            <a:ext cx="1647" cy="2109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9BA41B03-6B5B-2250-D1BC-27C93D28F414}"/>
              </a:ext>
            </a:extLst>
          </p:cNvPr>
          <p:cNvCxnSpPr>
            <a:cxnSpLocks/>
          </p:cNvCxnSpPr>
          <p:nvPr/>
        </p:nvCxnSpPr>
        <p:spPr>
          <a:xfrm>
            <a:off x="6230680" y="3101785"/>
            <a:ext cx="0" cy="10015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8FBB5754-7112-A8A5-1197-F615D07EB9C9}"/>
              </a:ext>
            </a:extLst>
          </p:cNvPr>
          <p:cNvSpPr txBox="1"/>
          <p:nvPr/>
        </p:nvSpPr>
        <p:spPr>
          <a:xfrm>
            <a:off x="638757" y="7825223"/>
            <a:ext cx="5837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b="1" dirty="0" err="1"/>
              <a:t>Supplementary</a:t>
            </a:r>
            <a:r>
              <a:rPr lang="fi-FI" sz="1000" b="1" dirty="0"/>
              <a:t> </a:t>
            </a:r>
            <a:r>
              <a:rPr lang="fi-FI" sz="1000" b="1" dirty="0" err="1"/>
              <a:t>figure</a:t>
            </a:r>
            <a:r>
              <a:rPr lang="fi-FI" sz="1000" b="1" dirty="0"/>
              <a:t> 2. </a:t>
            </a:r>
            <a:r>
              <a:rPr lang="fi-FI" sz="1000" b="1" dirty="0" err="1"/>
              <a:t>Myeloid</a:t>
            </a:r>
            <a:r>
              <a:rPr lang="fi-FI" sz="1000" b="1" dirty="0"/>
              <a:t> </a:t>
            </a:r>
            <a:r>
              <a:rPr lang="fi-FI" sz="1000" b="1" dirty="0" err="1"/>
              <a:t>cell</a:t>
            </a:r>
            <a:r>
              <a:rPr lang="fi-FI" sz="1000" b="1" dirty="0"/>
              <a:t> </a:t>
            </a:r>
            <a:r>
              <a:rPr lang="fi-FI" sz="1000" b="1" dirty="0" err="1"/>
              <a:t>gating</a:t>
            </a:r>
            <a:r>
              <a:rPr lang="fi-FI" sz="1000" b="1" dirty="0"/>
              <a:t>. </a:t>
            </a:r>
            <a:r>
              <a:rPr lang="fi-FI" sz="1000" dirty="0" err="1"/>
              <a:t>Two</a:t>
            </a:r>
            <a:r>
              <a:rPr lang="fi-FI" sz="1000" dirty="0"/>
              <a:t> </a:t>
            </a:r>
            <a:r>
              <a:rPr lang="fi-FI" sz="1000" dirty="0" err="1"/>
              <a:t>or</a:t>
            </a:r>
            <a:r>
              <a:rPr lang="fi-FI" sz="1000" dirty="0"/>
              <a:t> </a:t>
            </a:r>
            <a:r>
              <a:rPr lang="fi-FI" sz="1000" dirty="0" err="1"/>
              <a:t>more</a:t>
            </a:r>
            <a:r>
              <a:rPr lang="fi-FI" sz="1000" dirty="0"/>
              <a:t> </a:t>
            </a:r>
            <a:r>
              <a:rPr lang="fi-FI" sz="1000" dirty="0" err="1"/>
              <a:t>arrows</a:t>
            </a:r>
            <a:r>
              <a:rPr lang="fi-FI" sz="1000" dirty="0"/>
              <a:t> </a:t>
            </a:r>
            <a:r>
              <a:rPr lang="fi-FI" sz="1000" dirty="0" err="1"/>
              <a:t>pointing</a:t>
            </a:r>
            <a:r>
              <a:rPr lang="fi-FI" sz="1000" dirty="0"/>
              <a:t> into </a:t>
            </a:r>
            <a:r>
              <a:rPr lang="fi-FI" sz="1000" dirty="0" err="1"/>
              <a:t>one</a:t>
            </a:r>
            <a:r>
              <a:rPr lang="fi-FI" sz="1000" dirty="0"/>
              <a:t> </a:t>
            </a:r>
            <a:r>
              <a:rPr lang="fi-FI" sz="1000" dirty="0" err="1"/>
              <a:t>graph</a:t>
            </a:r>
            <a:r>
              <a:rPr lang="fi-FI" sz="1000" dirty="0"/>
              <a:t> </a:t>
            </a:r>
            <a:r>
              <a:rPr lang="fi-FI" sz="1000" dirty="0" err="1"/>
              <a:t>from</a:t>
            </a:r>
            <a:r>
              <a:rPr lang="fi-FI" sz="1000" dirty="0"/>
              <a:t> </a:t>
            </a:r>
            <a:r>
              <a:rPr lang="fi-FI" sz="1000" dirty="0" err="1"/>
              <a:t>different</a:t>
            </a:r>
            <a:r>
              <a:rPr lang="fi-FI" sz="1000" dirty="0"/>
              <a:t> </a:t>
            </a:r>
            <a:r>
              <a:rPr lang="fi-FI" sz="1000" dirty="0" err="1"/>
              <a:t>populations</a:t>
            </a:r>
            <a:r>
              <a:rPr lang="fi-FI" sz="1000" dirty="0"/>
              <a:t> </a:t>
            </a:r>
            <a:r>
              <a:rPr lang="fi-FI" sz="1000" dirty="0" err="1"/>
              <a:t>indicate</a:t>
            </a:r>
            <a:r>
              <a:rPr lang="fi-FI" sz="1000" dirty="0"/>
              <a:t> </a:t>
            </a:r>
            <a:r>
              <a:rPr lang="fi-FI" sz="1000" dirty="0" err="1"/>
              <a:t>that</a:t>
            </a:r>
            <a:r>
              <a:rPr lang="fi-FI" sz="1000" dirty="0"/>
              <a:t> </a:t>
            </a:r>
            <a:r>
              <a:rPr lang="fi-FI" sz="1000" dirty="0" err="1"/>
              <a:t>same</a:t>
            </a:r>
            <a:r>
              <a:rPr lang="fi-FI" sz="1000" dirty="0"/>
              <a:t> </a:t>
            </a:r>
            <a:r>
              <a:rPr lang="fi-FI" sz="1000" dirty="0" err="1"/>
              <a:t>gating</a:t>
            </a:r>
            <a:r>
              <a:rPr lang="fi-FI" sz="1000" dirty="0"/>
              <a:t> </a:t>
            </a:r>
            <a:r>
              <a:rPr lang="fi-FI" sz="1000" dirty="0" err="1"/>
              <a:t>was</a:t>
            </a:r>
            <a:r>
              <a:rPr lang="fi-FI" sz="1000" dirty="0"/>
              <a:t> </a:t>
            </a:r>
            <a:r>
              <a:rPr lang="fi-FI" sz="1000" dirty="0" err="1"/>
              <a:t>performed</a:t>
            </a:r>
            <a:r>
              <a:rPr lang="fi-FI" sz="1000" dirty="0"/>
              <a:t> on </a:t>
            </a:r>
            <a:r>
              <a:rPr lang="fi-FI" sz="1000" dirty="0" err="1"/>
              <a:t>each</a:t>
            </a:r>
            <a:r>
              <a:rPr lang="fi-FI" sz="1000" dirty="0"/>
              <a:t> </a:t>
            </a:r>
            <a:r>
              <a:rPr lang="fi-FI" sz="1000" dirty="0" err="1"/>
              <a:t>parent</a:t>
            </a:r>
            <a:r>
              <a:rPr lang="fi-FI" sz="1000" dirty="0"/>
              <a:t> </a:t>
            </a:r>
            <a:r>
              <a:rPr lang="fi-FI" sz="1000" dirty="0" err="1"/>
              <a:t>population</a:t>
            </a:r>
            <a:r>
              <a:rPr lang="fi-FI" sz="1000" dirty="0"/>
              <a:t>. ICAM-1 (CD54) and CD80 MFI </a:t>
            </a:r>
            <a:r>
              <a:rPr lang="fi-FI" sz="1000" dirty="0" err="1"/>
              <a:t>were</a:t>
            </a:r>
            <a:r>
              <a:rPr lang="fi-FI" sz="1000" dirty="0"/>
              <a:t> </a:t>
            </a:r>
            <a:r>
              <a:rPr lang="fi-FI" sz="1000" dirty="0" err="1"/>
              <a:t>analyzed</a:t>
            </a:r>
            <a:r>
              <a:rPr lang="fi-FI" sz="1000" dirty="0"/>
              <a:t>  </a:t>
            </a:r>
            <a:r>
              <a:rPr lang="fi-FI" sz="1000" dirty="0" err="1"/>
              <a:t>from</a:t>
            </a:r>
            <a:r>
              <a:rPr lang="fi-FI" sz="1000" dirty="0"/>
              <a:t> </a:t>
            </a:r>
            <a:r>
              <a:rPr lang="fi-FI" sz="1000" dirty="0" err="1"/>
              <a:t>all</a:t>
            </a:r>
            <a:r>
              <a:rPr lang="fi-FI" sz="1000" dirty="0"/>
              <a:t> DC and </a:t>
            </a:r>
            <a:r>
              <a:rPr lang="fi-FI" sz="1000" dirty="0" err="1"/>
              <a:t>macrophage</a:t>
            </a:r>
            <a:r>
              <a:rPr lang="fi-FI" sz="1000" dirty="0"/>
              <a:t> </a:t>
            </a:r>
            <a:r>
              <a:rPr lang="fi-FI" sz="1000" dirty="0" err="1"/>
              <a:t>subpopulations</a:t>
            </a:r>
            <a:r>
              <a:rPr lang="fi-FI" sz="1000" dirty="0"/>
              <a:t>. MSM, </a:t>
            </a:r>
            <a:r>
              <a:rPr lang="fi-FI" sz="1000" dirty="0" err="1"/>
              <a:t>marginal</a:t>
            </a:r>
            <a:r>
              <a:rPr lang="fi-FI" sz="1000" dirty="0"/>
              <a:t> sinus </a:t>
            </a:r>
            <a:r>
              <a:rPr lang="fi-FI" sz="1000" dirty="0" err="1"/>
              <a:t>macrophages</a:t>
            </a:r>
            <a:r>
              <a:rPr lang="fi-FI" sz="1000" dirty="0"/>
              <a:t>; SSM, </a:t>
            </a:r>
            <a:r>
              <a:rPr lang="fi-FI" sz="1000" dirty="0" err="1"/>
              <a:t>subcapsular</a:t>
            </a:r>
            <a:r>
              <a:rPr lang="fi-FI" sz="1000" dirty="0"/>
              <a:t> sinus </a:t>
            </a:r>
            <a:r>
              <a:rPr lang="fi-FI" sz="1000" dirty="0" err="1"/>
              <a:t>macrophages</a:t>
            </a:r>
            <a:r>
              <a:rPr lang="fi-FI" sz="1000" dirty="0"/>
              <a:t> </a:t>
            </a:r>
          </a:p>
        </p:txBody>
      </p:sp>
      <p:pic>
        <p:nvPicPr>
          <p:cNvPr id="136" name="Picture 135">
            <a:extLst>
              <a:ext uri="{FF2B5EF4-FFF2-40B4-BE49-F238E27FC236}">
                <a16:creationId xmlns:a16="http://schemas.microsoft.com/office/drawing/2014/main" id="{59A49472-B417-CCF7-0FC4-8EEE17441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319" y="3043602"/>
            <a:ext cx="4503079" cy="4347663"/>
          </a:xfrm>
          <a:prstGeom prst="rect">
            <a:avLst/>
          </a:prstGeom>
        </p:spPr>
      </p:pic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AF2CAEDF-2D76-52A0-5ABC-5B8297A3415E}"/>
              </a:ext>
            </a:extLst>
          </p:cNvPr>
          <p:cNvCxnSpPr>
            <a:cxnSpLocks/>
          </p:cNvCxnSpPr>
          <p:nvPr/>
        </p:nvCxnSpPr>
        <p:spPr>
          <a:xfrm>
            <a:off x="1170687" y="3992309"/>
            <a:ext cx="0" cy="8185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FD9EC59-334C-9D07-66C7-95E4785DFFE9}"/>
              </a:ext>
            </a:extLst>
          </p:cNvPr>
          <p:cNvCxnSpPr>
            <a:cxnSpLocks/>
          </p:cNvCxnSpPr>
          <p:nvPr/>
        </p:nvCxnSpPr>
        <p:spPr>
          <a:xfrm>
            <a:off x="1429603" y="4764182"/>
            <a:ext cx="125806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44A2B12A-58BA-B957-8767-FE450981742A}"/>
              </a:ext>
            </a:extLst>
          </p:cNvPr>
          <p:cNvCxnSpPr>
            <a:cxnSpLocks/>
          </p:cNvCxnSpPr>
          <p:nvPr/>
        </p:nvCxnSpPr>
        <p:spPr>
          <a:xfrm flipV="1">
            <a:off x="1433602" y="4754609"/>
            <a:ext cx="0" cy="14731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5ADA96F0-9581-7C76-89C9-5818B527F769}"/>
              </a:ext>
            </a:extLst>
          </p:cNvPr>
          <p:cNvCxnSpPr>
            <a:cxnSpLocks/>
          </p:cNvCxnSpPr>
          <p:nvPr/>
        </p:nvCxnSpPr>
        <p:spPr>
          <a:xfrm>
            <a:off x="1170687" y="5538788"/>
            <a:ext cx="0" cy="7574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1E22C54B-7281-047A-062B-A0BDBCD0B341}"/>
              </a:ext>
            </a:extLst>
          </p:cNvPr>
          <p:cNvCxnSpPr>
            <a:cxnSpLocks/>
          </p:cNvCxnSpPr>
          <p:nvPr/>
        </p:nvCxnSpPr>
        <p:spPr>
          <a:xfrm flipH="1" flipV="1">
            <a:off x="4324070" y="7242322"/>
            <a:ext cx="280" cy="2350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6373D4C9-EC36-786F-267E-45266E65BEA4}"/>
              </a:ext>
            </a:extLst>
          </p:cNvPr>
          <p:cNvCxnSpPr>
            <a:cxnSpLocks/>
          </p:cNvCxnSpPr>
          <p:nvPr/>
        </p:nvCxnSpPr>
        <p:spPr>
          <a:xfrm>
            <a:off x="1690342" y="6185849"/>
            <a:ext cx="73658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6D83944E-3AA1-65CC-B60C-280F9107CD7F}"/>
              </a:ext>
            </a:extLst>
          </p:cNvPr>
          <p:cNvCxnSpPr>
            <a:cxnSpLocks/>
          </p:cNvCxnSpPr>
          <p:nvPr/>
        </p:nvCxnSpPr>
        <p:spPr>
          <a:xfrm flipV="1">
            <a:off x="1561848" y="6180441"/>
            <a:ext cx="131717" cy="1527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EC88455-B5D5-EE0E-3B31-150761C3DE13}"/>
              </a:ext>
            </a:extLst>
          </p:cNvPr>
          <p:cNvCxnSpPr>
            <a:cxnSpLocks/>
          </p:cNvCxnSpPr>
          <p:nvPr/>
        </p:nvCxnSpPr>
        <p:spPr>
          <a:xfrm flipH="1">
            <a:off x="1740170" y="2130390"/>
            <a:ext cx="1379727" cy="12305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70EB3E12-2D14-E3F8-07AD-45463B7D2777}"/>
              </a:ext>
            </a:extLst>
          </p:cNvPr>
          <p:cNvCxnSpPr>
            <a:cxnSpLocks/>
          </p:cNvCxnSpPr>
          <p:nvPr/>
        </p:nvCxnSpPr>
        <p:spPr>
          <a:xfrm>
            <a:off x="1631576" y="7471469"/>
            <a:ext cx="2701446" cy="59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C3B13C68-557F-445F-1E46-872B7C0BA5E0}"/>
              </a:ext>
            </a:extLst>
          </p:cNvPr>
          <p:cNvCxnSpPr>
            <a:cxnSpLocks/>
          </p:cNvCxnSpPr>
          <p:nvPr/>
        </p:nvCxnSpPr>
        <p:spPr>
          <a:xfrm flipH="1" flipV="1">
            <a:off x="1429603" y="6508114"/>
            <a:ext cx="201973" cy="9692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AB695E0A-3DC5-3E70-512F-B3A8CDCD6A4F}"/>
              </a:ext>
            </a:extLst>
          </p:cNvPr>
          <p:cNvCxnSpPr>
            <a:cxnSpLocks/>
          </p:cNvCxnSpPr>
          <p:nvPr/>
        </p:nvCxnSpPr>
        <p:spPr>
          <a:xfrm>
            <a:off x="1627706" y="6508114"/>
            <a:ext cx="79922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54202DF6-7036-48F9-208B-2C5DFD2B2886}"/>
              </a:ext>
            </a:extLst>
          </p:cNvPr>
          <p:cNvCxnSpPr>
            <a:cxnSpLocks/>
          </p:cNvCxnSpPr>
          <p:nvPr/>
        </p:nvCxnSpPr>
        <p:spPr>
          <a:xfrm>
            <a:off x="575928" y="2987082"/>
            <a:ext cx="31410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735FD70C-276A-7503-3892-D4A17D142071}"/>
              </a:ext>
            </a:extLst>
          </p:cNvPr>
          <p:cNvCxnSpPr>
            <a:cxnSpLocks/>
          </p:cNvCxnSpPr>
          <p:nvPr/>
        </p:nvCxnSpPr>
        <p:spPr>
          <a:xfrm flipH="1">
            <a:off x="3716937" y="2987082"/>
            <a:ext cx="1623" cy="30430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68793B5A-8293-095A-7A98-640A8FCA1FBA}"/>
              </a:ext>
            </a:extLst>
          </p:cNvPr>
          <p:cNvCxnSpPr>
            <a:cxnSpLocks/>
          </p:cNvCxnSpPr>
          <p:nvPr/>
        </p:nvCxnSpPr>
        <p:spPr>
          <a:xfrm flipV="1">
            <a:off x="3716937" y="6020828"/>
            <a:ext cx="1595240" cy="92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B0334AFC-E489-A24E-7491-D52570309ABD}"/>
              </a:ext>
            </a:extLst>
          </p:cNvPr>
          <p:cNvCxnSpPr>
            <a:cxnSpLocks/>
          </p:cNvCxnSpPr>
          <p:nvPr/>
        </p:nvCxnSpPr>
        <p:spPr>
          <a:xfrm>
            <a:off x="5315826" y="6020104"/>
            <a:ext cx="5107" cy="15336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9F9E81F4-BF56-CDE5-A4A0-A0D85B0467F5}"/>
              </a:ext>
            </a:extLst>
          </p:cNvPr>
          <p:cNvCxnSpPr>
            <a:cxnSpLocks/>
          </p:cNvCxnSpPr>
          <p:nvPr/>
        </p:nvCxnSpPr>
        <p:spPr>
          <a:xfrm>
            <a:off x="575928" y="7553775"/>
            <a:ext cx="47450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3C14BF17-AB88-E261-704C-C020E696D2D3}"/>
              </a:ext>
            </a:extLst>
          </p:cNvPr>
          <p:cNvCxnSpPr>
            <a:cxnSpLocks/>
          </p:cNvCxnSpPr>
          <p:nvPr/>
        </p:nvCxnSpPr>
        <p:spPr>
          <a:xfrm flipV="1">
            <a:off x="575928" y="2987082"/>
            <a:ext cx="3116" cy="45666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1597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73EE5E1-C452-6E61-1256-37ADFADDA154}"/>
              </a:ext>
            </a:extLst>
          </p:cNvPr>
          <p:cNvSpPr txBox="1">
            <a:spLocks/>
          </p:cNvSpPr>
          <p:nvPr/>
        </p:nvSpPr>
        <p:spPr>
          <a:xfrm>
            <a:off x="192086" y="209051"/>
            <a:ext cx="2089559" cy="5368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1400" b="1" dirty="0" err="1">
                <a:latin typeface="+mn-lt"/>
              </a:rPr>
              <a:t>Supplementary</a:t>
            </a:r>
            <a:r>
              <a:rPr lang="fi-FI" sz="1400" b="1" dirty="0">
                <a:latin typeface="+mn-lt"/>
              </a:rPr>
              <a:t> </a:t>
            </a:r>
            <a:r>
              <a:rPr lang="fi-FI" sz="1400" b="1" dirty="0" err="1">
                <a:latin typeface="+mn-lt"/>
              </a:rPr>
              <a:t>Figure</a:t>
            </a:r>
            <a:r>
              <a:rPr lang="fi-FI" sz="1400" b="1" dirty="0">
                <a:latin typeface="+mn-lt"/>
              </a:rPr>
              <a:t> 3</a:t>
            </a:r>
            <a:endParaRPr lang="en-FI" sz="1400" b="1" dirty="0">
              <a:latin typeface="+mn-lt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3659969-2C8A-424D-DB4D-4D86FAE7AB91}"/>
              </a:ext>
            </a:extLst>
          </p:cNvPr>
          <p:cNvGrpSpPr/>
          <p:nvPr/>
        </p:nvGrpSpPr>
        <p:grpSpPr>
          <a:xfrm>
            <a:off x="192086" y="1138920"/>
            <a:ext cx="6370639" cy="5404754"/>
            <a:chOff x="192086" y="1138920"/>
            <a:chExt cx="6370639" cy="540475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2C1E23B-AE26-EC47-4243-3205759684EE}"/>
                </a:ext>
              </a:extLst>
            </p:cNvPr>
            <p:cNvSpPr/>
            <p:nvPr/>
          </p:nvSpPr>
          <p:spPr>
            <a:xfrm>
              <a:off x="4010025" y="2452650"/>
              <a:ext cx="1238250" cy="272894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CAE079D-D07E-A492-0F14-EF280B53A498}"/>
                </a:ext>
              </a:extLst>
            </p:cNvPr>
            <p:cNvSpPr/>
            <p:nvPr/>
          </p:nvSpPr>
          <p:spPr>
            <a:xfrm>
              <a:off x="2686050" y="2452650"/>
              <a:ext cx="1314729" cy="1366874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92BB05E-3066-5368-090F-AB0F19F824B3}"/>
                </a:ext>
              </a:extLst>
            </p:cNvPr>
            <p:cNvSpPr/>
            <p:nvPr/>
          </p:nvSpPr>
          <p:spPr>
            <a:xfrm>
              <a:off x="5257521" y="1172223"/>
              <a:ext cx="1305204" cy="537145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F11B465-DBA5-8C3A-F1B8-B3DFEC9272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2086" y="1138920"/>
              <a:ext cx="6303685" cy="507546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D4052B6-38BE-2982-90F4-2E70A95FE4EA}"/>
                </a:ext>
              </a:extLst>
            </p:cNvPr>
            <p:cNvSpPr txBox="1"/>
            <p:nvPr/>
          </p:nvSpPr>
          <p:spPr>
            <a:xfrm>
              <a:off x="5257521" y="6240304"/>
              <a:ext cx="6953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000" b="1" dirty="0"/>
                <a:t>T </a:t>
              </a:r>
              <a:r>
                <a:rPr lang="fi-FI" sz="1000" b="1" dirty="0" err="1"/>
                <a:t>cells</a:t>
              </a:r>
              <a:endParaRPr lang="fi-FI" sz="1000" b="1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5212650-CDB8-68D5-148B-446F9391749E}"/>
                </a:ext>
              </a:extLst>
            </p:cNvPr>
            <p:cNvSpPr txBox="1"/>
            <p:nvPr/>
          </p:nvSpPr>
          <p:spPr>
            <a:xfrm>
              <a:off x="4010025" y="4848939"/>
              <a:ext cx="6953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000" b="1" dirty="0"/>
                <a:t>B </a:t>
              </a:r>
              <a:r>
                <a:rPr lang="fi-FI" sz="1000" b="1" dirty="0" err="1"/>
                <a:t>cells</a:t>
              </a:r>
              <a:endParaRPr lang="fi-FI" sz="1000" b="1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886464B-23B5-92FC-4A53-6F85A343729C}"/>
                </a:ext>
              </a:extLst>
            </p:cNvPr>
            <p:cNvSpPr txBox="1"/>
            <p:nvPr/>
          </p:nvSpPr>
          <p:spPr>
            <a:xfrm>
              <a:off x="2686329" y="3553539"/>
              <a:ext cx="8474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000" b="1" dirty="0" err="1"/>
                <a:t>Neutrophils</a:t>
              </a:r>
              <a:endParaRPr lang="fi-FI" sz="1000" b="1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2E8A55D-C34F-2C0C-CB4B-6DA05BB8E1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50888" y="2068249"/>
              <a:ext cx="566737" cy="5293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1FD27684-0A30-FFEC-470C-2354699B3750}"/>
                </a:ext>
              </a:extLst>
            </p:cNvPr>
            <p:cNvCxnSpPr>
              <a:cxnSpLocks/>
            </p:cNvCxnSpPr>
            <p:nvPr/>
          </p:nvCxnSpPr>
          <p:spPr>
            <a:xfrm>
              <a:off x="4543425" y="1737875"/>
              <a:ext cx="803638" cy="166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7A57E768-F548-0ABF-B777-89EA144B61E7}"/>
                </a:ext>
              </a:extLst>
            </p:cNvPr>
            <p:cNvCxnSpPr>
              <a:cxnSpLocks/>
            </p:cNvCxnSpPr>
            <p:nvPr/>
          </p:nvCxnSpPr>
          <p:spPr>
            <a:xfrm>
              <a:off x="4995862" y="2049199"/>
              <a:ext cx="0" cy="5293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66C3BFEE-EDEE-050D-C00E-1D16C6BBA9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43425" y="2935024"/>
              <a:ext cx="1307" cy="9702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BE9229DB-6C71-A7D4-98B9-826A31829825}"/>
                </a:ext>
              </a:extLst>
            </p:cNvPr>
            <p:cNvCxnSpPr>
              <a:cxnSpLocks/>
            </p:cNvCxnSpPr>
            <p:nvPr/>
          </p:nvCxnSpPr>
          <p:spPr>
            <a:xfrm>
              <a:off x="4919662" y="3305175"/>
              <a:ext cx="0" cy="60007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00FEBA1-736A-A0CA-4DF0-ADBA7F3DE0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43425" y="2935024"/>
              <a:ext cx="16192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95625A49-9C98-B0FE-65A9-14930A783410}"/>
                </a:ext>
              </a:extLst>
            </p:cNvPr>
            <p:cNvCxnSpPr>
              <a:cxnSpLocks/>
            </p:cNvCxnSpPr>
            <p:nvPr/>
          </p:nvCxnSpPr>
          <p:spPr>
            <a:xfrm>
              <a:off x="3218329" y="1754526"/>
              <a:ext cx="98910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6488F85F-FCE3-F1EF-9AB0-012A9A1CBAD2}"/>
                </a:ext>
              </a:extLst>
            </p:cNvPr>
            <p:cNvCxnSpPr>
              <a:cxnSpLocks/>
            </p:cNvCxnSpPr>
            <p:nvPr/>
          </p:nvCxnSpPr>
          <p:spPr>
            <a:xfrm>
              <a:off x="2120946" y="1763923"/>
              <a:ext cx="74776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A723820E-7A47-AAEE-8383-703E4664E674}"/>
                </a:ext>
              </a:extLst>
            </p:cNvPr>
            <p:cNvCxnSpPr>
              <a:cxnSpLocks/>
            </p:cNvCxnSpPr>
            <p:nvPr/>
          </p:nvCxnSpPr>
          <p:spPr>
            <a:xfrm>
              <a:off x="1170687" y="1776740"/>
              <a:ext cx="46088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2A0E25A-B132-915E-A711-58E652255003}"/>
                </a:ext>
              </a:extLst>
            </p:cNvPr>
            <p:cNvCxnSpPr>
              <a:cxnSpLocks/>
            </p:cNvCxnSpPr>
            <p:nvPr/>
          </p:nvCxnSpPr>
          <p:spPr>
            <a:xfrm>
              <a:off x="5439266" y="3454373"/>
              <a:ext cx="244049" cy="28950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2715EBAE-8485-5D29-44DA-888AEF0C600C}"/>
                </a:ext>
              </a:extLst>
            </p:cNvPr>
            <p:cNvCxnSpPr>
              <a:cxnSpLocks/>
            </p:cNvCxnSpPr>
            <p:nvPr/>
          </p:nvCxnSpPr>
          <p:spPr>
            <a:xfrm>
              <a:off x="6132897" y="3305175"/>
              <a:ext cx="0" cy="4475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5B7972C-FA92-AF1C-946E-BF6E7B527A07}"/>
                </a:ext>
              </a:extLst>
            </p:cNvPr>
            <p:cNvCxnSpPr>
              <a:cxnSpLocks/>
            </p:cNvCxnSpPr>
            <p:nvPr/>
          </p:nvCxnSpPr>
          <p:spPr>
            <a:xfrm>
              <a:off x="5439266" y="2419350"/>
              <a:ext cx="0" cy="10350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F7D20CE5-40DB-E45C-8EF9-BF49A3B2D5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39266" y="1746200"/>
              <a:ext cx="234834" cy="6731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9F9CFC58-054F-815B-B996-F2F066D9EC18}"/>
                </a:ext>
              </a:extLst>
            </p:cNvPr>
            <p:cNvCxnSpPr>
              <a:cxnSpLocks/>
            </p:cNvCxnSpPr>
            <p:nvPr/>
          </p:nvCxnSpPr>
          <p:spPr>
            <a:xfrm>
              <a:off x="6148053" y="2082775"/>
              <a:ext cx="0" cy="54836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3DF736A1-FAE2-AEC1-4706-2892A52F1F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28097" y="2049199"/>
              <a:ext cx="124749" cy="16946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C0FDAA4F-0376-C62D-7EA2-F396AF570788}"/>
                </a:ext>
              </a:extLst>
            </p:cNvPr>
            <p:cNvSpPr txBox="1"/>
            <p:nvPr/>
          </p:nvSpPr>
          <p:spPr>
            <a:xfrm>
              <a:off x="5509933" y="5095160"/>
              <a:ext cx="105279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900" b="1" dirty="0" err="1"/>
                <a:t>From</a:t>
              </a:r>
              <a:r>
                <a:rPr lang="fi-FI" sz="900" b="1" dirty="0"/>
                <a:t> CD4+, CD8+ and Q1-Q3 of CD44 vs. CD62L</a:t>
              </a:r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94D14ED3-A655-22FE-0BBE-36C1FE646BD3}"/>
              </a:ext>
            </a:extLst>
          </p:cNvPr>
          <p:cNvSpPr txBox="1"/>
          <p:nvPr/>
        </p:nvSpPr>
        <p:spPr>
          <a:xfrm>
            <a:off x="545409" y="6730050"/>
            <a:ext cx="5837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b="1" dirty="0" err="1"/>
              <a:t>Supplementary</a:t>
            </a:r>
            <a:r>
              <a:rPr lang="fi-FI" sz="1000" b="1" dirty="0"/>
              <a:t> </a:t>
            </a:r>
            <a:r>
              <a:rPr lang="fi-FI" sz="1000" b="1" dirty="0" err="1"/>
              <a:t>figure</a:t>
            </a:r>
            <a:r>
              <a:rPr lang="fi-FI" sz="1000" b="1" dirty="0"/>
              <a:t> 3. </a:t>
            </a:r>
            <a:r>
              <a:rPr lang="fi-FI" sz="1000" b="1" dirty="0" err="1"/>
              <a:t>Lymphoid</a:t>
            </a:r>
            <a:r>
              <a:rPr lang="fi-FI" sz="1000" b="1" dirty="0"/>
              <a:t> </a:t>
            </a:r>
            <a:r>
              <a:rPr lang="fi-FI" sz="1000" b="1" dirty="0" err="1"/>
              <a:t>cell</a:t>
            </a:r>
            <a:r>
              <a:rPr lang="fi-FI" sz="1000" b="1" dirty="0"/>
              <a:t> </a:t>
            </a:r>
            <a:r>
              <a:rPr lang="fi-FI" sz="1000" b="1" dirty="0" err="1"/>
              <a:t>gating</a:t>
            </a:r>
            <a:r>
              <a:rPr lang="fi-FI" sz="1000" b="1" dirty="0"/>
              <a:t>. </a:t>
            </a:r>
            <a:r>
              <a:rPr lang="fi-FI" sz="1000" dirty="0" err="1"/>
              <a:t>Two</a:t>
            </a:r>
            <a:r>
              <a:rPr lang="fi-FI" sz="1000" dirty="0"/>
              <a:t> </a:t>
            </a:r>
            <a:r>
              <a:rPr lang="fi-FI" sz="1000" dirty="0" err="1"/>
              <a:t>or</a:t>
            </a:r>
            <a:r>
              <a:rPr lang="fi-FI" sz="1000" dirty="0"/>
              <a:t> </a:t>
            </a:r>
            <a:r>
              <a:rPr lang="fi-FI" sz="1000" dirty="0" err="1"/>
              <a:t>more</a:t>
            </a:r>
            <a:r>
              <a:rPr lang="fi-FI" sz="1000" dirty="0"/>
              <a:t> </a:t>
            </a:r>
            <a:r>
              <a:rPr lang="fi-FI" sz="1000" dirty="0" err="1"/>
              <a:t>arrows</a:t>
            </a:r>
            <a:r>
              <a:rPr lang="fi-FI" sz="1000" dirty="0"/>
              <a:t> </a:t>
            </a:r>
            <a:r>
              <a:rPr lang="fi-FI" sz="1000" dirty="0" err="1"/>
              <a:t>pointing</a:t>
            </a:r>
            <a:r>
              <a:rPr lang="fi-FI" sz="1000" dirty="0"/>
              <a:t> into </a:t>
            </a:r>
            <a:r>
              <a:rPr lang="fi-FI" sz="1000" dirty="0" err="1"/>
              <a:t>one</a:t>
            </a:r>
            <a:r>
              <a:rPr lang="fi-FI" sz="1000" dirty="0"/>
              <a:t> </a:t>
            </a:r>
            <a:r>
              <a:rPr lang="fi-FI" sz="1000" dirty="0" err="1"/>
              <a:t>graph</a:t>
            </a:r>
            <a:r>
              <a:rPr lang="fi-FI" sz="1000" dirty="0"/>
              <a:t> </a:t>
            </a:r>
            <a:r>
              <a:rPr lang="fi-FI" sz="1000" dirty="0" err="1"/>
              <a:t>from</a:t>
            </a:r>
            <a:r>
              <a:rPr lang="fi-FI" sz="1000" dirty="0"/>
              <a:t> </a:t>
            </a:r>
            <a:r>
              <a:rPr lang="fi-FI" sz="1000" dirty="0" err="1"/>
              <a:t>different</a:t>
            </a:r>
            <a:r>
              <a:rPr lang="fi-FI" sz="1000" dirty="0"/>
              <a:t> </a:t>
            </a:r>
            <a:r>
              <a:rPr lang="fi-FI" sz="1000" dirty="0" err="1"/>
              <a:t>populations</a:t>
            </a:r>
            <a:r>
              <a:rPr lang="fi-FI" sz="1000" dirty="0"/>
              <a:t> </a:t>
            </a:r>
            <a:r>
              <a:rPr lang="fi-FI" sz="1000" dirty="0" err="1"/>
              <a:t>indicate</a:t>
            </a:r>
            <a:r>
              <a:rPr lang="fi-FI" sz="1000" dirty="0"/>
              <a:t> </a:t>
            </a:r>
            <a:r>
              <a:rPr lang="fi-FI" sz="1000" dirty="0" err="1"/>
              <a:t>that</a:t>
            </a:r>
            <a:r>
              <a:rPr lang="fi-FI" sz="1000" dirty="0"/>
              <a:t> </a:t>
            </a:r>
            <a:r>
              <a:rPr lang="fi-FI" sz="1000" dirty="0" err="1"/>
              <a:t>same</a:t>
            </a:r>
            <a:r>
              <a:rPr lang="fi-FI" sz="1000" dirty="0"/>
              <a:t> </a:t>
            </a:r>
            <a:r>
              <a:rPr lang="fi-FI" sz="1000" dirty="0" err="1"/>
              <a:t>gating</a:t>
            </a:r>
            <a:r>
              <a:rPr lang="fi-FI" sz="1000" dirty="0"/>
              <a:t> </a:t>
            </a:r>
            <a:r>
              <a:rPr lang="fi-FI" sz="1000" dirty="0" err="1"/>
              <a:t>was</a:t>
            </a:r>
            <a:r>
              <a:rPr lang="fi-FI" sz="1000" dirty="0"/>
              <a:t> </a:t>
            </a:r>
            <a:r>
              <a:rPr lang="fi-FI" sz="1000" dirty="0" err="1"/>
              <a:t>performed</a:t>
            </a:r>
            <a:r>
              <a:rPr lang="fi-FI" sz="1000" dirty="0"/>
              <a:t> on </a:t>
            </a:r>
            <a:r>
              <a:rPr lang="fi-FI" sz="1000" dirty="0" err="1"/>
              <a:t>each</a:t>
            </a:r>
            <a:r>
              <a:rPr lang="fi-FI" sz="1000" dirty="0"/>
              <a:t> </a:t>
            </a:r>
            <a:r>
              <a:rPr lang="fi-FI" sz="1000" dirty="0" err="1"/>
              <a:t>parent</a:t>
            </a:r>
            <a:r>
              <a:rPr lang="fi-FI" sz="1000" dirty="0"/>
              <a:t> </a:t>
            </a:r>
            <a:r>
              <a:rPr lang="fi-FI" sz="1000" dirty="0" err="1"/>
              <a:t>population</a:t>
            </a:r>
            <a:r>
              <a:rPr lang="fi-FI" sz="1000" dirty="0"/>
              <a:t>. CD69 </a:t>
            </a:r>
            <a:r>
              <a:rPr lang="fi-FI" sz="1000" dirty="0" err="1"/>
              <a:t>expression</a:t>
            </a:r>
            <a:r>
              <a:rPr lang="fi-FI" sz="1000" dirty="0"/>
              <a:t> </a:t>
            </a:r>
            <a:r>
              <a:rPr lang="fi-FI" sz="1000" dirty="0" err="1"/>
              <a:t>was</a:t>
            </a:r>
            <a:r>
              <a:rPr lang="fi-FI" sz="1000" dirty="0"/>
              <a:t> </a:t>
            </a:r>
            <a:r>
              <a:rPr lang="fi-FI" sz="1000" dirty="0" err="1"/>
              <a:t>analyzed</a:t>
            </a:r>
            <a:r>
              <a:rPr lang="fi-FI" sz="1000" dirty="0"/>
              <a:t> </a:t>
            </a:r>
            <a:r>
              <a:rPr lang="fi-FI" sz="1000" dirty="0" err="1"/>
              <a:t>from</a:t>
            </a:r>
            <a:r>
              <a:rPr lang="fi-FI" sz="1000" dirty="0"/>
              <a:t> </a:t>
            </a:r>
            <a:r>
              <a:rPr lang="fi-FI" sz="1000" dirty="0" err="1"/>
              <a:t>total</a:t>
            </a:r>
            <a:r>
              <a:rPr lang="fi-FI" sz="1000" dirty="0"/>
              <a:t> CD4+ </a:t>
            </a:r>
            <a:r>
              <a:rPr lang="fi-FI" sz="1000" dirty="0" err="1"/>
              <a:t>cells</a:t>
            </a:r>
            <a:r>
              <a:rPr lang="fi-FI" sz="1000" dirty="0"/>
              <a:t>, </a:t>
            </a:r>
            <a:r>
              <a:rPr lang="fi-FI" sz="1000" dirty="0" err="1"/>
              <a:t>total</a:t>
            </a:r>
            <a:r>
              <a:rPr lang="fi-FI" sz="1000" dirty="0"/>
              <a:t> CD8+ </a:t>
            </a:r>
            <a:r>
              <a:rPr lang="fi-FI" sz="1000" dirty="0" err="1"/>
              <a:t>cells</a:t>
            </a:r>
            <a:r>
              <a:rPr lang="fi-FI" sz="1000" dirty="0"/>
              <a:t> and </a:t>
            </a:r>
            <a:r>
              <a:rPr lang="fi-FI" sz="1000" dirty="0" err="1"/>
              <a:t>quadrants</a:t>
            </a:r>
            <a:r>
              <a:rPr lang="fi-FI" sz="1000" dirty="0"/>
              <a:t> Q1, Q2 and Q3 of CD44 vs. CD62L </a:t>
            </a:r>
            <a:r>
              <a:rPr lang="fi-FI" sz="1000" dirty="0" err="1"/>
              <a:t>plots</a:t>
            </a:r>
            <a:r>
              <a:rPr lang="fi-FI" sz="1000" dirty="0"/>
              <a:t> </a:t>
            </a:r>
            <a:r>
              <a:rPr lang="fi-FI" sz="1000" dirty="0" err="1"/>
              <a:t>derived</a:t>
            </a:r>
            <a:r>
              <a:rPr lang="fi-FI" sz="1000" dirty="0"/>
              <a:t> </a:t>
            </a:r>
            <a:r>
              <a:rPr lang="fi-FI" sz="1000" dirty="0" err="1"/>
              <a:t>from</a:t>
            </a:r>
            <a:r>
              <a:rPr lang="fi-FI" sz="1000" dirty="0"/>
              <a:t> CD4+, CD8+ and </a:t>
            </a:r>
            <a:r>
              <a:rPr lang="fi-FI" sz="1000" dirty="0" err="1"/>
              <a:t>Treg</a:t>
            </a:r>
            <a:r>
              <a:rPr lang="fi-FI" sz="1000" dirty="0"/>
              <a:t> </a:t>
            </a:r>
            <a:r>
              <a:rPr lang="fi-FI" sz="1000" dirty="0" err="1"/>
              <a:t>cells</a:t>
            </a:r>
            <a:r>
              <a:rPr lang="fi-FI" sz="1000" dirty="0"/>
              <a:t>.  </a:t>
            </a:r>
            <a:r>
              <a:rPr lang="fi-FI" sz="1000" dirty="0" err="1"/>
              <a:t>Neutrophil</a:t>
            </a:r>
            <a:r>
              <a:rPr lang="fi-FI" sz="1000" dirty="0"/>
              <a:t> </a:t>
            </a:r>
            <a:r>
              <a:rPr lang="fi-FI" sz="1000" dirty="0" err="1"/>
              <a:t>marker</a:t>
            </a:r>
            <a:r>
              <a:rPr lang="fi-FI" sz="1000" dirty="0"/>
              <a:t> Ly6G </a:t>
            </a:r>
            <a:r>
              <a:rPr lang="fi-FI" sz="1000" dirty="0" err="1"/>
              <a:t>was</a:t>
            </a:r>
            <a:r>
              <a:rPr lang="fi-FI" sz="1000" dirty="0"/>
              <a:t> </a:t>
            </a:r>
            <a:r>
              <a:rPr lang="fi-FI" sz="1000" dirty="0" err="1"/>
              <a:t>included</a:t>
            </a:r>
            <a:r>
              <a:rPr lang="fi-FI" sz="1000" dirty="0"/>
              <a:t> to </a:t>
            </a:r>
            <a:r>
              <a:rPr lang="fi-FI" sz="1000" dirty="0" err="1"/>
              <a:t>the</a:t>
            </a:r>
            <a:r>
              <a:rPr lang="fi-FI" sz="1000" dirty="0"/>
              <a:t> </a:t>
            </a:r>
            <a:r>
              <a:rPr lang="fi-FI" sz="1000" dirty="0" err="1"/>
              <a:t>lymphoid</a:t>
            </a:r>
            <a:r>
              <a:rPr lang="fi-FI" sz="1000" dirty="0"/>
              <a:t> </a:t>
            </a:r>
            <a:r>
              <a:rPr lang="fi-FI" sz="1000" dirty="0" err="1"/>
              <a:t>panel</a:t>
            </a:r>
            <a:r>
              <a:rPr lang="fi-FI" sz="1000" dirty="0"/>
              <a:t> </a:t>
            </a:r>
            <a:r>
              <a:rPr lang="fi-FI" sz="1000" dirty="0" err="1"/>
              <a:t>due</a:t>
            </a:r>
            <a:r>
              <a:rPr lang="fi-FI" sz="1000" dirty="0"/>
              <a:t> to </a:t>
            </a:r>
            <a:r>
              <a:rPr lang="fi-FI" sz="1000" dirty="0" err="1"/>
              <a:t>technical</a:t>
            </a:r>
            <a:r>
              <a:rPr lang="fi-FI" sz="1000" dirty="0"/>
              <a:t> </a:t>
            </a:r>
            <a:r>
              <a:rPr lang="fi-FI" sz="1000" dirty="0" err="1"/>
              <a:t>limitations</a:t>
            </a:r>
            <a:r>
              <a:rPr lang="fi-FI" sz="1000" dirty="0"/>
              <a:t> in </a:t>
            </a:r>
            <a:r>
              <a:rPr lang="fi-FI" sz="1000" dirty="0" err="1"/>
              <a:t>the</a:t>
            </a:r>
            <a:r>
              <a:rPr lang="fi-FI" sz="1000" dirty="0"/>
              <a:t> </a:t>
            </a:r>
            <a:r>
              <a:rPr lang="fi-FI" sz="1000" dirty="0" err="1"/>
              <a:t>myeloid</a:t>
            </a:r>
            <a:r>
              <a:rPr lang="fi-FI" sz="1000" dirty="0"/>
              <a:t> </a:t>
            </a:r>
            <a:r>
              <a:rPr lang="fi-FI" sz="1000" dirty="0" err="1"/>
              <a:t>panel</a:t>
            </a:r>
            <a:r>
              <a:rPr lang="fi-FI" sz="1000" dirty="0"/>
              <a:t>. </a:t>
            </a:r>
            <a:r>
              <a:rPr lang="fi-FI" sz="1000" dirty="0" err="1"/>
              <a:t>Splenic</a:t>
            </a:r>
            <a:r>
              <a:rPr lang="fi-FI" sz="1000" dirty="0"/>
              <a:t> </a:t>
            </a:r>
            <a:r>
              <a:rPr lang="fi-FI" sz="1000" dirty="0" err="1"/>
              <a:t>cells</a:t>
            </a:r>
            <a:r>
              <a:rPr lang="fi-FI" sz="1000" dirty="0"/>
              <a:t> </a:t>
            </a:r>
            <a:r>
              <a:rPr lang="fi-FI" sz="1000" dirty="0" err="1"/>
              <a:t>are</a:t>
            </a:r>
            <a:r>
              <a:rPr lang="fi-FI" sz="1000" dirty="0"/>
              <a:t> </a:t>
            </a:r>
            <a:r>
              <a:rPr lang="fi-FI" sz="1000" dirty="0" err="1"/>
              <a:t>shown</a:t>
            </a:r>
            <a:r>
              <a:rPr lang="fi-FI" sz="1000" dirty="0"/>
              <a:t> as an </a:t>
            </a:r>
            <a:r>
              <a:rPr lang="fi-FI" sz="1000" dirty="0" err="1"/>
              <a:t>example</a:t>
            </a:r>
            <a:r>
              <a:rPr lang="fi-FI" sz="1000" dirty="0"/>
              <a:t>, </a:t>
            </a:r>
            <a:r>
              <a:rPr lang="fi-FI" sz="1000" dirty="0" err="1"/>
              <a:t>but</a:t>
            </a:r>
            <a:r>
              <a:rPr lang="fi-FI" sz="1000" dirty="0"/>
              <a:t> </a:t>
            </a:r>
            <a:r>
              <a:rPr lang="fi-FI" sz="1000" dirty="0" err="1"/>
              <a:t>gating</a:t>
            </a:r>
            <a:r>
              <a:rPr lang="fi-FI" sz="1000" dirty="0"/>
              <a:t> </a:t>
            </a:r>
            <a:r>
              <a:rPr lang="fi-FI" sz="1000" dirty="0" err="1"/>
              <a:t>was</a:t>
            </a:r>
            <a:r>
              <a:rPr lang="fi-FI" sz="1000" dirty="0"/>
              <a:t> </a:t>
            </a:r>
            <a:r>
              <a:rPr lang="fi-FI" sz="1000" dirty="0" err="1"/>
              <a:t>done</a:t>
            </a:r>
            <a:r>
              <a:rPr lang="fi-FI" sz="1000" dirty="0"/>
              <a:t> </a:t>
            </a:r>
            <a:r>
              <a:rPr lang="fi-FI" sz="1000" dirty="0" err="1"/>
              <a:t>similarly</a:t>
            </a:r>
            <a:r>
              <a:rPr lang="fi-FI" sz="1000" dirty="0"/>
              <a:t> </a:t>
            </a:r>
            <a:r>
              <a:rPr lang="fi-FI" sz="1000" dirty="0" err="1"/>
              <a:t>also</a:t>
            </a:r>
            <a:r>
              <a:rPr lang="fi-FI" sz="1000" dirty="0"/>
              <a:t> to LN, </a:t>
            </a:r>
            <a:r>
              <a:rPr lang="fi-FI" sz="1000" dirty="0" err="1"/>
              <a:t>excluding</a:t>
            </a:r>
            <a:r>
              <a:rPr lang="fi-FI" sz="1000" dirty="0"/>
              <a:t> B1 </a:t>
            </a:r>
            <a:r>
              <a:rPr lang="fi-FI" sz="1000" dirty="0" err="1"/>
              <a:t>cells</a:t>
            </a:r>
            <a:r>
              <a:rPr lang="fi-FI" sz="1000" dirty="0"/>
              <a:t> and </a:t>
            </a:r>
            <a:r>
              <a:rPr lang="fi-FI" sz="1000" dirty="0" err="1"/>
              <a:t>neutrophils</a:t>
            </a:r>
            <a:r>
              <a:rPr lang="fi-FI" sz="1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24612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3A48B2C4-D3CC-E915-41AF-6971644193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4281890"/>
              </p:ext>
            </p:extLst>
          </p:nvPr>
        </p:nvGraphicFramePr>
        <p:xfrm>
          <a:off x="655200" y="1312973"/>
          <a:ext cx="5547600" cy="64351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4000">
                  <a:extLst>
                    <a:ext uri="{9D8B030D-6E8A-4147-A177-3AD203B41FA5}">
                      <a16:colId xmlns:a16="http://schemas.microsoft.com/office/drawing/2014/main" val="1744433464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79511514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308494589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2556004215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943710273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2834911048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2517524318"/>
                    </a:ext>
                  </a:extLst>
                </a:gridCol>
                <a:gridCol w="795600">
                  <a:extLst>
                    <a:ext uri="{9D8B030D-6E8A-4147-A177-3AD203B41FA5}">
                      <a16:colId xmlns:a16="http://schemas.microsoft.com/office/drawing/2014/main" val="2242586267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Organ</a:t>
                      </a:r>
                    </a:p>
                  </a:txBody>
                  <a:tcPr marL="107315" marR="107315" marT="53658" marB="5365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Defining parameters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population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Organ</a:t>
                      </a:r>
                    </a:p>
                  </a:txBody>
                  <a:tcPr marL="107315" marR="107315" marT="53658" marB="5365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Defining parameters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population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2927186211"/>
                  </a:ext>
                </a:extLst>
              </a:tr>
              <a:tr h="360000">
                <a:tc rowSpan="12"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Spleen</a:t>
                      </a:r>
                    </a:p>
                  </a:txBody>
                  <a:tcPr marL="107315" marR="107315" marT="53658" marB="5365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Classical monocytes</a:t>
                      </a:r>
                    </a:p>
                  </a:txBody>
                  <a:tcPr marL="107315" marR="107315" marT="53658" marB="53658" anchor="ctr"/>
                </a:tc>
                <a:tc rowSpan="12">
                  <a:txBody>
                    <a:bodyPr/>
                    <a:lstStyle/>
                    <a:p>
                      <a:pPr algn="ctr"/>
                      <a:r>
                        <a:rPr lang="en-US" sz="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mLN</a:t>
                      </a:r>
                      <a:endParaRPr lang="en-US" sz="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gridSpan="2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Classical monocytes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11449317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Spleen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Granulocytes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mLN</a:t>
                      </a:r>
                      <a:endParaRPr lang="en-US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CD11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c+</a:t>
                      </a:r>
                    </a:p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MHCII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Dendritic Cells (DC)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389064870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CD11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c+</a:t>
                      </a:r>
                    </a:p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MHCII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Dendritic Cells (DC)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CD11c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MHCII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Int/Hi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Resident DCs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3884751216"/>
                  </a:ext>
                </a:extLst>
              </a:tr>
              <a:tr h="6120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CD11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c+</a:t>
                      </a:r>
                    </a:p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MHCII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XCR1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SIRPa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F4/80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Classical DC1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CD11c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 </a:t>
                      </a:r>
                      <a:r>
                        <a:rPr lang="en-US" sz="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MHCII</a:t>
                      </a:r>
                      <a:r>
                        <a:rPr lang="en-US" sz="800" baseline="300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/Hi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XCR1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en-US" sz="8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SIRPa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Classical DC1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4206513995"/>
                  </a:ext>
                </a:extLst>
              </a:tr>
              <a:tr h="612000"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XCR1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SIRPa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F4/80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Classical DC2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XCR1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8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SIRPa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Classical DC2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782880895"/>
                  </a:ext>
                </a:extLst>
              </a:tr>
              <a:tr h="612000"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CD64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Macrophages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CD11c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Int/</a:t>
                      </a:r>
                      <a:r>
                        <a:rPr lang="en-US" sz="800" baseline="300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</a:t>
                      </a:r>
                      <a:r>
                        <a:rPr lang="en-US" sz="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MHCII</a:t>
                      </a:r>
                      <a:r>
                        <a:rPr lang="en-US" sz="800" baseline="300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</a:t>
                      </a:r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Migratory DCs</a:t>
                      </a:r>
                      <a:endParaRPr lang="en-US" sz="800" noProof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1454549856"/>
                  </a:ext>
                </a:extLst>
              </a:tr>
              <a:tr h="612000"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CD64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F4/80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en-US" sz="8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MHCII</a:t>
                      </a:r>
                      <a:r>
                        <a:rPr lang="en-US" sz="800" baseline="300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/Int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Red pulp macrophages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CD11c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Int/</a:t>
                      </a:r>
                      <a:r>
                        <a:rPr lang="en-US" sz="800" baseline="300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</a:t>
                      </a:r>
                      <a:r>
                        <a:rPr lang="en-US" sz="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MHCII</a:t>
                      </a:r>
                      <a:r>
                        <a:rPr lang="en-US" sz="800" baseline="300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</a:t>
                      </a:r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XCR1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SIRPa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Classical DC1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3446115942"/>
                  </a:ext>
                </a:extLst>
              </a:tr>
              <a:tr h="612000"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F4/80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en-US" sz="8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MHCII</a:t>
                      </a:r>
                      <a:r>
                        <a:rPr lang="en-US" sz="800" baseline="300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</a:t>
                      </a:r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 macrophages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XCR1</a:t>
                      </a:r>
                      <a:r>
                        <a:rPr lang="fi-FI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fi-FI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SIRPa</a:t>
                      </a:r>
                      <a:r>
                        <a:rPr lang="fi-FI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Classical DC2</a:t>
                      </a:r>
                      <a:endParaRPr lang="en-US" sz="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1923993247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4" grid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4" hMerge="1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rowSpan="4" hMerge="1">
                  <a:txBody>
                    <a:bodyPr/>
                    <a:lstStyle/>
                    <a:p>
                      <a:pPr algn="ctr"/>
                      <a:endParaRPr lang="en-US" sz="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CD103</a:t>
                      </a:r>
                      <a:r>
                        <a:rPr lang="fi-FI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CD103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DCs</a:t>
                      </a:r>
                      <a:endParaRPr lang="en-US" sz="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207950636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 gridSpan="3" vMerge="1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CD169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US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Macrophages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1948753628"/>
                  </a:ext>
                </a:extLst>
              </a:tr>
              <a:tr h="612000"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 gridSpan="3" vMerge="1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SSC</a:t>
                      </a:r>
                      <a:r>
                        <a:rPr lang="en-US" sz="800" baseline="300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</a:t>
                      </a:r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Ly6C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CD169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CD11b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Lo/Int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F4/80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Lo/Int</a:t>
                      </a:r>
                      <a:endParaRPr lang="en-US" sz="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Subcapsular sinus macrophages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2525918463"/>
                  </a:ext>
                </a:extLst>
              </a:tr>
              <a:tr h="612000"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CD11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F4/80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</a:t>
                      </a:r>
                      <a:endParaRPr lang="en-US" sz="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Marginal sinus macrophages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114524179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8892C11-1BFF-3E93-023E-D94DB99131C5}"/>
              </a:ext>
            </a:extLst>
          </p:cNvPr>
          <p:cNvSpPr txBox="1"/>
          <p:nvPr/>
        </p:nvSpPr>
        <p:spPr>
          <a:xfrm>
            <a:off x="655200" y="7777800"/>
            <a:ext cx="5320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b="1" dirty="0" err="1"/>
              <a:t>Supplementary</a:t>
            </a:r>
            <a:r>
              <a:rPr lang="fi-FI" sz="1000" b="1" dirty="0"/>
              <a:t> </a:t>
            </a:r>
            <a:r>
              <a:rPr lang="fi-FI" sz="1000" b="1" dirty="0" err="1"/>
              <a:t>table</a:t>
            </a:r>
            <a:r>
              <a:rPr lang="fi-FI" sz="1000" b="1" dirty="0"/>
              <a:t> 1. </a:t>
            </a:r>
            <a:r>
              <a:rPr lang="fi-FI" sz="1000" b="1" dirty="0" err="1"/>
              <a:t>Myeloid</a:t>
            </a:r>
            <a:r>
              <a:rPr lang="fi-FI" sz="1000" b="1" dirty="0"/>
              <a:t> </a:t>
            </a:r>
            <a:r>
              <a:rPr lang="fi-FI" sz="1000" b="1" dirty="0" err="1"/>
              <a:t>cell</a:t>
            </a:r>
            <a:r>
              <a:rPr lang="fi-FI" sz="1000" b="1" dirty="0"/>
              <a:t> </a:t>
            </a:r>
            <a:r>
              <a:rPr lang="fi-FI" sz="1000" b="1" dirty="0" err="1"/>
              <a:t>subsets</a:t>
            </a:r>
            <a:r>
              <a:rPr lang="fi-FI" sz="1000" dirty="0"/>
              <a:t>. </a:t>
            </a:r>
            <a:r>
              <a:rPr lang="fi-FI" sz="1000" dirty="0" err="1"/>
              <a:t>Debris</a:t>
            </a:r>
            <a:r>
              <a:rPr lang="fi-FI" sz="1000" dirty="0"/>
              <a:t>, </a:t>
            </a:r>
            <a:r>
              <a:rPr lang="fi-FI" sz="1000" dirty="0" err="1"/>
              <a:t>doublets</a:t>
            </a:r>
            <a:r>
              <a:rPr lang="fi-FI" sz="1000" dirty="0"/>
              <a:t>, </a:t>
            </a:r>
            <a:r>
              <a:rPr lang="fi-FI" sz="1000" dirty="0" err="1"/>
              <a:t>dead</a:t>
            </a:r>
            <a:r>
              <a:rPr lang="fi-FI" sz="1000" dirty="0"/>
              <a:t> </a:t>
            </a:r>
            <a:r>
              <a:rPr lang="fi-FI" sz="1000" dirty="0" err="1"/>
              <a:t>cells</a:t>
            </a:r>
            <a:r>
              <a:rPr lang="fi-FI" sz="1000" dirty="0"/>
              <a:t>, B220</a:t>
            </a:r>
            <a:r>
              <a:rPr lang="fi-FI" sz="1000" baseline="30000" dirty="0"/>
              <a:t>+</a:t>
            </a:r>
            <a:r>
              <a:rPr lang="fi-FI" sz="1000" dirty="0"/>
              <a:t> and CD3</a:t>
            </a:r>
            <a:r>
              <a:rPr lang="fi-FI" sz="1000" baseline="30000" dirty="0"/>
              <a:t>+</a:t>
            </a:r>
            <a:r>
              <a:rPr lang="fi-FI" sz="1000" dirty="0"/>
              <a:t> </a:t>
            </a:r>
            <a:r>
              <a:rPr lang="fi-FI" sz="1000" dirty="0" err="1"/>
              <a:t>cells</a:t>
            </a:r>
            <a:r>
              <a:rPr lang="fi-FI" sz="1000" dirty="0"/>
              <a:t> </a:t>
            </a:r>
            <a:r>
              <a:rPr lang="fi-FI" sz="1000" dirty="0" err="1"/>
              <a:t>were</a:t>
            </a:r>
            <a:r>
              <a:rPr lang="fi-FI" sz="1000" dirty="0"/>
              <a:t> </a:t>
            </a:r>
            <a:r>
              <a:rPr lang="fi-FI" sz="1000" dirty="0" err="1"/>
              <a:t>gated</a:t>
            </a:r>
            <a:r>
              <a:rPr lang="fi-FI" sz="1000" dirty="0"/>
              <a:t> out </a:t>
            </a:r>
            <a:r>
              <a:rPr lang="fi-FI" sz="1000" dirty="0" err="1"/>
              <a:t>before</a:t>
            </a:r>
            <a:r>
              <a:rPr lang="fi-FI" sz="1000" dirty="0"/>
              <a:t> </a:t>
            </a:r>
            <a:r>
              <a:rPr lang="fi-FI" sz="1000" dirty="0" err="1"/>
              <a:t>analyzing</a:t>
            </a:r>
            <a:r>
              <a:rPr lang="fi-FI" sz="1000" dirty="0"/>
              <a:t> </a:t>
            </a:r>
            <a:r>
              <a:rPr lang="fi-FI" sz="1000" dirty="0" err="1"/>
              <a:t>defining</a:t>
            </a:r>
            <a:r>
              <a:rPr lang="fi-FI" sz="1000" dirty="0"/>
              <a:t> </a:t>
            </a:r>
            <a:r>
              <a:rPr lang="fi-FI" sz="1000" dirty="0" err="1"/>
              <a:t>parameters</a:t>
            </a:r>
            <a:endParaRPr lang="fi-FI" sz="10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15EA87F-27C8-92E4-2528-80031E99F686}"/>
              </a:ext>
            </a:extLst>
          </p:cNvPr>
          <p:cNvSpPr txBox="1">
            <a:spLocks/>
          </p:cNvSpPr>
          <p:nvPr/>
        </p:nvSpPr>
        <p:spPr>
          <a:xfrm>
            <a:off x="192086" y="209051"/>
            <a:ext cx="2089559" cy="5368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1400" b="1" dirty="0" err="1">
                <a:latin typeface="+mn-lt"/>
              </a:rPr>
              <a:t>Supplementary</a:t>
            </a:r>
            <a:r>
              <a:rPr lang="fi-FI" sz="1400" b="1" dirty="0">
                <a:latin typeface="+mn-lt"/>
              </a:rPr>
              <a:t> </a:t>
            </a:r>
            <a:r>
              <a:rPr lang="fi-FI" sz="1400" b="1" dirty="0" err="1">
                <a:latin typeface="+mn-lt"/>
              </a:rPr>
              <a:t>Table</a:t>
            </a:r>
            <a:r>
              <a:rPr lang="en-FI" sz="1400" b="1" dirty="0">
                <a:latin typeface="+mn-lt"/>
              </a:rPr>
              <a:t> </a:t>
            </a:r>
            <a:r>
              <a:rPr lang="fi-FI" sz="1400" b="1" dirty="0">
                <a:latin typeface="+mn-lt"/>
              </a:rPr>
              <a:t>1</a:t>
            </a:r>
            <a:r>
              <a:rPr lang="en-FI" sz="1400" b="1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1190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B750E85-C44B-61B8-D1FC-FD73014330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2463175"/>
              </p:ext>
            </p:extLst>
          </p:nvPr>
        </p:nvGraphicFramePr>
        <p:xfrm>
          <a:off x="545409" y="832272"/>
          <a:ext cx="5625203" cy="54310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4000">
                  <a:extLst>
                    <a:ext uri="{9D8B030D-6E8A-4147-A177-3AD203B41FA5}">
                      <a16:colId xmlns:a16="http://schemas.microsoft.com/office/drawing/2014/main" val="1744433464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7951151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3736954898"/>
                    </a:ext>
                  </a:extLst>
                </a:gridCol>
                <a:gridCol w="797603">
                  <a:extLst>
                    <a:ext uri="{9D8B030D-6E8A-4147-A177-3AD203B41FA5}">
                      <a16:colId xmlns:a16="http://schemas.microsoft.com/office/drawing/2014/main" val="2556004215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943710273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834911048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517524318"/>
                    </a:ext>
                  </a:extLst>
                </a:gridCol>
                <a:gridCol w="795600">
                  <a:extLst>
                    <a:ext uri="{9D8B030D-6E8A-4147-A177-3AD203B41FA5}">
                      <a16:colId xmlns:a16="http://schemas.microsoft.com/office/drawing/2014/main" val="2242586267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Organ</a:t>
                      </a:r>
                    </a:p>
                  </a:txBody>
                  <a:tcPr marL="107315" marR="107315" marT="53658" marB="5365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Defining parameters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population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Organ</a:t>
                      </a:r>
                    </a:p>
                  </a:txBody>
                  <a:tcPr marL="107315" marR="107315" marT="53658" marB="5365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Defining parameters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Cell population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2927186211"/>
                  </a:ext>
                </a:extLst>
              </a:tr>
              <a:tr h="360000">
                <a:tc rowSpan="14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Spleen</a:t>
                      </a:r>
                    </a:p>
                  </a:txBody>
                  <a:tcPr marL="107315" marR="107315" marT="53658" marB="5365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Ly6G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Neutrophils</a:t>
                      </a:r>
                    </a:p>
                  </a:txBody>
                  <a:tcPr marL="107315" marR="107315" marT="53658" marB="53658" anchor="ctr"/>
                </a:tc>
                <a:tc rowSpan="14">
                  <a:txBody>
                    <a:bodyPr/>
                    <a:lstStyle/>
                    <a:p>
                      <a:pPr algn="ctr"/>
                      <a:r>
                        <a:rPr lang="en-US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mLN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Ly6G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Neutrophils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21501096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Spleen</a:t>
                      </a:r>
                    </a:p>
                  </a:txBody>
                  <a:tcPr marL="107315" marR="107315" marT="53658" marB="5365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CD3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 cells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mLN</a:t>
                      </a:r>
                      <a:endParaRPr lang="en-US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CD3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 cells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11449317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Spleen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Helper T cells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sz="1100" dirty="0" err="1"/>
                        <a:t>mLN</a:t>
                      </a:r>
                      <a:endParaRPr lang="en-US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CD8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Cytotoxic T cells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389064870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CD8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Cytotoxic T cells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Helper T cells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3987298784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CD3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CD25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CD127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Tregs</a:t>
                      </a:r>
                      <a:endParaRPr lang="en-US" sz="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CD3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CD25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CD127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Tregs</a:t>
                      </a:r>
                      <a:endParaRPr lang="en-US" sz="8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3110525392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CD3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Naive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CD3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Naive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42065139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Central memory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Central memory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782880895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Effector memory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Effector memory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721932053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CD3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CD8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Naive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CD3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CD8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FI" dirty="0"/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FI" dirty="0"/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Naive</a:t>
                      </a:r>
                      <a:endParaRPr lang="en-FI" dirty="0"/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3446115942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Central memory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FI" dirty="0"/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Central memory</a:t>
                      </a:r>
                      <a:endParaRPr lang="en-FI" dirty="0"/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270846221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Effector memory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CD44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CD62L</a:t>
                      </a:r>
                      <a:r>
                        <a:rPr lang="en-US" sz="8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Effector memory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2079506366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CD19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US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 cells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CD19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B220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hMerge="1">
                  <a:txBody>
                    <a:bodyPr/>
                    <a:lstStyle/>
                    <a:p>
                      <a:endParaRPr lang="en-US" sz="11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 cells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1948753628"/>
                  </a:ext>
                </a:extLst>
              </a:tr>
              <a:tr h="381733"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CD19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800" baseline="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aseline="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B220</a:t>
                      </a:r>
                      <a:r>
                        <a:rPr lang="en-US" sz="800" baseline="300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 cells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 rowSpan="2" gridSpan="3">
                  <a:txBody>
                    <a:bodyPr/>
                    <a:lstStyle/>
                    <a:p>
                      <a:pPr algn="ctr"/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FI" sz="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rowSpan="2" hMerge="1"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Transitional B cells</a:t>
                      </a:r>
                    </a:p>
                  </a:txBody>
                  <a:tcPr marL="107315" marR="107315" marT="53658" marB="53658" anchor="ctr"/>
                </a:tc>
                <a:extLst>
                  <a:ext uri="{0D108BD9-81ED-4DB2-BD59-A6C34878D82A}">
                    <a16:rowId xmlns:a16="http://schemas.microsoft.com/office/drawing/2014/main" val="2525918463"/>
                  </a:ext>
                </a:extLst>
              </a:tr>
              <a:tr h="378135"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I" sz="800" baseline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B220-</a:t>
                      </a:r>
                      <a:endParaRPr lang="en-US" sz="800" baseline="300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B1 cells</a:t>
                      </a:r>
                    </a:p>
                  </a:txBody>
                  <a:tcPr marL="107315" marR="107315" marT="53658" marB="53658" anchor="ctr"/>
                </a:tc>
                <a:tc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FI" sz="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7315" marR="107315" marT="53658" marB="53658" anchor="ctr"/>
                </a:tc>
                <a:tc hMerge="1" vMerge="1">
                  <a:txBody>
                    <a:bodyPr/>
                    <a:lstStyle/>
                    <a:p>
                      <a:endParaRPr lang="en-F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72650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B3AFEF7-D10D-D034-87E0-AF131C084A0F}"/>
              </a:ext>
            </a:extLst>
          </p:cNvPr>
          <p:cNvSpPr txBox="1"/>
          <p:nvPr/>
        </p:nvSpPr>
        <p:spPr>
          <a:xfrm>
            <a:off x="545409" y="6730050"/>
            <a:ext cx="53209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b="1" dirty="0" err="1"/>
              <a:t>Supplementary</a:t>
            </a:r>
            <a:r>
              <a:rPr lang="fi-FI" sz="1000" b="1" dirty="0"/>
              <a:t> </a:t>
            </a:r>
            <a:r>
              <a:rPr lang="fi-FI" sz="1000" b="1" dirty="0" err="1"/>
              <a:t>table</a:t>
            </a:r>
            <a:r>
              <a:rPr lang="fi-FI" sz="1000" b="1" dirty="0"/>
              <a:t> 2. </a:t>
            </a:r>
            <a:r>
              <a:rPr lang="fi-FI" sz="1000" b="1" dirty="0" err="1"/>
              <a:t>Lymphoid</a:t>
            </a:r>
            <a:r>
              <a:rPr lang="fi-FI" sz="1000" b="1" dirty="0"/>
              <a:t> </a:t>
            </a:r>
            <a:r>
              <a:rPr lang="fi-FI" sz="1000" b="1" dirty="0" err="1"/>
              <a:t>cell</a:t>
            </a:r>
            <a:r>
              <a:rPr lang="fi-FI" sz="1000" b="1" dirty="0"/>
              <a:t> </a:t>
            </a:r>
            <a:r>
              <a:rPr lang="fi-FI" sz="1000" b="1" dirty="0" err="1"/>
              <a:t>subsets</a:t>
            </a:r>
            <a:r>
              <a:rPr lang="fi-FI" sz="1000" b="1" dirty="0"/>
              <a:t>. </a:t>
            </a:r>
            <a:r>
              <a:rPr lang="fi-FI" sz="1000" dirty="0" err="1"/>
              <a:t>Debris</a:t>
            </a:r>
            <a:r>
              <a:rPr lang="fi-FI" sz="1000" dirty="0"/>
              <a:t>, </a:t>
            </a:r>
            <a:r>
              <a:rPr lang="fi-FI" sz="1000" dirty="0" err="1"/>
              <a:t>doublets</a:t>
            </a:r>
            <a:r>
              <a:rPr lang="fi-FI" sz="1000" dirty="0"/>
              <a:t> and </a:t>
            </a:r>
            <a:r>
              <a:rPr lang="fi-FI" sz="1000" dirty="0" err="1"/>
              <a:t>dead</a:t>
            </a:r>
            <a:r>
              <a:rPr lang="fi-FI" sz="1000" dirty="0"/>
              <a:t> </a:t>
            </a:r>
            <a:r>
              <a:rPr lang="fi-FI" sz="1000" dirty="0" err="1"/>
              <a:t>cells</a:t>
            </a:r>
            <a:r>
              <a:rPr lang="fi-FI" sz="1000" dirty="0"/>
              <a:t> </a:t>
            </a:r>
            <a:r>
              <a:rPr lang="fi-FI" sz="1000" dirty="0" err="1"/>
              <a:t>cells</a:t>
            </a:r>
            <a:r>
              <a:rPr lang="fi-FI" sz="1000" dirty="0"/>
              <a:t> </a:t>
            </a:r>
            <a:r>
              <a:rPr lang="fi-FI" sz="1000" dirty="0" err="1"/>
              <a:t>were</a:t>
            </a:r>
            <a:r>
              <a:rPr lang="fi-FI" sz="1000" dirty="0"/>
              <a:t> </a:t>
            </a:r>
            <a:r>
              <a:rPr lang="fi-FI" sz="1000" dirty="0" err="1"/>
              <a:t>gated</a:t>
            </a:r>
            <a:r>
              <a:rPr lang="fi-FI" sz="1000" dirty="0"/>
              <a:t> out </a:t>
            </a:r>
            <a:r>
              <a:rPr lang="fi-FI" sz="1000" dirty="0" err="1"/>
              <a:t>before</a:t>
            </a:r>
            <a:r>
              <a:rPr lang="fi-FI" sz="1000" dirty="0"/>
              <a:t> </a:t>
            </a:r>
            <a:r>
              <a:rPr lang="fi-FI" sz="1000" dirty="0" err="1"/>
              <a:t>analyzing</a:t>
            </a:r>
            <a:r>
              <a:rPr lang="fi-FI" sz="1000" dirty="0"/>
              <a:t> </a:t>
            </a:r>
            <a:r>
              <a:rPr lang="fi-FI" sz="1000" dirty="0" err="1"/>
              <a:t>defining</a:t>
            </a:r>
            <a:r>
              <a:rPr lang="fi-FI" sz="1000" dirty="0"/>
              <a:t> </a:t>
            </a:r>
            <a:r>
              <a:rPr lang="fi-FI" sz="1000" dirty="0" err="1"/>
              <a:t>parameters</a:t>
            </a:r>
            <a:r>
              <a:rPr lang="fi-FI" sz="1000" dirty="0"/>
              <a:t>. </a:t>
            </a:r>
            <a:r>
              <a:rPr lang="fi-FI" sz="1000" dirty="0" err="1"/>
              <a:t>Neutrophil</a:t>
            </a:r>
            <a:r>
              <a:rPr lang="fi-FI" sz="1000" dirty="0"/>
              <a:t> </a:t>
            </a:r>
            <a:r>
              <a:rPr lang="fi-FI" sz="1000" dirty="0" err="1"/>
              <a:t>marker</a:t>
            </a:r>
            <a:r>
              <a:rPr lang="fi-FI" sz="1000" dirty="0"/>
              <a:t> Ly6G </a:t>
            </a:r>
            <a:r>
              <a:rPr lang="fi-FI" sz="1000" dirty="0" err="1"/>
              <a:t>was</a:t>
            </a:r>
            <a:r>
              <a:rPr lang="fi-FI" sz="1000" dirty="0"/>
              <a:t> </a:t>
            </a:r>
            <a:r>
              <a:rPr lang="fi-FI" sz="1000" dirty="0" err="1"/>
              <a:t>included</a:t>
            </a:r>
            <a:r>
              <a:rPr lang="fi-FI" sz="1000" dirty="0"/>
              <a:t> to </a:t>
            </a:r>
            <a:r>
              <a:rPr lang="fi-FI" sz="1000" dirty="0" err="1"/>
              <a:t>the</a:t>
            </a:r>
            <a:r>
              <a:rPr lang="fi-FI" sz="1000" dirty="0"/>
              <a:t> </a:t>
            </a:r>
            <a:r>
              <a:rPr lang="fi-FI" sz="1000" dirty="0" err="1"/>
              <a:t>lymphoid</a:t>
            </a:r>
            <a:r>
              <a:rPr lang="fi-FI" sz="1000" dirty="0"/>
              <a:t> </a:t>
            </a:r>
            <a:r>
              <a:rPr lang="fi-FI" sz="1000" dirty="0" err="1"/>
              <a:t>panel</a:t>
            </a:r>
            <a:r>
              <a:rPr lang="fi-FI" sz="1000" dirty="0"/>
              <a:t> </a:t>
            </a:r>
            <a:r>
              <a:rPr lang="fi-FI" sz="1000" dirty="0" err="1"/>
              <a:t>due</a:t>
            </a:r>
            <a:r>
              <a:rPr lang="fi-FI" sz="1000" dirty="0"/>
              <a:t> to </a:t>
            </a:r>
            <a:r>
              <a:rPr lang="fi-FI" sz="1000" dirty="0" err="1"/>
              <a:t>technical</a:t>
            </a:r>
            <a:r>
              <a:rPr lang="fi-FI" sz="1000" dirty="0"/>
              <a:t> </a:t>
            </a:r>
            <a:r>
              <a:rPr lang="fi-FI" sz="1000" dirty="0" err="1"/>
              <a:t>limitations</a:t>
            </a:r>
            <a:r>
              <a:rPr lang="fi-FI" sz="1000" dirty="0"/>
              <a:t> in </a:t>
            </a:r>
            <a:r>
              <a:rPr lang="fi-FI" sz="1000" dirty="0" err="1"/>
              <a:t>the</a:t>
            </a:r>
            <a:r>
              <a:rPr lang="fi-FI" sz="1000" dirty="0"/>
              <a:t> </a:t>
            </a:r>
            <a:r>
              <a:rPr lang="fi-FI" sz="1000" dirty="0" err="1"/>
              <a:t>myeloid</a:t>
            </a:r>
            <a:r>
              <a:rPr lang="fi-FI" sz="1000" dirty="0"/>
              <a:t> </a:t>
            </a:r>
            <a:r>
              <a:rPr lang="fi-FI" sz="1000" dirty="0" err="1"/>
              <a:t>panel</a:t>
            </a:r>
            <a:r>
              <a:rPr lang="fi-FI" sz="1000" dirty="0"/>
              <a:t>.</a:t>
            </a:r>
            <a:endParaRPr lang="fi-FI" sz="1000" dirty="0">
              <a:highlight>
                <a:srgbClr val="00FF00"/>
              </a:highlight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224D1E2-B0D2-2635-725C-2510E3B31BD7}"/>
              </a:ext>
            </a:extLst>
          </p:cNvPr>
          <p:cNvSpPr txBox="1">
            <a:spLocks/>
          </p:cNvSpPr>
          <p:nvPr/>
        </p:nvSpPr>
        <p:spPr>
          <a:xfrm>
            <a:off x="192086" y="209051"/>
            <a:ext cx="2089559" cy="5368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1400" b="1" dirty="0" err="1">
                <a:latin typeface="+mn-lt"/>
              </a:rPr>
              <a:t>Supplementary</a:t>
            </a:r>
            <a:r>
              <a:rPr lang="fi-FI" sz="1400" b="1" dirty="0">
                <a:latin typeface="+mn-lt"/>
              </a:rPr>
              <a:t> </a:t>
            </a:r>
            <a:r>
              <a:rPr lang="fi-FI" sz="1400" b="1" dirty="0" err="1">
                <a:latin typeface="+mn-lt"/>
              </a:rPr>
              <a:t>Table</a:t>
            </a:r>
            <a:r>
              <a:rPr lang="fi-FI" sz="1400" b="1" dirty="0">
                <a:latin typeface="+mn-lt"/>
              </a:rPr>
              <a:t> 2</a:t>
            </a:r>
            <a:endParaRPr lang="en-FI"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9213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2D59909-5F4C-FA56-ADB0-E999E857916B}"/>
              </a:ext>
            </a:extLst>
          </p:cNvPr>
          <p:cNvGraphicFramePr>
            <a:graphicFrameLocks noGrp="1"/>
          </p:cNvGraphicFramePr>
          <p:nvPr/>
        </p:nvGraphicFramePr>
        <p:xfrm>
          <a:off x="400050" y="960163"/>
          <a:ext cx="5657850" cy="62657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576">
                  <a:extLst>
                    <a:ext uri="{9D8B030D-6E8A-4147-A177-3AD203B41FA5}">
                      <a16:colId xmlns:a16="http://schemas.microsoft.com/office/drawing/2014/main" val="3359642316"/>
                    </a:ext>
                  </a:extLst>
                </a:gridCol>
                <a:gridCol w="1092096">
                  <a:extLst>
                    <a:ext uri="{9D8B030D-6E8A-4147-A177-3AD203B41FA5}">
                      <a16:colId xmlns:a16="http://schemas.microsoft.com/office/drawing/2014/main" val="1727938708"/>
                    </a:ext>
                  </a:extLst>
                </a:gridCol>
                <a:gridCol w="934204">
                  <a:extLst>
                    <a:ext uri="{9D8B030D-6E8A-4147-A177-3AD203B41FA5}">
                      <a16:colId xmlns:a16="http://schemas.microsoft.com/office/drawing/2014/main" val="2431989892"/>
                    </a:ext>
                  </a:extLst>
                </a:gridCol>
                <a:gridCol w="1684197">
                  <a:extLst>
                    <a:ext uri="{9D8B030D-6E8A-4147-A177-3AD203B41FA5}">
                      <a16:colId xmlns:a16="http://schemas.microsoft.com/office/drawing/2014/main" val="2915300700"/>
                    </a:ext>
                  </a:extLst>
                </a:gridCol>
                <a:gridCol w="1565777">
                  <a:extLst>
                    <a:ext uri="{9D8B030D-6E8A-4147-A177-3AD203B41FA5}">
                      <a16:colId xmlns:a16="http://schemas.microsoft.com/office/drawing/2014/main" val="279614826"/>
                    </a:ext>
                  </a:extLst>
                </a:gridCol>
              </a:tblGrid>
              <a:tr h="95898"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 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b="1" u="none" strike="noStrike" dirty="0" err="1">
                          <a:effectLst/>
                        </a:rPr>
                        <a:t>Antibody</a:t>
                      </a:r>
                      <a:endParaRPr lang="fi-F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b="1" u="none" strike="noStrike" dirty="0" err="1">
                          <a:effectLst/>
                        </a:rPr>
                        <a:t>Clone</a:t>
                      </a:r>
                      <a:endParaRPr lang="fi-F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b="1" u="none" strike="noStrike" dirty="0" err="1">
                          <a:effectLst/>
                        </a:rPr>
                        <a:t>Fluorochrome</a:t>
                      </a:r>
                      <a:endParaRPr lang="fi-F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b="1" u="none" strike="noStrike" dirty="0" err="1">
                          <a:effectLst/>
                        </a:rPr>
                        <a:t>Vendor</a:t>
                      </a:r>
                      <a:endParaRPr lang="fi-F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566666"/>
                  </a:ext>
                </a:extLst>
              </a:tr>
              <a:tr h="156341">
                <a:tc rowSpan="15">
                  <a:txBody>
                    <a:bodyPr/>
                    <a:lstStyle/>
                    <a:p>
                      <a:pPr algn="ctr" fontAlgn="ctr"/>
                      <a:r>
                        <a:rPr lang="fi-FI" sz="900" b="1" u="none" strike="noStrike" dirty="0" err="1">
                          <a:effectLst/>
                        </a:rPr>
                        <a:t>Myeloid</a:t>
                      </a:r>
                      <a:r>
                        <a:rPr lang="fi-FI" sz="900" b="1" u="none" strike="noStrike" dirty="0">
                          <a:effectLst/>
                        </a:rPr>
                        <a:t> </a:t>
                      </a:r>
                      <a:r>
                        <a:rPr lang="fi-FI" sz="900" b="1" u="none" strike="noStrike" dirty="0" err="1">
                          <a:effectLst/>
                        </a:rPr>
                        <a:t>panel</a:t>
                      </a:r>
                      <a:endParaRPr lang="fi-F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vert="vert27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B220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RA3-6B2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AlexaFluor 700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BD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410638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CD3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145-2C11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APC-eFluor780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Thermo Fisher Scientific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474887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CD11b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M1/70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FITC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743779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CD11c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N418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BV421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BioLegend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652143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CD64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X54-5/7.1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BV786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8618577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CD80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16-10A1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BV605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293660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CD103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M290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BV510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510680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CD169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3D6.112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PE-Cy7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BioLegend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9384226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F4/80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BM8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AlexaFluor 647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BioLegend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505484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ICAM-1 (CD54)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YN1/1.7.4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PE 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Thermo Fisher Scientific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6272796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Ly6C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AL-21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PE-CF594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648585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MHCII (I-A/I-E)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M5/114.15. 2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BV711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9191284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SIRP</a:t>
                      </a:r>
                      <a:r>
                        <a:rPr lang="el-GR" sz="900" u="none" strike="noStrike" dirty="0">
                          <a:effectLst/>
                        </a:rPr>
                        <a:t>α (</a:t>
                      </a:r>
                      <a:r>
                        <a:rPr lang="fi-FI" sz="900" u="none" strike="noStrike" dirty="0">
                          <a:effectLst/>
                        </a:rPr>
                        <a:t>CD172)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P84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PerCP-eFluor710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Thermo Fisher Scientific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45588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XCR1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ZET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BV650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BioLegend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476074"/>
                  </a:ext>
                </a:extLst>
              </a:tr>
              <a:tr h="164158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 err="1">
                          <a:effectLst/>
                        </a:rPr>
                        <a:t>Viability</a:t>
                      </a:r>
                      <a:r>
                        <a:rPr lang="fi-FI" sz="900" u="none" strike="noStrike" dirty="0">
                          <a:effectLst/>
                        </a:rPr>
                        <a:t> </a:t>
                      </a:r>
                      <a:r>
                        <a:rPr lang="fi-FI" sz="900" u="none" strike="noStrike" dirty="0" err="1">
                          <a:effectLst/>
                        </a:rPr>
                        <a:t>dye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n/a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Fixable Viability Stain 780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371056"/>
                  </a:ext>
                </a:extLst>
              </a:tr>
              <a:tr h="156341">
                <a:tc rowSpan="13">
                  <a:txBody>
                    <a:bodyPr/>
                    <a:lstStyle/>
                    <a:p>
                      <a:pPr algn="ctr" fontAlgn="ctr"/>
                      <a:r>
                        <a:rPr lang="fi-FI" sz="900" b="1" u="none" strike="noStrike" dirty="0" err="1">
                          <a:effectLst/>
                        </a:rPr>
                        <a:t>Lymphoid</a:t>
                      </a:r>
                      <a:r>
                        <a:rPr lang="fi-FI" sz="900" b="1" u="none" strike="noStrike" dirty="0">
                          <a:effectLst/>
                        </a:rPr>
                        <a:t> </a:t>
                      </a:r>
                      <a:r>
                        <a:rPr lang="fi-FI" sz="900" b="1" u="none" strike="noStrike" dirty="0" err="1">
                          <a:effectLst/>
                        </a:rPr>
                        <a:t>panel</a:t>
                      </a:r>
                      <a:endParaRPr lang="fi-F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vert="vert27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B220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RA3-6B2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AlexaFluor700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08594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CD3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17A2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FITC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4548917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CD4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RM4-5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BV510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46299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CD8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53-6.7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BV605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113944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CD19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1D3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BV786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3292372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CD25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PC61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PE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1586107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CD62L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MEL-14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PE-Cy7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449051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CD44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IM7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BV711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767979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CD69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H1.2F3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BV421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7502565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CD127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A7R34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eFluor660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Thermo Fisher Scientific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642924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IgM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R6-60.2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PE-CF594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593601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Ly6G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1A8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PerCP-Cy5.5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6681745"/>
                  </a:ext>
                </a:extLst>
              </a:tr>
              <a:tr h="164158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 err="1">
                          <a:effectLst/>
                        </a:rPr>
                        <a:t>Viability</a:t>
                      </a:r>
                      <a:r>
                        <a:rPr lang="fi-FI" sz="900" u="none" strike="noStrike" dirty="0">
                          <a:effectLst/>
                        </a:rPr>
                        <a:t> </a:t>
                      </a:r>
                      <a:r>
                        <a:rPr lang="fi-FI" sz="900" u="none" strike="noStrike" dirty="0" err="1">
                          <a:effectLst/>
                        </a:rPr>
                        <a:t>dye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n/a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Fixable Viability Stain 780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879202"/>
                  </a:ext>
                </a:extLst>
              </a:tr>
              <a:tr h="156341"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fi-FI" sz="900" b="1" u="none" strike="noStrike" dirty="0" err="1">
                          <a:effectLst/>
                        </a:rPr>
                        <a:t>Activation</a:t>
                      </a:r>
                      <a:r>
                        <a:rPr lang="fi-FI" sz="900" b="1" u="none" strike="noStrike" dirty="0">
                          <a:effectLst/>
                        </a:rPr>
                        <a:t> </a:t>
                      </a:r>
                      <a:r>
                        <a:rPr lang="fi-FI" sz="900" b="1" u="none" strike="noStrike" dirty="0" err="1">
                          <a:effectLst/>
                        </a:rPr>
                        <a:t>panel</a:t>
                      </a:r>
                      <a:endParaRPr lang="fi-F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vert="vert27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B220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RA3-6B2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AlexaFluor 700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5748906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CD3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17A2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PE-Cy7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845388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CD4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RM4-5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FITC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1779728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CD8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53-6.7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BV605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946566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CD25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PC61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PE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125225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CD49b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DX5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 err="1">
                          <a:effectLst/>
                        </a:rPr>
                        <a:t>AlexaFluor</a:t>
                      </a:r>
                      <a:r>
                        <a:rPr lang="fi-FI" sz="900" u="none" strike="noStrike" dirty="0">
                          <a:effectLst/>
                        </a:rPr>
                        <a:t> 700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Thermo Fisher Scientific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030774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CD69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H1.2F3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BV421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BD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673543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CTLA-4 (CD152)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C10-4F10- 11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APC 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BD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479915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MHCII (I-A/I-E)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M5/114.15. 2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BV711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BD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250501"/>
                  </a:ext>
                </a:extLst>
              </a:tr>
              <a:tr h="156341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PD-1 (CD279)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29F.1A12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BV510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 err="1">
                          <a:effectLst/>
                        </a:rPr>
                        <a:t>BioLegend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490794"/>
                  </a:ext>
                </a:extLst>
              </a:tr>
              <a:tr h="164158">
                <a:tc v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Viability dye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n/a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>
                          <a:effectLst/>
                        </a:rPr>
                        <a:t>Fixable Viability Stain 780</a:t>
                      </a:r>
                      <a:endParaRPr lang="fi-F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900" u="none" strike="noStrike" dirty="0">
                          <a:effectLst/>
                        </a:rPr>
                        <a:t>BD</a:t>
                      </a:r>
                      <a:endParaRPr lang="fi-F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17" marR="7817" marT="7817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802332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F73EE5E1-C452-6E61-1256-37ADFADDA154}"/>
              </a:ext>
            </a:extLst>
          </p:cNvPr>
          <p:cNvSpPr txBox="1">
            <a:spLocks/>
          </p:cNvSpPr>
          <p:nvPr/>
        </p:nvSpPr>
        <p:spPr>
          <a:xfrm>
            <a:off x="192086" y="209051"/>
            <a:ext cx="2089559" cy="5368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1400" b="1" dirty="0" err="1">
                <a:latin typeface="+mn-lt"/>
              </a:rPr>
              <a:t>Supplementary</a:t>
            </a:r>
            <a:r>
              <a:rPr lang="fi-FI" sz="1400" b="1" dirty="0">
                <a:latin typeface="+mn-lt"/>
              </a:rPr>
              <a:t> </a:t>
            </a:r>
            <a:r>
              <a:rPr lang="fi-FI" sz="1400" b="1" dirty="0" err="1">
                <a:latin typeface="+mn-lt"/>
              </a:rPr>
              <a:t>Table</a:t>
            </a:r>
            <a:r>
              <a:rPr lang="fi-FI" sz="1400" b="1" dirty="0">
                <a:latin typeface="+mn-lt"/>
              </a:rPr>
              <a:t> 3</a:t>
            </a:r>
            <a:endParaRPr lang="en-FI" sz="1400" b="1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34DE2-C5A6-3B44-8E6D-5B438DA923C1}"/>
              </a:ext>
            </a:extLst>
          </p:cNvPr>
          <p:cNvSpPr txBox="1"/>
          <p:nvPr/>
        </p:nvSpPr>
        <p:spPr>
          <a:xfrm>
            <a:off x="219868" y="7440132"/>
            <a:ext cx="603726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000" b="1" dirty="0" err="1"/>
              <a:t>Supplementary</a:t>
            </a:r>
            <a:r>
              <a:rPr lang="fi-FI" sz="1000" b="1" dirty="0"/>
              <a:t> </a:t>
            </a:r>
            <a:r>
              <a:rPr lang="fi-FI" sz="1000" b="1" dirty="0" err="1"/>
              <a:t>table</a:t>
            </a:r>
            <a:r>
              <a:rPr lang="fi-FI" sz="1000" b="1" dirty="0"/>
              <a:t> 3. </a:t>
            </a:r>
            <a:r>
              <a:rPr lang="fi-FI" sz="1000" b="1" dirty="0" err="1"/>
              <a:t>Flow</a:t>
            </a:r>
            <a:r>
              <a:rPr lang="fi-FI" sz="1000" b="1" dirty="0"/>
              <a:t> </a:t>
            </a:r>
            <a:r>
              <a:rPr lang="fi-FI" sz="1000" b="1" dirty="0" err="1"/>
              <a:t>cytometry</a:t>
            </a:r>
            <a:r>
              <a:rPr lang="fi-FI" sz="1000" b="1" dirty="0"/>
              <a:t> </a:t>
            </a:r>
            <a:r>
              <a:rPr lang="fi-FI" sz="1000" b="1" dirty="0" err="1"/>
              <a:t>antibody</a:t>
            </a:r>
            <a:r>
              <a:rPr lang="fi-FI" sz="1000" b="1" dirty="0"/>
              <a:t> </a:t>
            </a:r>
            <a:r>
              <a:rPr lang="fi-FI" sz="1000" b="1" dirty="0" err="1"/>
              <a:t>clones</a:t>
            </a:r>
            <a:r>
              <a:rPr lang="fi-FI" sz="1000" b="1" dirty="0"/>
              <a:t>, </a:t>
            </a:r>
            <a:r>
              <a:rPr lang="fi-FI" sz="1000" b="1" dirty="0" err="1"/>
              <a:t>fluorochromes</a:t>
            </a:r>
            <a:r>
              <a:rPr lang="fi-FI" sz="1000" b="1" dirty="0"/>
              <a:t> and </a:t>
            </a:r>
            <a:r>
              <a:rPr lang="fi-FI" sz="1000" b="1" dirty="0" err="1"/>
              <a:t>vendors</a:t>
            </a:r>
            <a:r>
              <a:rPr lang="fi-FI" sz="1000" b="1" dirty="0"/>
              <a:t>.</a:t>
            </a:r>
            <a:endParaRPr lang="fi-FI" sz="1000" dirty="0"/>
          </a:p>
        </p:txBody>
      </p:sp>
    </p:spTree>
    <p:extLst>
      <p:ext uri="{BB962C8B-B14F-4D97-AF65-F5344CB8AC3E}">
        <p14:creationId xmlns:p14="http://schemas.microsoft.com/office/powerpoint/2010/main" val="1311994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1232</TotalTime>
  <Words>869</Words>
  <Application>Microsoft Macintosh PowerPoint</Application>
  <PresentationFormat>A4 Paper (210x297 mm)</PresentationFormat>
  <Paragraphs>323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Jokioinen ELISA 2.0</dc:title>
  <dc:creator>Martin González Rodriguez (TAU)</dc:creator>
  <cp:lastModifiedBy>Martin González Rodriguez (TAU)</cp:lastModifiedBy>
  <cp:revision>55</cp:revision>
  <dcterms:created xsi:type="dcterms:W3CDTF">2022-03-23T10:10:20Z</dcterms:created>
  <dcterms:modified xsi:type="dcterms:W3CDTF">2023-07-07T08:07:11Z</dcterms:modified>
</cp:coreProperties>
</file>