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153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2217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7010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1507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8898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123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2919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6916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9959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218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2128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3AD9-EECD-4FD1-9D67-20846A370FC1}" type="datetimeFigureOut">
              <a:rPr lang="es-ES" smtClean="0"/>
              <a:t>27/12/2022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64CB5-4E5A-461C-B8F4-2213C5BC9B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589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 title="Imatge"/>
          <p:cNvPicPr preferRelativeResize="0"/>
          <p:nvPr/>
        </p:nvPicPr>
        <p:blipFill>
          <a:blip r:embed="rId2" cstate="print"/>
          <a:stretch>
            <a:fillRect/>
          </a:stretch>
        </p:blipFill>
        <p:spPr>
          <a:xfrm>
            <a:off x="122872" y="1243584"/>
            <a:ext cx="4247960" cy="4096512"/>
          </a:xfrm>
          <a:prstGeom prst="rect">
            <a:avLst/>
          </a:prstGeom>
          <a:noFill/>
        </p:spPr>
      </p:pic>
      <p:sp>
        <p:nvSpPr>
          <p:cNvPr id="7" name="Rectángulo 6"/>
          <p:cNvSpPr/>
          <p:nvPr/>
        </p:nvSpPr>
        <p:spPr>
          <a:xfrm>
            <a:off x="0" y="1"/>
            <a:ext cx="1219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b="1" dirty="0" smtClean="0"/>
              <a:t>Figure S1. </a:t>
            </a:r>
            <a:r>
              <a:rPr lang="es-ES" sz="1200" dirty="0" err="1" smtClean="0"/>
              <a:t>Detection</a:t>
            </a:r>
            <a:r>
              <a:rPr lang="es-ES" sz="1200" dirty="0" smtClean="0"/>
              <a:t> of </a:t>
            </a:r>
            <a:r>
              <a:rPr lang="es-ES" sz="1200" dirty="0" err="1" smtClean="0"/>
              <a:t>fibroblast</a:t>
            </a:r>
            <a:r>
              <a:rPr lang="es-ES" sz="1200" dirty="0" smtClean="0"/>
              <a:t> </a:t>
            </a:r>
            <a:r>
              <a:rPr lang="es-ES" sz="1200" dirty="0" err="1" smtClean="0"/>
              <a:t>samples</a:t>
            </a:r>
            <a:r>
              <a:rPr lang="es-ES" sz="1200" dirty="0" smtClean="0"/>
              <a:t> </a:t>
            </a:r>
            <a:r>
              <a:rPr lang="es-ES" sz="1200" dirty="0" err="1" smtClean="0"/>
              <a:t>under</a:t>
            </a:r>
            <a:r>
              <a:rPr lang="es-ES" sz="1200" dirty="0" smtClean="0"/>
              <a:t> </a:t>
            </a:r>
            <a:r>
              <a:rPr lang="es-ES" sz="1200" dirty="0" err="1" smtClean="0"/>
              <a:t>oxidative</a:t>
            </a:r>
            <a:r>
              <a:rPr lang="es-ES" sz="1200" dirty="0" smtClean="0"/>
              <a:t> stress </a:t>
            </a:r>
            <a:r>
              <a:rPr lang="es-ES" sz="1200" dirty="0" err="1" smtClean="0"/>
              <a:t>conditions</a:t>
            </a:r>
            <a:r>
              <a:rPr lang="es-ES" sz="1200" dirty="0" smtClean="0"/>
              <a:t>. </a:t>
            </a:r>
            <a:r>
              <a:rPr lang="es-ES" sz="1200" b="1" dirty="0" smtClean="0"/>
              <a:t>A)</a:t>
            </a:r>
            <a:r>
              <a:rPr lang="es-ES" sz="1200" dirty="0" smtClean="0"/>
              <a:t> </a:t>
            </a:r>
            <a:r>
              <a:rPr lang="es-ES" sz="1200" dirty="0" err="1" smtClean="0"/>
              <a:t>Princical</a:t>
            </a:r>
            <a:r>
              <a:rPr lang="es-ES" sz="1200" dirty="0" smtClean="0"/>
              <a:t> </a:t>
            </a:r>
            <a:r>
              <a:rPr lang="es-ES" sz="1200" dirty="0" err="1" smtClean="0"/>
              <a:t>Components</a:t>
            </a:r>
            <a:r>
              <a:rPr lang="es-ES" sz="1200" dirty="0" smtClean="0"/>
              <a:t> </a:t>
            </a:r>
            <a:r>
              <a:rPr lang="es-ES" sz="1200" dirty="0" err="1" smtClean="0"/>
              <a:t>Analysis</a:t>
            </a:r>
            <a:r>
              <a:rPr lang="es-ES" sz="1200" dirty="0" smtClean="0"/>
              <a:t> (PCA) </a:t>
            </a:r>
            <a:r>
              <a:rPr lang="es-ES" sz="1200" dirty="0" err="1" smtClean="0"/>
              <a:t>with</a:t>
            </a:r>
            <a:r>
              <a:rPr lang="es-ES" sz="1200" dirty="0" smtClean="0"/>
              <a:t> </a:t>
            </a:r>
            <a:r>
              <a:rPr lang="es-ES" sz="1200" dirty="0" err="1" smtClean="0"/>
              <a:t>the</a:t>
            </a:r>
            <a:r>
              <a:rPr lang="es-ES" sz="1200" dirty="0" smtClean="0"/>
              <a:t> top 4000 variable genes (</a:t>
            </a:r>
            <a:r>
              <a:rPr lang="es-ES" sz="1200" dirty="0" err="1" smtClean="0"/>
              <a:t>one</a:t>
            </a:r>
            <a:r>
              <a:rPr lang="es-ES" sz="1200" dirty="0" smtClean="0"/>
              <a:t> </a:t>
            </a:r>
            <a:r>
              <a:rPr lang="es-ES" sz="1200" dirty="0" err="1" smtClean="0"/>
              <a:t>third</a:t>
            </a:r>
            <a:r>
              <a:rPr lang="es-ES" sz="1200" dirty="0" smtClean="0"/>
              <a:t> of </a:t>
            </a:r>
            <a:r>
              <a:rPr lang="es-ES" sz="1200" dirty="0" err="1" smtClean="0"/>
              <a:t>the</a:t>
            </a:r>
            <a:r>
              <a:rPr lang="es-ES" sz="1200" dirty="0" smtClean="0"/>
              <a:t> total). Genes </a:t>
            </a:r>
            <a:r>
              <a:rPr lang="es-ES" sz="1200" dirty="0" err="1" smtClean="0"/>
              <a:t>contributing</a:t>
            </a:r>
            <a:r>
              <a:rPr lang="es-ES" sz="1200" dirty="0" smtClean="0"/>
              <a:t>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most</a:t>
            </a:r>
            <a:r>
              <a:rPr lang="es-ES" sz="1200" dirty="0" smtClean="0"/>
              <a:t> to PC1 </a:t>
            </a:r>
            <a:r>
              <a:rPr lang="es-ES" sz="1200" dirty="0" err="1" smtClean="0"/>
              <a:t>were</a:t>
            </a:r>
            <a:r>
              <a:rPr lang="es-ES" sz="1200" dirty="0" smtClean="0"/>
              <a:t> </a:t>
            </a:r>
            <a:r>
              <a:rPr lang="es-ES" sz="1200" dirty="0" err="1" smtClean="0"/>
              <a:t>mitochondrial</a:t>
            </a:r>
            <a:r>
              <a:rPr lang="es-ES" sz="1200" dirty="0" smtClean="0"/>
              <a:t> </a:t>
            </a:r>
            <a:r>
              <a:rPr lang="es-ES" sz="1200" dirty="0" err="1" smtClean="0"/>
              <a:t>respiratory</a:t>
            </a:r>
            <a:r>
              <a:rPr lang="es-ES" sz="1200" dirty="0" smtClean="0"/>
              <a:t> </a:t>
            </a:r>
            <a:r>
              <a:rPr lang="es-ES" sz="1200" dirty="0" err="1" smtClean="0"/>
              <a:t>chain</a:t>
            </a:r>
            <a:r>
              <a:rPr lang="es-ES" sz="1200" dirty="0" smtClean="0"/>
              <a:t> genes. </a:t>
            </a:r>
            <a:r>
              <a:rPr lang="es-ES" sz="1200" dirty="0" err="1" smtClean="0"/>
              <a:t>Samples</a:t>
            </a:r>
            <a:r>
              <a:rPr lang="es-ES" sz="1200" dirty="0" smtClean="0"/>
              <a:t> in red </a:t>
            </a:r>
            <a:r>
              <a:rPr lang="es-ES" sz="1200" dirty="0" err="1" smtClean="0"/>
              <a:t>overexpressed</a:t>
            </a:r>
            <a:r>
              <a:rPr lang="es-ES" sz="1200" dirty="0" smtClean="0"/>
              <a:t> </a:t>
            </a:r>
            <a:r>
              <a:rPr lang="es-ES" sz="1200" dirty="0" err="1" smtClean="0"/>
              <a:t>several</a:t>
            </a:r>
            <a:r>
              <a:rPr lang="es-ES" sz="1200" dirty="0" smtClean="0"/>
              <a:t> </a:t>
            </a:r>
            <a:r>
              <a:rPr lang="es-ES" sz="1200" dirty="0" err="1" smtClean="0"/>
              <a:t>mitochondrial</a:t>
            </a:r>
            <a:r>
              <a:rPr lang="es-ES" sz="1200" dirty="0" smtClean="0"/>
              <a:t> </a:t>
            </a:r>
            <a:r>
              <a:rPr lang="es-ES" sz="1200" dirty="0" err="1" smtClean="0"/>
              <a:t>respiratory</a:t>
            </a:r>
            <a:r>
              <a:rPr lang="es-ES" sz="1200" dirty="0" smtClean="0"/>
              <a:t> </a:t>
            </a:r>
            <a:r>
              <a:rPr lang="es-ES" sz="1200" dirty="0" err="1" smtClean="0"/>
              <a:t>chain</a:t>
            </a:r>
            <a:r>
              <a:rPr lang="es-ES" sz="1200" dirty="0" smtClean="0"/>
              <a:t> genes and </a:t>
            </a:r>
            <a:r>
              <a:rPr lang="es-ES" sz="1200" dirty="0" err="1" smtClean="0"/>
              <a:t>clustered</a:t>
            </a:r>
            <a:r>
              <a:rPr lang="es-ES" sz="1200" dirty="0" smtClean="0"/>
              <a:t> </a:t>
            </a:r>
            <a:r>
              <a:rPr lang="es-ES" sz="1200" dirty="0" err="1" smtClean="0"/>
              <a:t>separated</a:t>
            </a:r>
            <a:r>
              <a:rPr lang="es-ES" sz="1200" dirty="0" smtClean="0"/>
              <a:t> </a:t>
            </a:r>
            <a:r>
              <a:rPr lang="es-ES" sz="1200" dirty="0" err="1" smtClean="0"/>
              <a:t>from</a:t>
            </a:r>
            <a:r>
              <a:rPr lang="es-ES" sz="1200" dirty="0" smtClean="0"/>
              <a:t>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rest</a:t>
            </a:r>
            <a:r>
              <a:rPr lang="es-ES" sz="1200" dirty="0" smtClean="0"/>
              <a:t> of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samples</a:t>
            </a:r>
            <a:r>
              <a:rPr lang="es-ES" sz="1200" dirty="0" smtClean="0"/>
              <a:t>. </a:t>
            </a:r>
            <a:r>
              <a:rPr lang="es-ES" sz="1200" b="1" dirty="0" smtClean="0"/>
              <a:t>B-F)</a:t>
            </a:r>
            <a:r>
              <a:rPr lang="es-ES" sz="1200" dirty="0" smtClean="0"/>
              <a:t> </a:t>
            </a:r>
            <a:r>
              <a:rPr lang="es-ES" sz="1200" dirty="0" err="1" smtClean="0"/>
              <a:t>Normalized</a:t>
            </a:r>
            <a:r>
              <a:rPr lang="es-ES" sz="1200" dirty="0" smtClean="0"/>
              <a:t> </a:t>
            </a:r>
            <a:r>
              <a:rPr lang="es-ES" sz="1200" dirty="0" err="1" smtClean="0"/>
              <a:t>counts</a:t>
            </a:r>
            <a:r>
              <a:rPr lang="es-ES" sz="1200" dirty="0" smtClean="0"/>
              <a:t> </a:t>
            </a:r>
            <a:r>
              <a:rPr lang="es-ES" sz="1200" dirty="0" err="1" smtClean="0"/>
              <a:t>plots</a:t>
            </a:r>
            <a:r>
              <a:rPr lang="es-ES" sz="1200" dirty="0" smtClean="0"/>
              <a:t> of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selected</a:t>
            </a:r>
            <a:r>
              <a:rPr lang="es-ES" sz="1200" dirty="0" smtClean="0"/>
              <a:t> 5 genes to test </a:t>
            </a:r>
            <a:r>
              <a:rPr lang="es-ES" sz="1200" dirty="0" err="1" smtClean="0"/>
              <a:t>oxidative</a:t>
            </a:r>
            <a:r>
              <a:rPr lang="es-ES" sz="1200" dirty="0" smtClean="0"/>
              <a:t> stress in new </a:t>
            </a:r>
            <a:r>
              <a:rPr lang="es-ES" sz="1200" dirty="0" err="1" smtClean="0"/>
              <a:t>samples</a:t>
            </a:r>
            <a:r>
              <a:rPr lang="es-ES" sz="1200" dirty="0" smtClean="0"/>
              <a:t> </a:t>
            </a:r>
            <a:r>
              <a:rPr lang="es-ES" sz="1200" dirty="0" err="1" smtClean="0"/>
              <a:t>before</a:t>
            </a:r>
            <a:r>
              <a:rPr lang="es-ES" sz="1200" dirty="0" smtClean="0"/>
              <a:t> RNAseq. </a:t>
            </a:r>
            <a:r>
              <a:rPr lang="es-ES" sz="1200" b="1" dirty="0" smtClean="0"/>
              <a:t>G-K)</a:t>
            </a:r>
            <a:r>
              <a:rPr lang="es-ES" sz="1200" dirty="0" smtClean="0"/>
              <a:t> </a:t>
            </a:r>
            <a:r>
              <a:rPr lang="es-ES" sz="1200" dirty="0" err="1" smtClean="0"/>
              <a:t>Some</a:t>
            </a:r>
            <a:r>
              <a:rPr lang="es-ES" sz="1200" dirty="0" smtClean="0"/>
              <a:t> of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samples</a:t>
            </a:r>
            <a:r>
              <a:rPr lang="es-ES" sz="1200" dirty="0" smtClean="0"/>
              <a:t> </a:t>
            </a:r>
            <a:r>
              <a:rPr lang="es-ES" sz="1200" dirty="0" err="1" smtClean="0"/>
              <a:t>that</a:t>
            </a:r>
            <a:r>
              <a:rPr lang="es-ES" sz="1200" dirty="0" smtClean="0"/>
              <a:t> </a:t>
            </a:r>
            <a:r>
              <a:rPr lang="es-ES" sz="1200" dirty="0" err="1" smtClean="0"/>
              <a:t>underwent</a:t>
            </a:r>
            <a:r>
              <a:rPr lang="es-ES" sz="1200" dirty="0" smtClean="0"/>
              <a:t> QC test </a:t>
            </a:r>
            <a:r>
              <a:rPr lang="es-ES" sz="1200" dirty="0" err="1" smtClean="0"/>
              <a:t>by</a:t>
            </a:r>
            <a:r>
              <a:rPr lang="es-ES" sz="1200" dirty="0" smtClean="0"/>
              <a:t> </a:t>
            </a:r>
            <a:r>
              <a:rPr lang="es-ES" sz="1200" dirty="0" err="1" smtClean="0"/>
              <a:t>quantifying</a:t>
            </a:r>
            <a:r>
              <a:rPr lang="es-ES" sz="1200" dirty="0" smtClean="0"/>
              <a:t> </a:t>
            </a:r>
            <a:r>
              <a:rPr lang="es-ES" sz="1200" dirty="0" err="1" smtClean="0"/>
              <a:t>our</a:t>
            </a:r>
            <a:r>
              <a:rPr lang="es-ES" sz="1200" dirty="0" smtClean="0"/>
              <a:t> 5 </a:t>
            </a:r>
            <a:r>
              <a:rPr lang="es-ES" sz="1200" dirty="0" err="1" smtClean="0"/>
              <a:t>internal</a:t>
            </a:r>
            <a:r>
              <a:rPr lang="es-ES" sz="1200" dirty="0" smtClean="0"/>
              <a:t> </a:t>
            </a:r>
            <a:r>
              <a:rPr lang="es-ES" sz="1200" dirty="0" err="1" smtClean="0"/>
              <a:t>oxidative</a:t>
            </a:r>
            <a:r>
              <a:rPr lang="es-ES" sz="1200" dirty="0" smtClean="0"/>
              <a:t> stress </a:t>
            </a:r>
            <a:r>
              <a:rPr lang="es-ES" sz="1200" dirty="0" err="1" smtClean="0"/>
              <a:t>related</a:t>
            </a:r>
            <a:r>
              <a:rPr lang="es-ES" sz="1200" dirty="0" smtClean="0"/>
              <a:t> genes </a:t>
            </a:r>
            <a:r>
              <a:rPr lang="es-ES" sz="1200" dirty="0" err="1" smtClean="0"/>
              <a:t>via</a:t>
            </a:r>
            <a:r>
              <a:rPr lang="es-ES" sz="1200" dirty="0" smtClean="0"/>
              <a:t> RT-</a:t>
            </a:r>
            <a:r>
              <a:rPr lang="es-ES" sz="1200" dirty="0" err="1" smtClean="0"/>
              <a:t>qPCR</a:t>
            </a:r>
            <a:r>
              <a:rPr lang="es-ES" sz="1200" dirty="0" smtClean="0"/>
              <a:t>.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samples</a:t>
            </a:r>
            <a:r>
              <a:rPr lang="es-ES" sz="1200" dirty="0" smtClean="0"/>
              <a:t> in </a:t>
            </a:r>
            <a:r>
              <a:rPr lang="es-ES" sz="1200" dirty="0" err="1" smtClean="0"/>
              <a:t>black</a:t>
            </a:r>
            <a:r>
              <a:rPr lang="es-ES" sz="1200" dirty="0" smtClean="0"/>
              <a:t> </a:t>
            </a:r>
            <a:r>
              <a:rPr lang="es-ES" sz="1200" dirty="0" err="1" smtClean="0"/>
              <a:t>passed</a:t>
            </a:r>
            <a:r>
              <a:rPr lang="es-ES" sz="1200" dirty="0" smtClean="0"/>
              <a:t> </a:t>
            </a:r>
            <a:r>
              <a:rPr lang="es-ES" sz="1200" dirty="0" err="1" smtClean="0"/>
              <a:t>our</a:t>
            </a:r>
            <a:r>
              <a:rPr lang="es-ES" sz="1200" dirty="0" smtClean="0"/>
              <a:t> </a:t>
            </a:r>
            <a:r>
              <a:rPr lang="es-ES" sz="1200" dirty="0" err="1" smtClean="0"/>
              <a:t>internal</a:t>
            </a:r>
            <a:r>
              <a:rPr lang="es-ES" sz="1200" dirty="0" smtClean="0"/>
              <a:t> QC </a:t>
            </a:r>
            <a:r>
              <a:rPr lang="es-ES" sz="1200" dirty="0" err="1" smtClean="0"/>
              <a:t>tests</a:t>
            </a:r>
            <a:r>
              <a:rPr lang="es-ES" sz="1200" dirty="0" smtClean="0"/>
              <a:t>, </a:t>
            </a:r>
            <a:r>
              <a:rPr lang="es-ES" sz="1200" dirty="0" err="1" smtClean="0"/>
              <a:t>whereas</a:t>
            </a:r>
            <a:r>
              <a:rPr lang="es-ES" sz="1200" dirty="0" smtClean="0"/>
              <a:t> </a:t>
            </a:r>
            <a:r>
              <a:rPr lang="es-ES" sz="1200" dirty="0" err="1" smtClean="0"/>
              <a:t>samples</a:t>
            </a:r>
            <a:r>
              <a:rPr lang="es-ES" sz="1200" dirty="0" smtClean="0"/>
              <a:t> in red </a:t>
            </a:r>
            <a:r>
              <a:rPr lang="es-ES" sz="1200" dirty="0" err="1" smtClean="0"/>
              <a:t>did</a:t>
            </a:r>
            <a:r>
              <a:rPr lang="es-ES" sz="1200" dirty="0" smtClean="0"/>
              <a:t> </a:t>
            </a:r>
            <a:r>
              <a:rPr lang="es-ES" sz="1200" dirty="0" err="1" smtClean="0"/>
              <a:t>not</a:t>
            </a:r>
            <a:r>
              <a:rPr lang="es-ES" sz="1200" dirty="0" smtClean="0"/>
              <a:t> and </a:t>
            </a:r>
            <a:r>
              <a:rPr lang="es-ES" sz="1200" dirty="0" err="1" smtClean="0"/>
              <a:t>were</a:t>
            </a:r>
            <a:r>
              <a:rPr lang="es-ES" sz="1200" dirty="0" smtClean="0"/>
              <a:t> </a:t>
            </a:r>
            <a:r>
              <a:rPr lang="es-ES" sz="1200" dirty="0" err="1" smtClean="0"/>
              <a:t>recultured</a:t>
            </a:r>
            <a:r>
              <a:rPr lang="es-ES" sz="1200" dirty="0" smtClean="0"/>
              <a:t>.</a:t>
            </a:r>
            <a:endParaRPr lang="es-ES" sz="12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089" y="1316924"/>
            <a:ext cx="7296911" cy="243230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089" y="3749228"/>
            <a:ext cx="5486411" cy="27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381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6.png" title="irudia"/>
          <p:cNvPicPr preferRelativeResize="0"/>
          <p:nvPr/>
        </p:nvPicPr>
        <p:blipFill>
          <a:blip r:embed="rId2" cstate="print"/>
          <a:stretch>
            <a:fillRect/>
          </a:stretch>
        </p:blipFill>
        <p:spPr>
          <a:xfrm>
            <a:off x="1309687" y="238125"/>
            <a:ext cx="9572625" cy="6381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99443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Panorámica</PresentationFormat>
  <Paragraphs>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>HSJDBCN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Judith Armstrong Moron</dc:creator>
  <cp:lastModifiedBy>Judith Armstrong Moron</cp:lastModifiedBy>
  <cp:revision>1</cp:revision>
  <dcterms:created xsi:type="dcterms:W3CDTF">2022-12-27T11:41:15Z</dcterms:created>
  <dcterms:modified xsi:type="dcterms:W3CDTF">2022-12-27T11:41:45Z</dcterms:modified>
</cp:coreProperties>
</file>