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4" r:id="rId2"/>
    <p:sldId id="306" r:id="rId3"/>
    <p:sldId id="295" r:id="rId4"/>
    <p:sldId id="298" r:id="rId5"/>
    <p:sldId id="30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yer, Jörg" initials="BJ" lastIdx="2" clrIdx="0">
    <p:extLst>
      <p:ext uri="{19B8F6BF-5375-455C-9EA6-DF929625EA0E}">
        <p15:presenceInfo xmlns:p15="http://schemas.microsoft.com/office/powerpoint/2012/main" userId="Beyer, Jö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654"/>
  </p:normalViewPr>
  <p:slideViewPr>
    <p:cSldViewPr snapToGrid="0">
      <p:cViewPr varScale="1">
        <p:scale>
          <a:sx n="104" d="100"/>
          <a:sy n="104" d="100"/>
        </p:scale>
        <p:origin x="9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B5E8C-0D6B-9549-B914-292E9FEF06CF}" type="datetimeFigureOut">
              <a:rPr lang="en-CH" smtClean="0"/>
              <a:t>07.09.23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A318D-CEFA-2A4A-A81D-4151F6E0093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9596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D946E7-0A4C-804F-A932-5426913AC9E3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7473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5BADDE-E78F-4AD1-B5A9-396231E222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711FB7-277B-4656-8A8C-249841DA6C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8ED2E4-4F3D-4041-A668-B5A37A690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33BCB36-5349-43E4-8F55-6872AEA4A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354014-6CCF-4237-A5E7-642DBDAC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8926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91CADE-95A7-4CBD-9E9D-BBA39489D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14EE2FF-444E-435D-AC9E-AC6C5591A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6193B3-E7C9-479B-B5D6-1419C1909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0B1B9E-CBB0-49A8-96B0-290BC1EED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1700DE-3B9B-4973-B52B-2E74665A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0853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5C0665-0354-434D-9186-9138FDF68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EBC7D71-C028-4D5A-A68D-92C910C956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69C851-C149-4167-9598-2B46E62B6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28E44B-4876-489D-8227-76FFBF616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300DCD-12F4-4370-BFF5-7B1D74B4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9936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8D25-B8C7-4217-B70B-DD3E002BE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C329C0-7BD7-4C0E-AD61-06FE370E4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FD1E87-F18E-4184-BE5D-55AF30045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12DB82-D3D3-4764-9D4C-D4061A83D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D96EDC-4E5A-412A-B51A-B4DDC4097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192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8B1F1B-AB2D-4E24-853C-8201E8087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B44E201-F56B-4093-A794-0412F15B6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91ADC6-0C32-4382-A484-1B98E45AA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54883-8118-4B95-9E17-E234DE4E7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5E318D4-FE8B-44D8-B070-D2B4B1E58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551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4DFAB-4701-4399-964C-D91C26989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CF09C7-5952-40CE-993D-981EEEF083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978B068-56EB-4EE8-88D6-4E3B57185D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211711-E9FB-4D0B-B2B4-31CCB9998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8976FB2-ABDC-4917-98AB-03D6AB2CF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F0BBC6-F6AC-4F7C-AC34-073BCC95B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763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92631D-B1D8-4E45-9413-8F26BAD6C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3A361F-DB00-4AE0-AFE5-531F564C2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4CA762-8FB9-4FDE-BA1F-D9B5FDE64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B4270B5-B843-4257-8EB7-5B44DCE1A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FE9E608-98F3-4415-B722-FDD4CF8A7A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8199566-F308-4500-84D1-01193BD10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DBB5661-F725-4671-BA5C-FCE9F4911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E7D9CE9-BBE4-45ED-8ADC-74F4E12E6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767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EA374-9424-4F1A-A078-BDD437463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E92B97-6E71-478F-B76C-0B61DBE19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5C08A50-F839-48B5-A2A7-406803097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956BD1-6EEF-4BD8-A293-C86052E86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847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F66369-2276-4702-ABB8-ABB0638D3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DB4320A-B82C-4D0E-8C7A-CFAF37E0B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2E3AE0-9833-4180-BD67-D6F69214C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188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D1940D-6E23-413F-8064-A1CD9B0FB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E30BAF-D51E-452B-A67E-4177EB7CD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27970D-BFE5-478B-A037-F752354581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D2DB4-06BF-4C48-A828-A4516D08C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F14D39-96BC-4152-BAF8-3A2DE2A76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D7EB6B-BD6D-4FD2-8E1B-0EED2025F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545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D1FE52-E97D-4DC3-A155-9FC20B54D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2F7B83A-E563-4518-9CD4-B74506506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7B39E66-1640-4CD1-9ABA-238448E337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EDC501-21FD-4EEE-A108-E44156FCA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ED0288-6AB3-498D-B92C-A1A34249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0FCD33-0A04-414D-9374-3DB93064D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9851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780AEF5-71E6-432E-955C-2B05250C4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DE5800B-6BD2-4618-A5BE-F6DD39EA0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3B4CB01-6D14-4B5D-9ED4-7E839A4935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4E1AF-96F2-4E21-8E2C-EFE94E668756}" type="datetimeFigureOut">
              <a:rPr lang="de-CH" smtClean="0"/>
              <a:t>07.09.23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FE953C-777F-4796-AD70-A1C1677FF6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26758C-CA5D-45EE-BB6B-45B5B033D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D7B4-2647-4482-8872-1C6DB03F78A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253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ED25DC12-5E9C-B7F2-4D4A-FD660AF0EA3E}"/>
              </a:ext>
            </a:extLst>
          </p:cNvPr>
          <p:cNvSpPr txBox="1"/>
          <p:nvPr/>
        </p:nvSpPr>
        <p:spPr>
          <a:xfrm>
            <a:off x="10646734" y="6400989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>
                <a:latin typeface="Arial" panose="020B0604020202020204" pitchFamily="34" charset="0"/>
                <a:cs typeface="Arial" panose="020B0604020202020204" pitchFamily="34" charset="0"/>
              </a:rPr>
              <a:t>Suppl. Figure 1</a:t>
            </a:r>
            <a:endParaRPr lang="en-CH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F0A175-D5E8-7C2B-BD9C-3CC36B025ABC}"/>
              </a:ext>
            </a:extLst>
          </p:cNvPr>
          <p:cNvSpPr txBox="1"/>
          <p:nvPr/>
        </p:nvSpPr>
        <p:spPr>
          <a:xfrm>
            <a:off x="729049" y="5351546"/>
            <a:ext cx="10960443" cy="1166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Suppl. Figure 1: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Schematic diagram illustrating descriptive analysis for clinical stage I patients. 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Abbreviations: AS: active surveillance; </a:t>
            </a:r>
            <a:r>
              <a:rPr lang="en-US" sz="120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ChT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chemotherapy; IGCCCG: International Germ Cell Cancer Cooperative Group; RPLND: Retroperitoneal lymph node dissection; RT: radiotherapy. </a:t>
            </a:r>
            <a:r>
              <a:rPr lang="en-US" sz="1200" baseline="300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Including teratoma (n = 4), excluding unknown/burned-out histology (n = 1); </a:t>
            </a:r>
            <a:r>
              <a:rPr lang="en-US" sz="1200" baseline="300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 </a:t>
            </a:r>
            <a:r>
              <a:rPr lang="en-US" sz="120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ChT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Sem: Carboplatin (n = 71), BEP (n = 1), other; oncovin, dactinomycin, cyclophosphamide (n = 1). </a:t>
            </a:r>
            <a:r>
              <a:rPr lang="en-US" sz="120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ChT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Nsem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BEP (n = 29), Carboplatin (n = 6).</a:t>
            </a:r>
            <a:endParaRPr lang="en-CH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7" name="Picture 6" descr="A black background with a square&#10;&#10;Description automatically generated">
            <a:extLst>
              <a:ext uri="{FF2B5EF4-FFF2-40B4-BE49-F238E27FC236}">
                <a16:creationId xmlns:a16="http://schemas.microsoft.com/office/drawing/2014/main" id="{DECAF955-AB68-B300-9C21-6DD4DC9609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17" y="290938"/>
            <a:ext cx="9432706" cy="49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32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6B3716B-CB7C-8C79-5A3F-8F37A6B01C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16" y="341957"/>
            <a:ext cx="5540267" cy="4032000"/>
          </a:xfrm>
          <a:prstGeom prst="rect">
            <a:avLst/>
          </a:prstGeom>
        </p:spPr>
      </p:pic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BB8CAE75-BE49-A4ED-8DF5-195C1B2CB6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697" y="341957"/>
            <a:ext cx="5540267" cy="403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7CDA75-7B78-6392-1D52-481D07D9A946}"/>
              </a:ext>
            </a:extLst>
          </p:cNvPr>
          <p:cNvSpPr txBox="1"/>
          <p:nvPr/>
        </p:nvSpPr>
        <p:spPr>
          <a:xfrm>
            <a:off x="65084" y="4377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A90BFF-BB15-C215-2F33-244E9D98A21B}"/>
              </a:ext>
            </a:extLst>
          </p:cNvPr>
          <p:cNvSpPr txBox="1"/>
          <p:nvPr/>
        </p:nvSpPr>
        <p:spPr>
          <a:xfrm>
            <a:off x="5901879" y="437734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1AA226-A72B-58DB-9776-E9421B0B670F}"/>
              </a:ext>
            </a:extLst>
          </p:cNvPr>
          <p:cNvSpPr txBox="1"/>
          <p:nvPr/>
        </p:nvSpPr>
        <p:spPr>
          <a:xfrm>
            <a:off x="3098170" y="2479664"/>
            <a:ext cx="2886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OS: 9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vs </a:t>
            </a:r>
            <a:r>
              <a:rPr lang="en-US" sz="1400" dirty="0">
                <a:latin typeface="Arial" panose="020B0604020202020204" pitchFamily="34" charset="0"/>
                <a:ea typeface="Times New Roman" panose="02020603050405020304" pitchFamily="18" charset="0"/>
              </a:rPr>
              <a:t>85</a:t>
            </a:r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 =0.044)</a:t>
            </a:r>
            <a:endParaRPr lang="en-CH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0FBED8-FFAB-F10F-5203-3F6C17F3B8DD}"/>
              </a:ext>
            </a:extLst>
          </p:cNvPr>
          <p:cNvSpPr txBox="1"/>
          <p:nvPr/>
        </p:nvSpPr>
        <p:spPr>
          <a:xfrm>
            <a:off x="8994800" y="2479664"/>
            <a:ext cx="2886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PFS: 86% vs 71% (p=0.026) </a:t>
            </a:r>
            <a:endParaRPr lang="en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23344E-7B85-B3B9-FC44-19F906FC4C86}"/>
              </a:ext>
            </a:extLst>
          </p:cNvPr>
          <p:cNvSpPr txBox="1"/>
          <p:nvPr/>
        </p:nvSpPr>
        <p:spPr>
          <a:xfrm>
            <a:off x="10469718" y="6357775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Suppl. Figure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1F587F-5C0F-C8DB-419B-977EBA4D8A9D}"/>
              </a:ext>
            </a:extLst>
          </p:cNvPr>
          <p:cNvSpPr txBox="1"/>
          <p:nvPr/>
        </p:nvSpPr>
        <p:spPr>
          <a:xfrm>
            <a:off x="435698" y="4771259"/>
            <a:ext cx="11445951" cy="612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Suppl. Figure 2: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Kaplan-Meier curves illustrating OS and PFS for the entire cohort of relapsed from initial CSI (cohort A) vs de novo metastatic patients (cohort B).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(A)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5-year OS was 94% vs 85% (p =0.0044) and (B) 5-year PFS, 86% vs 71% (p=0.0026) for cohort A vs B, respectively.</a:t>
            </a:r>
            <a:endParaRPr lang="en-CH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715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342DAB1-9413-4D94-A424-D78760F35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30" y="3429000"/>
            <a:ext cx="4452000" cy="3240000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4088F0CF-5150-7EA0-D4EE-9CFBAC996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30" y="112185"/>
            <a:ext cx="4452000" cy="3240000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244FF8E-5ED7-16E2-ACE9-19B1625B1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02" y="3409667"/>
            <a:ext cx="4452000" cy="3240000"/>
          </a:xfrm>
          <a:prstGeom prst="rect">
            <a:avLst/>
          </a:prstGeom>
        </p:spPr>
      </p:pic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A7767DA5-F987-4A2C-F966-F4FC168D2F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02" y="70136"/>
            <a:ext cx="4452000" cy="324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6EE4BC-40A0-EC18-43D9-7866EE30C1F4}"/>
              </a:ext>
            </a:extLst>
          </p:cNvPr>
          <p:cNvSpPr txBox="1"/>
          <p:nvPr/>
        </p:nvSpPr>
        <p:spPr>
          <a:xfrm>
            <a:off x="10715314" y="6438038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Suppl. Figure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7D0A03-A649-F2FA-A771-F6D962563447}"/>
              </a:ext>
            </a:extLst>
          </p:cNvPr>
          <p:cNvSpPr txBox="1"/>
          <p:nvPr/>
        </p:nvSpPr>
        <p:spPr>
          <a:xfrm>
            <a:off x="-3488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B1B8C6-0C10-37F6-81F2-58E596B9C57E}"/>
              </a:ext>
            </a:extLst>
          </p:cNvPr>
          <p:cNvSpPr txBox="1"/>
          <p:nvPr/>
        </p:nvSpPr>
        <p:spPr>
          <a:xfrm>
            <a:off x="4786373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B77535-814C-33F4-8AC4-588485B110F5}"/>
              </a:ext>
            </a:extLst>
          </p:cNvPr>
          <p:cNvSpPr txBox="1"/>
          <p:nvPr/>
        </p:nvSpPr>
        <p:spPr>
          <a:xfrm>
            <a:off x="-40205" y="343598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B5263F-A937-0015-7B03-94D6C3DA9325}"/>
              </a:ext>
            </a:extLst>
          </p:cNvPr>
          <p:cNvSpPr txBox="1"/>
          <p:nvPr/>
        </p:nvSpPr>
        <p:spPr>
          <a:xfrm>
            <a:off x="4786373" y="3435982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45EB79-895C-EECE-3C4D-405FCD4B8C64}"/>
              </a:ext>
            </a:extLst>
          </p:cNvPr>
          <p:cNvSpPr txBox="1"/>
          <p:nvPr/>
        </p:nvSpPr>
        <p:spPr>
          <a:xfrm>
            <a:off x="2342126" y="1631745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OS: 100% vs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94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(p=0.111)</a:t>
            </a:r>
            <a:endParaRPr lang="en-CH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0D7512-726C-1B64-BC50-733F6AD8C095}"/>
              </a:ext>
            </a:extLst>
          </p:cNvPr>
          <p:cNvSpPr txBox="1"/>
          <p:nvPr/>
        </p:nvSpPr>
        <p:spPr>
          <a:xfrm>
            <a:off x="7254787" y="1654605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S: 87% vs 81% (p=0.388) </a:t>
            </a:r>
            <a:endParaRPr lang="en-CH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86C3F1-BEB0-0C23-206B-CC5CF390DD2D}"/>
              </a:ext>
            </a:extLst>
          </p:cNvPr>
          <p:cNvSpPr txBox="1"/>
          <p:nvPr/>
        </p:nvSpPr>
        <p:spPr>
          <a:xfrm>
            <a:off x="2329934" y="4962044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PFS: 92% vs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77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(p=0.047)</a:t>
            </a:r>
            <a:endParaRPr lang="en-CH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AB4404-B8D4-E155-C8F5-21753050E3C1}"/>
              </a:ext>
            </a:extLst>
          </p:cNvPr>
          <p:cNvSpPr txBox="1"/>
          <p:nvPr/>
        </p:nvSpPr>
        <p:spPr>
          <a:xfrm>
            <a:off x="7169443" y="4973474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PFS: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78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vs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68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(p=0.383) </a:t>
            </a:r>
            <a:endParaRPr lang="en-CH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733907-A58F-BE8A-CEF2-2114161B3A77}"/>
              </a:ext>
            </a:extLst>
          </p:cNvPr>
          <p:cNvSpPr txBox="1"/>
          <p:nvPr/>
        </p:nvSpPr>
        <p:spPr>
          <a:xfrm>
            <a:off x="9862066" y="3512356"/>
            <a:ext cx="2212848" cy="2828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Suppl. Figure 3: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Kaplan-Meier curves illustrating OS and PFS in GCC patients relapsed from initial CSI (cohort A) vs de novo metastatic patients (cohort B) stratified by histology.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 and C) Seminoma patients; (B and D) Non-seminoma patients.</a:t>
            </a:r>
            <a:endParaRPr lang="en-CH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451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A1C5621A-6347-6DAE-6252-A5A7BFFE47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2" y="3505815"/>
            <a:ext cx="4452000" cy="3240000"/>
          </a:xfrm>
          <a:prstGeom prst="rect">
            <a:avLst/>
          </a:prstGeom>
        </p:spPr>
      </p:pic>
      <p:pic>
        <p:nvPicPr>
          <p:cNvPr id="32" name="Picture 31" descr="Chart&#10;&#10;Description automatically generated">
            <a:extLst>
              <a:ext uri="{FF2B5EF4-FFF2-40B4-BE49-F238E27FC236}">
                <a16:creationId xmlns:a16="http://schemas.microsoft.com/office/drawing/2014/main" id="{0D47AF87-73B2-0268-32D1-81FD2AD3C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69" y="171464"/>
            <a:ext cx="4452000" cy="3240000"/>
          </a:xfrm>
          <a:prstGeom prst="rect">
            <a:avLst/>
          </a:prstGeom>
        </p:spPr>
      </p:pic>
      <p:pic>
        <p:nvPicPr>
          <p:cNvPr id="34" name="Picture 33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74EC4CC1-45ED-D8B3-4CDC-3C29952F75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2" y="171464"/>
            <a:ext cx="4452000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CF10F1-0048-AF82-3A08-C0579E6A0E3A}"/>
              </a:ext>
            </a:extLst>
          </p:cNvPr>
          <p:cNvSpPr txBox="1"/>
          <p:nvPr/>
        </p:nvSpPr>
        <p:spPr>
          <a:xfrm>
            <a:off x="10715314" y="6438038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Suppl. Figure 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FF70FB-1E3A-AB47-13B4-2DE7CB2D9DF8}"/>
              </a:ext>
            </a:extLst>
          </p:cNvPr>
          <p:cNvSpPr txBox="1"/>
          <p:nvPr/>
        </p:nvSpPr>
        <p:spPr>
          <a:xfrm>
            <a:off x="94048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DC1E06-53DA-7B8C-CAAA-2A0CC5AF0732}"/>
              </a:ext>
            </a:extLst>
          </p:cNvPr>
          <p:cNvSpPr txBox="1"/>
          <p:nvPr/>
        </p:nvSpPr>
        <p:spPr>
          <a:xfrm>
            <a:off x="5188709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BE8DD4-56C1-1A88-65BA-7F5E1BE811F3}"/>
              </a:ext>
            </a:extLst>
          </p:cNvPr>
          <p:cNvSpPr txBox="1"/>
          <p:nvPr/>
        </p:nvSpPr>
        <p:spPr>
          <a:xfrm>
            <a:off x="57331" y="384394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427D38-6FD7-A04B-F594-FDBB2B171607}"/>
              </a:ext>
            </a:extLst>
          </p:cNvPr>
          <p:cNvSpPr txBox="1"/>
          <p:nvPr/>
        </p:nvSpPr>
        <p:spPr>
          <a:xfrm>
            <a:off x="2409182" y="1707358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OS: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92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vs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91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(p=0.7)</a:t>
            </a:r>
            <a:endParaRPr lang="en-CH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995B7B-FDE7-512C-CF2B-3D82A66D24A8}"/>
              </a:ext>
            </a:extLst>
          </p:cNvPr>
          <p:cNvSpPr txBox="1"/>
          <p:nvPr/>
        </p:nvSpPr>
        <p:spPr>
          <a:xfrm>
            <a:off x="7801141" y="1707358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S: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80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vs 80% (p=0.93) </a:t>
            </a:r>
            <a:endParaRPr lang="en-CH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B4D34C-341C-F2C3-78F6-015C6700C79C}"/>
              </a:ext>
            </a:extLst>
          </p:cNvPr>
          <p:cNvSpPr txBox="1"/>
          <p:nvPr/>
        </p:nvSpPr>
        <p:spPr>
          <a:xfrm>
            <a:off x="2409182" y="5054863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OS: 100% vs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95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% (p=0.151)</a:t>
            </a:r>
            <a:endParaRPr lang="en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DF31D1-8B46-0E1C-8448-F224E6204EB9}"/>
              </a:ext>
            </a:extLst>
          </p:cNvPr>
          <p:cNvSpPr txBox="1"/>
          <p:nvPr/>
        </p:nvSpPr>
        <p:spPr>
          <a:xfrm>
            <a:off x="5296031" y="5054863"/>
            <a:ext cx="6108192" cy="1166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Suppl. Figure 4: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Kaplan-Meier curves for OS in cohort A vs. cohort B stratified by histology and IGCCCG prognostic group.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(A) Non-seminoma, good prognostic group, (B) Non-seminoma, intermediate prognostic group, (C) Seminoma, good prognostic group.</a:t>
            </a:r>
            <a:endParaRPr lang="en-CH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25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483E89A-E26A-E734-1269-21CF77944C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9" y="163326"/>
            <a:ext cx="4452000" cy="3240000"/>
          </a:xfrm>
          <a:prstGeom prst="rect">
            <a:avLst/>
          </a:prstGeom>
        </p:spPr>
      </p:pic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61FB3EEC-8DB8-3DC0-B32B-F77CC12C1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89" y="3559078"/>
            <a:ext cx="4452000" cy="3240000"/>
          </a:xfrm>
          <a:prstGeom prst="rect">
            <a:avLst/>
          </a:prstGeom>
        </p:spPr>
      </p:pic>
      <p:pic>
        <p:nvPicPr>
          <p:cNvPr id="10" name="Picture 9" descr="Graphical user interface, chart&#10;&#10;Description automatically generated with medium confidence">
            <a:extLst>
              <a:ext uri="{FF2B5EF4-FFF2-40B4-BE49-F238E27FC236}">
                <a16:creationId xmlns:a16="http://schemas.microsoft.com/office/drawing/2014/main" id="{7C6A7B8A-5158-A5E8-C061-17E530C945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263" y="163326"/>
            <a:ext cx="4452000" cy="32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FCF10F1-0048-AF82-3A08-C0579E6A0E3A}"/>
              </a:ext>
            </a:extLst>
          </p:cNvPr>
          <p:cNvSpPr txBox="1"/>
          <p:nvPr/>
        </p:nvSpPr>
        <p:spPr>
          <a:xfrm>
            <a:off x="10715314" y="6438038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dirty="0">
                <a:latin typeface="Arial" panose="020B0604020202020204" pitchFamily="34" charset="0"/>
                <a:cs typeface="Arial" panose="020B0604020202020204" pitchFamily="34" charset="0"/>
              </a:rPr>
              <a:t>Suppl. Figure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5995B7B-FDE7-512C-CF2B-3D82A66D24A8}"/>
              </a:ext>
            </a:extLst>
          </p:cNvPr>
          <p:cNvSpPr txBox="1"/>
          <p:nvPr/>
        </p:nvSpPr>
        <p:spPr>
          <a:xfrm>
            <a:off x="7773709" y="1656096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PFS: 74% vs 77% (p=0.87) </a:t>
            </a:r>
            <a:endParaRPr lang="en-CH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CAB95C-A1FA-9FB8-52B9-DC42FE9AB4BA}"/>
              </a:ext>
            </a:extLst>
          </p:cNvPr>
          <p:cNvSpPr txBox="1"/>
          <p:nvPr/>
        </p:nvSpPr>
        <p:spPr>
          <a:xfrm>
            <a:off x="94048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25923B-7D48-AA86-C975-19854BB7B9E6}"/>
              </a:ext>
            </a:extLst>
          </p:cNvPr>
          <p:cNvSpPr txBox="1"/>
          <p:nvPr/>
        </p:nvSpPr>
        <p:spPr>
          <a:xfrm>
            <a:off x="5188709" y="1933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04A3A9-6CD9-87C0-C5A1-6881461CF05E}"/>
              </a:ext>
            </a:extLst>
          </p:cNvPr>
          <p:cNvSpPr txBox="1"/>
          <p:nvPr/>
        </p:nvSpPr>
        <p:spPr>
          <a:xfrm>
            <a:off x="57331" y="3843947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19BF5D-5F0A-34CF-7A82-F53BC84A571D}"/>
              </a:ext>
            </a:extLst>
          </p:cNvPr>
          <p:cNvSpPr txBox="1"/>
          <p:nvPr/>
        </p:nvSpPr>
        <p:spPr>
          <a:xfrm>
            <a:off x="2598920" y="1656096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PFS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82% vs 69% (p=0.57)</a:t>
            </a:r>
            <a:endParaRPr lang="en-CH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491DE2-5B85-FA83-5ABF-D44BE5F491D5}"/>
              </a:ext>
            </a:extLst>
          </p:cNvPr>
          <p:cNvSpPr txBox="1"/>
          <p:nvPr/>
        </p:nvSpPr>
        <p:spPr>
          <a:xfrm>
            <a:off x="2586728" y="5082036"/>
            <a:ext cx="2886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5-yr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PFS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92% vs 77% (p=0.45)</a:t>
            </a:r>
            <a:endParaRPr lang="en-CH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40BC7B-F597-D84C-0993-A88951033F36}"/>
              </a:ext>
            </a:extLst>
          </p:cNvPr>
          <p:cNvSpPr txBox="1"/>
          <p:nvPr/>
        </p:nvSpPr>
        <p:spPr>
          <a:xfrm>
            <a:off x="5485769" y="5082036"/>
            <a:ext cx="6108192" cy="1166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Suppl. Figure 5: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Kaplan-Meier curves for PFS in cohort A vs. cohort B stratified by histology and IGCCCG prognostic group.</a:t>
            </a:r>
            <a:r>
              <a:rPr lang="en-US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it-CH" sz="1200" dirty="0">
                <a:solidFill>
                  <a:srgbClr val="21212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(A) Non-seminoma, good prognostic group, (B) Non-seminoma, intermediate prognostic group, (C) Seminoma, good prognostic group.</a:t>
            </a:r>
            <a:endParaRPr lang="en-CH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03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4251</TotalTime>
  <Words>524</Words>
  <Application>Microsoft Macintosh PowerPoint</Application>
  <PresentationFormat>Widescreen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Speicher Philip</dc:creator>
  <cp:lastModifiedBy>Dilara Akhoundova</cp:lastModifiedBy>
  <cp:revision>109</cp:revision>
  <dcterms:created xsi:type="dcterms:W3CDTF">2023-02-16T22:15:16Z</dcterms:created>
  <dcterms:modified xsi:type="dcterms:W3CDTF">2023-09-07T07:03:59Z</dcterms:modified>
</cp:coreProperties>
</file>