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5" d="100"/>
          <a:sy n="115" d="100"/>
        </p:scale>
        <p:origin x="372" y="108"/>
      </p:cViewPr>
      <p:guideLst/>
    </p:cSldViewPr>
  </p:slideViewPr>
  <p:notesTextViewPr>
    <p:cViewPr>
      <p:scale>
        <a:sx n="1" d="1"/>
        <a:sy n="1" d="1"/>
      </p:scale>
      <p:origin x="0" y="0"/>
    </p:cViewPr>
  </p:notesTextViewPr>
  <p:gridSpacing cx="36004" cy="36004"/>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1B0ABEA-767F-4AD8-BEF2-3A328D1A4B3B}" type="datetimeFigureOut">
              <a:rPr lang="en-US" smtClean="0"/>
              <a:t>9/28/2021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4D8DAF-75E3-49BA-803C-977BF54F7435}" type="slidenum">
              <a:rPr lang="en-US" smtClean="0"/>
              <a:t>‹#›</a:t>
            </a:fld>
            <a:endParaRPr lang="en-US"/>
          </a:p>
        </p:txBody>
      </p:sp>
    </p:spTree>
    <p:extLst>
      <p:ext uri="{BB962C8B-B14F-4D97-AF65-F5344CB8AC3E}">
        <p14:creationId xmlns:p14="http://schemas.microsoft.com/office/powerpoint/2010/main" val="20544123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B0ABEA-767F-4AD8-BEF2-3A328D1A4B3B}" type="datetimeFigureOut">
              <a:rPr lang="en-US" smtClean="0"/>
              <a:t>9/28/2021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4D8DAF-75E3-49BA-803C-977BF54F7435}" type="slidenum">
              <a:rPr lang="en-US" smtClean="0"/>
              <a:t>‹#›</a:t>
            </a:fld>
            <a:endParaRPr lang="en-US"/>
          </a:p>
        </p:txBody>
      </p:sp>
    </p:spTree>
    <p:extLst>
      <p:ext uri="{BB962C8B-B14F-4D97-AF65-F5344CB8AC3E}">
        <p14:creationId xmlns:p14="http://schemas.microsoft.com/office/powerpoint/2010/main" val="22280528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B0ABEA-767F-4AD8-BEF2-3A328D1A4B3B}" type="datetimeFigureOut">
              <a:rPr lang="en-US" smtClean="0"/>
              <a:t>9/28/2021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4D8DAF-75E3-49BA-803C-977BF54F7435}" type="slidenum">
              <a:rPr lang="en-US" smtClean="0"/>
              <a:t>‹#›</a:t>
            </a:fld>
            <a:endParaRPr lang="en-US"/>
          </a:p>
        </p:txBody>
      </p:sp>
    </p:spTree>
    <p:extLst>
      <p:ext uri="{BB962C8B-B14F-4D97-AF65-F5344CB8AC3E}">
        <p14:creationId xmlns:p14="http://schemas.microsoft.com/office/powerpoint/2010/main" val="21361753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B0ABEA-767F-4AD8-BEF2-3A328D1A4B3B}" type="datetimeFigureOut">
              <a:rPr lang="en-US" smtClean="0"/>
              <a:t>9/28/2021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4D8DAF-75E3-49BA-803C-977BF54F7435}" type="slidenum">
              <a:rPr lang="en-US" smtClean="0"/>
              <a:t>‹#›</a:t>
            </a:fld>
            <a:endParaRPr lang="en-US"/>
          </a:p>
        </p:txBody>
      </p:sp>
    </p:spTree>
    <p:extLst>
      <p:ext uri="{BB962C8B-B14F-4D97-AF65-F5344CB8AC3E}">
        <p14:creationId xmlns:p14="http://schemas.microsoft.com/office/powerpoint/2010/main" val="34956813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1B0ABEA-767F-4AD8-BEF2-3A328D1A4B3B}" type="datetimeFigureOut">
              <a:rPr lang="en-US" smtClean="0"/>
              <a:t>9/28/2021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4D8DAF-75E3-49BA-803C-977BF54F7435}" type="slidenum">
              <a:rPr lang="en-US" smtClean="0"/>
              <a:t>‹#›</a:t>
            </a:fld>
            <a:endParaRPr lang="en-US"/>
          </a:p>
        </p:txBody>
      </p:sp>
    </p:spTree>
    <p:extLst>
      <p:ext uri="{BB962C8B-B14F-4D97-AF65-F5344CB8AC3E}">
        <p14:creationId xmlns:p14="http://schemas.microsoft.com/office/powerpoint/2010/main" val="40370555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1B0ABEA-767F-4AD8-BEF2-3A328D1A4B3B}" type="datetimeFigureOut">
              <a:rPr lang="en-US" smtClean="0"/>
              <a:t>9/28/2021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4D8DAF-75E3-49BA-803C-977BF54F7435}" type="slidenum">
              <a:rPr lang="en-US" smtClean="0"/>
              <a:t>‹#›</a:t>
            </a:fld>
            <a:endParaRPr lang="en-US"/>
          </a:p>
        </p:txBody>
      </p:sp>
    </p:spTree>
    <p:extLst>
      <p:ext uri="{BB962C8B-B14F-4D97-AF65-F5344CB8AC3E}">
        <p14:creationId xmlns:p14="http://schemas.microsoft.com/office/powerpoint/2010/main" val="37569503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1B0ABEA-767F-4AD8-BEF2-3A328D1A4B3B}" type="datetimeFigureOut">
              <a:rPr lang="en-US" smtClean="0"/>
              <a:t>9/28/2021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14D8DAF-75E3-49BA-803C-977BF54F7435}" type="slidenum">
              <a:rPr lang="en-US" smtClean="0"/>
              <a:t>‹#›</a:t>
            </a:fld>
            <a:endParaRPr lang="en-US"/>
          </a:p>
        </p:txBody>
      </p:sp>
    </p:spTree>
    <p:extLst>
      <p:ext uri="{BB962C8B-B14F-4D97-AF65-F5344CB8AC3E}">
        <p14:creationId xmlns:p14="http://schemas.microsoft.com/office/powerpoint/2010/main" val="38079641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1B0ABEA-767F-4AD8-BEF2-3A328D1A4B3B}" type="datetimeFigureOut">
              <a:rPr lang="en-US" smtClean="0"/>
              <a:t>9/28/2021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14D8DAF-75E3-49BA-803C-977BF54F7435}" type="slidenum">
              <a:rPr lang="en-US" smtClean="0"/>
              <a:t>‹#›</a:t>
            </a:fld>
            <a:endParaRPr lang="en-US"/>
          </a:p>
        </p:txBody>
      </p:sp>
    </p:spTree>
    <p:extLst>
      <p:ext uri="{BB962C8B-B14F-4D97-AF65-F5344CB8AC3E}">
        <p14:creationId xmlns:p14="http://schemas.microsoft.com/office/powerpoint/2010/main" val="11284703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B0ABEA-767F-4AD8-BEF2-3A328D1A4B3B}" type="datetimeFigureOut">
              <a:rPr lang="en-US" smtClean="0"/>
              <a:t>9/28/2021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14D8DAF-75E3-49BA-803C-977BF54F7435}" type="slidenum">
              <a:rPr lang="en-US" smtClean="0"/>
              <a:t>‹#›</a:t>
            </a:fld>
            <a:endParaRPr lang="en-US"/>
          </a:p>
        </p:txBody>
      </p:sp>
    </p:spTree>
    <p:extLst>
      <p:ext uri="{BB962C8B-B14F-4D97-AF65-F5344CB8AC3E}">
        <p14:creationId xmlns:p14="http://schemas.microsoft.com/office/powerpoint/2010/main" val="15430551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C1B0ABEA-767F-4AD8-BEF2-3A328D1A4B3B}" type="datetimeFigureOut">
              <a:rPr lang="en-US" smtClean="0"/>
              <a:t>9/28/2021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4D8DAF-75E3-49BA-803C-977BF54F7435}" type="slidenum">
              <a:rPr lang="en-US" smtClean="0"/>
              <a:t>‹#›</a:t>
            </a:fld>
            <a:endParaRPr lang="en-US"/>
          </a:p>
        </p:txBody>
      </p:sp>
    </p:spTree>
    <p:extLst>
      <p:ext uri="{BB962C8B-B14F-4D97-AF65-F5344CB8AC3E}">
        <p14:creationId xmlns:p14="http://schemas.microsoft.com/office/powerpoint/2010/main" val="14118058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C1B0ABEA-767F-4AD8-BEF2-3A328D1A4B3B}" type="datetimeFigureOut">
              <a:rPr lang="en-US" smtClean="0"/>
              <a:t>9/28/2021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4D8DAF-75E3-49BA-803C-977BF54F7435}" type="slidenum">
              <a:rPr lang="en-US" smtClean="0"/>
              <a:t>‹#›</a:t>
            </a:fld>
            <a:endParaRPr lang="en-US"/>
          </a:p>
        </p:txBody>
      </p:sp>
    </p:spTree>
    <p:extLst>
      <p:ext uri="{BB962C8B-B14F-4D97-AF65-F5344CB8AC3E}">
        <p14:creationId xmlns:p14="http://schemas.microsoft.com/office/powerpoint/2010/main" val="41166891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B0ABEA-767F-4AD8-BEF2-3A328D1A4B3B}" type="datetimeFigureOut">
              <a:rPr lang="en-US" smtClean="0"/>
              <a:t>9/28/2021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4D8DAF-75E3-49BA-803C-977BF54F7435}" type="slidenum">
              <a:rPr lang="en-US" smtClean="0"/>
              <a:t>‹#›</a:t>
            </a:fld>
            <a:endParaRPr lang="en-US"/>
          </a:p>
        </p:txBody>
      </p:sp>
    </p:spTree>
    <p:extLst>
      <p:ext uri="{BB962C8B-B14F-4D97-AF65-F5344CB8AC3E}">
        <p14:creationId xmlns:p14="http://schemas.microsoft.com/office/powerpoint/2010/main" val="12220515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tif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Content Placeholder 1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81891" y="1047403"/>
            <a:ext cx="5039632" cy="3779724"/>
          </a:xfrm>
        </p:spPr>
      </p:pic>
      <p:pic>
        <p:nvPicPr>
          <p:cNvPr id="4" name="Content Placeholder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21523" y="1047403"/>
            <a:ext cx="5039632" cy="3779724"/>
          </a:xfrm>
          <a:prstGeom prst="rect">
            <a:avLst/>
          </a:prstGeom>
        </p:spPr>
      </p:pic>
      <p:sp>
        <p:nvSpPr>
          <p:cNvPr id="3" name="TextBox 2"/>
          <p:cNvSpPr txBox="1"/>
          <p:nvPr/>
        </p:nvSpPr>
        <p:spPr>
          <a:xfrm>
            <a:off x="581891" y="1047403"/>
            <a:ext cx="546929" cy="276999"/>
          </a:xfrm>
          <a:prstGeom prst="rect">
            <a:avLst/>
          </a:prstGeom>
          <a:noFill/>
        </p:spPr>
        <p:txBody>
          <a:bodyPr wrap="square" rtlCol="0">
            <a:spAutoFit/>
          </a:bodyPr>
          <a:lstStyle/>
          <a:p>
            <a:r>
              <a:rPr lang="en-US" sz="1200" dirty="0" smtClean="0">
                <a:latin typeface="Arial" panose="020B0604020202020204" pitchFamily="34" charset="0"/>
                <a:cs typeface="Arial" panose="020B0604020202020204" pitchFamily="34" charset="0"/>
              </a:rPr>
              <a:t>A.</a:t>
            </a:r>
            <a:endParaRPr lang="en-US" sz="1200" dirty="0">
              <a:latin typeface="Arial" panose="020B0604020202020204" pitchFamily="34" charset="0"/>
              <a:cs typeface="Arial" panose="020B0604020202020204" pitchFamily="34" charset="0"/>
            </a:endParaRPr>
          </a:p>
        </p:txBody>
      </p:sp>
      <p:sp>
        <p:nvSpPr>
          <p:cNvPr id="6" name="TextBox 5"/>
          <p:cNvSpPr txBox="1"/>
          <p:nvPr/>
        </p:nvSpPr>
        <p:spPr>
          <a:xfrm>
            <a:off x="5621523" y="1047402"/>
            <a:ext cx="546929" cy="276999"/>
          </a:xfrm>
          <a:prstGeom prst="rect">
            <a:avLst/>
          </a:prstGeom>
          <a:noFill/>
        </p:spPr>
        <p:txBody>
          <a:bodyPr wrap="square" rtlCol="0">
            <a:spAutoFit/>
          </a:bodyPr>
          <a:lstStyle/>
          <a:p>
            <a:r>
              <a:rPr lang="en-US" sz="1200" smtClean="0">
                <a:latin typeface="Arial" panose="020B0604020202020204" pitchFamily="34" charset="0"/>
                <a:cs typeface="Arial" panose="020B0604020202020204" pitchFamily="34" charset="0"/>
              </a:rPr>
              <a:t>B.</a:t>
            </a:r>
            <a:endParaRPr lang="en-US" sz="1200" dirty="0">
              <a:latin typeface="Arial" panose="020B0604020202020204" pitchFamily="34" charset="0"/>
              <a:cs typeface="Arial" panose="020B0604020202020204" pitchFamily="34" charset="0"/>
            </a:endParaRPr>
          </a:p>
        </p:txBody>
      </p:sp>
      <p:sp>
        <p:nvSpPr>
          <p:cNvPr id="2" name="TextBox 1"/>
          <p:cNvSpPr txBox="1"/>
          <p:nvPr/>
        </p:nvSpPr>
        <p:spPr>
          <a:xfrm>
            <a:off x="523702" y="332508"/>
            <a:ext cx="3956858" cy="261610"/>
          </a:xfrm>
          <a:prstGeom prst="rect">
            <a:avLst/>
          </a:prstGeom>
          <a:noFill/>
        </p:spPr>
        <p:txBody>
          <a:bodyPr wrap="square" rtlCol="0">
            <a:spAutoFit/>
          </a:bodyPr>
          <a:lstStyle/>
          <a:p>
            <a:r>
              <a:rPr lang="en-US" sz="1100" b="1" dirty="0" smtClean="0"/>
              <a:t>Supplementary Figure 1.</a:t>
            </a:r>
            <a:endParaRPr lang="en-US" sz="1100" b="1" dirty="0"/>
          </a:p>
        </p:txBody>
      </p:sp>
      <p:sp>
        <p:nvSpPr>
          <p:cNvPr id="5" name="Rectangle 4"/>
          <p:cNvSpPr/>
          <p:nvPr/>
        </p:nvSpPr>
        <p:spPr>
          <a:xfrm>
            <a:off x="523702" y="5170411"/>
            <a:ext cx="10897985" cy="938719"/>
          </a:xfrm>
          <a:prstGeom prst="rect">
            <a:avLst/>
          </a:prstGeom>
        </p:spPr>
        <p:txBody>
          <a:bodyPr wrap="square">
            <a:spAutoFit/>
          </a:bodyPr>
          <a:lstStyle/>
          <a:p>
            <a:pPr>
              <a:spcAft>
                <a:spcPts val="800"/>
              </a:spcAft>
            </a:pPr>
            <a:r>
              <a:rPr lang="en-US" sz="1100" b="1" dirty="0">
                <a:latin typeface="Calibri" panose="020F0502020204030204" pitchFamily="34" charset="0"/>
                <a:ea typeface="Calibri" panose="020F0502020204030204" pitchFamily="34" charset="0"/>
                <a:cs typeface="Calibri" panose="020F0502020204030204" pitchFamily="34" charset="0"/>
              </a:rPr>
              <a:t>Supplementary Figure 1 .</a:t>
            </a:r>
            <a:r>
              <a:rPr lang="en-US" sz="1100" dirty="0">
                <a:latin typeface="Calibri" panose="020F0502020204030204" pitchFamily="34" charset="0"/>
                <a:ea typeface="Calibri" panose="020F0502020204030204" pitchFamily="34" charset="0"/>
                <a:cs typeface="Calibri" panose="020F0502020204030204" pitchFamily="34" charset="0"/>
              </a:rPr>
              <a:t>  Survival to end-stage kidney disease (ESKD) according to number of pregnancies.  </a:t>
            </a:r>
            <a:r>
              <a:rPr lang="en-US" sz="1100" dirty="0" smtClean="0">
                <a:latin typeface="Calibri" panose="020F0502020204030204" pitchFamily="34" charset="0"/>
                <a:ea typeface="Calibri" panose="020F0502020204030204" pitchFamily="34" charset="0"/>
                <a:cs typeface="Calibri" panose="020F0502020204030204" pitchFamily="34" charset="0"/>
              </a:rPr>
              <a:t>Supplementary Figures </a:t>
            </a:r>
            <a:r>
              <a:rPr lang="en-US" sz="1100" dirty="0">
                <a:latin typeface="Calibri" panose="020F0502020204030204" pitchFamily="34" charset="0"/>
                <a:ea typeface="Calibri" panose="020F0502020204030204" pitchFamily="34" charset="0"/>
                <a:cs typeface="Calibri" panose="020F0502020204030204" pitchFamily="34" charset="0"/>
              </a:rPr>
              <a:t>1A and 1B shows survival to ESKD, with events defined as kidney transplant or start of dialysis, whichever occurred first.  Censoring occurred for those who had not reached ESKD at the time of this publication. Supplementary </a:t>
            </a:r>
            <a:r>
              <a:rPr lang="en-US" sz="1100" dirty="0" smtClean="0">
                <a:latin typeface="Calibri" panose="020F0502020204030204" pitchFamily="34" charset="0"/>
                <a:ea typeface="Calibri" panose="020F0502020204030204" pitchFamily="34" charset="0"/>
                <a:cs typeface="Calibri" panose="020F0502020204030204" pitchFamily="34" charset="0"/>
              </a:rPr>
              <a:t>Figure </a:t>
            </a:r>
            <a:r>
              <a:rPr lang="en-US" sz="1100" dirty="0">
                <a:latin typeface="Calibri" panose="020F0502020204030204" pitchFamily="34" charset="0"/>
                <a:ea typeface="Calibri" panose="020F0502020204030204" pitchFamily="34" charset="0"/>
                <a:cs typeface="Calibri" panose="020F0502020204030204" pitchFamily="34" charset="0"/>
              </a:rPr>
              <a:t>1A shows results for ADTKD-</a:t>
            </a:r>
            <a:r>
              <a:rPr lang="en-US" sz="1100" i="1" dirty="0">
                <a:latin typeface="Calibri" panose="020F0502020204030204" pitchFamily="34" charset="0"/>
                <a:ea typeface="Calibri" panose="020F0502020204030204" pitchFamily="34" charset="0"/>
                <a:cs typeface="Calibri" panose="020F0502020204030204" pitchFamily="34" charset="0"/>
              </a:rPr>
              <a:t>MUC1</a:t>
            </a:r>
            <a:r>
              <a:rPr lang="en-US" sz="1100" dirty="0">
                <a:latin typeface="Calibri" panose="020F0502020204030204" pitchFamily="34" charset="0"/>
                <a:ea typeface="Calibri" panose="020F0502020204030204" pitchFamily="34" charset="0"/>
                <a:cs typeface="Calibri" panose="020F0502020204030204" pitchFamily="34" charset="0"/>
              </a:rPr>
              <a:t>.  Survival to ESRD was not stepwise, with curves overlapping (p=0.16 for differences in survival).  Patients with 3 or more pregnancies had better survival, but this may have been due to bias: these patients were less likely to have ESKD during child-bearing years and could have had more pregnancies.  For ADTKD-</a:t>
            </a:r>
            <a:r>
              <a:rPr lang="en-US" sz="1100" i="1" dirty="0">
                <a:latin typeface="Calibri" panose="020F0502020204030204" pitchFamily="34" charset="0"/>
                <a:ea typeface="Calibri" panose="020F0502020204030204" pitchFamily="34" charset="0"/>
                <a:cs typeface="Calibri" panose="020F0502020204030204" pitchFamily="34" charset="0"/>
              </a:rPr>
              <a:t>UMOD</a:t>
            </a:r>
            <a:r>
              <a:rPr lang="en-US" sz="1100" dirty="0">
                <a:latin typeface="Calibri" panose="020F0502020204030204" pitchFamily="34" charset="0"/>
                <a:ea typeface="Calibri" panose="020F0502020204030204" pitchFamily="34" charset="0"/>
                <a:cs typeface="Calibri" panose="020F0502020204030204" pitchFamily="34" charset="0"/>
              </a:rPr>
              <a:t> </a:t>
            </a:r>
            <a:r>
              <a:rPr lang="en-US" sz="1100" dirty="0" smtClean="0">
                <a:latin typeface="Calibri" panose="020F0502020204030204" pitchFamily="34" charset="0"/>
                <a:ea typeface="Calibri" panose="020F0502020204030204" pitchFamily="34" charset="0"/>
                <a:cs typeface="Calibri" panose="020F0502020204030204" pitchFamily="34" charset="0"/>
              </a:rPr>
              <a:t>(</a:t>
            </a:r>
            <a:r>
              <a:rPr lang="en-US" sz="1100" dirty="0">
                <a:latin typeface="Calibri" panose="020F0502020204030204" pitchFamily="34" charset="0"/>
                <a:ea typeface="Calibri" panose="020F0502020204030204" pitchFamily="34" charset="0"/>
                <a:cs typeface="Calibri" panose="020F0502020204030204" pitchFamily="34" charset="0"/>
              </a:rPr>
              <a:t>Supplementary </a:t>
            </a:r>
            <a:r>
              <a:rPr lang="en-US" sz="1100" dirty="0" smtClean="0">
                <a:latin typeface="Calibri" panose="020F0502020204030204" pitchFamily="34" charset="0"/>
                <a:ea typeface="Calibri" panose="020F0502020204030204" pitchFamily="34" charset="0"/>
                <a:cs typeface="Calibri" panose="020F0502020204030204" pitchFamily="34" charset="0"/>
              </a:rPr>
              <a:t>Figure </a:t>
            </a:r>
            <a:r>
              <a:rPr lang="en-US" sz="1100" dirty="0">
                <a:latin typeface="Calibri" panose="020F0502020204030204" pitchFamily="34" charset="0"/>
                <a:ea typeface="Calibri" panose="020F0502020204030204" pitchFamily="34" charset="0"/>
                <a:cs typeface="Calibri" panose="020F0502020204030204" pitchFamily="34" charset="0"/>
              </a:rPr>
              <a:t>1B) the four curves are closer and overlapping (p=0.43).</a:t>
            </a:r>
            <a:endParaRPr lang="en-US" sz="11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835596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TotalTime>
  <Words>146</Words>
  <Application>Microsoft Office PowerPoint</Application>
  <PresentationFormat>Widescreen</PresentationFormat>
  <Paragraphs>4</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Times New Roman</vt:lpstr>
      <vt:lpstr>Office Theme</vt:lpstr>
      <vt:lpstr>PowerPoint Presentation</vt:lpstr>
    </vt:vector>
  </TitlesOfParts>
  <Company>WFBH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Kendrah Kidd</dc:creator>
  <cp:lastModifiedBy>Kendrah Kidd</cp:lastModifiedBy>
  <cp:revision>4</cp:revision>
  <dcterms:created xsi:type="dcterms:W3CDTF">2021-07-05T18:24:59Z</dcterms:created>
  <dcterms:modified xsi:type="dcterms:W3CDTF">2021-09-28T19:06:06Z</dcterms:modified>
</cp:coreProperties>
</file>