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1"/>
  </p:notesMasterIdLst>
  <p:sldIdLst>
    <p:sldId id="268" r:id="rId5"/>
    <p:sldId id="267" r:id="rId6"/>
    <p:sldId id="270" r:id="rId7"/>
    <p:sldId id="269" r:id="rId8"/>
    <p:sldId id="271" r:id="rId9"/>
    <p:sldId id="272" r:id="rId10"/>
  </p:sldIdLst>
  <p:sldSz cx="6858000" cy="9144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userDrawn="1">
          <p15:clr>
            <a:srgbClr val="A4A3A4"/>
          </p15:clr>
        </p15:guide>
        <p15:guide id="2" pos="7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DDF1"/>
    <a:srgbClr val="1AC4E6"/>
    <a:srgbClr val="43CFEB"/>
    <a:srgbClr val="21C6E7"/>
    <a:srgbClr val="31C1BE"/>
    <a:srgbClr val="E4F8FC"/>
    <a:srgbClr val="91E3F3"/>
    <a:srgbClr val="91E3E1"/>
    <a:srgbClr val="D9F5FB"/>
    <a:srgbClr val="FADA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showGuides="1">
      <p:cViewPr varScale="1">
        <p:scale>
          <a:sx n="45" d="100"/>
          <a:sy n="45" d="100"/>
        </p:scale>
        <p:origin x="2172" y="56"/>
      </p:cViewPr>
      <p:guideLst>
        <p:guide orient="horz"/>
        <p:guide pos="70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412E8A01-DF1F-4D2C-B8D4-AB0317FD1F94}" type="datetimeFigureOut">
              <a:rPr kumimoji="1" lang="ja-JP" altLang="en-US" smtClean="0"/>
              <a:t>2023/8/4</a:t>
            </a:fld>
            <a:endParaRPr kumimoji="1" lang="ja-JP" altLang="en-US"/>
          </a:p>
        </p:txBody>
      </p:sp>
      <p:sp>
        <p:nvSpPr>
          <p:cNvPr id="4" name="スライド イメージ プレースホルダー 3"/>
          <p:cNvSpPr>
            <a:spLocks noGrp="1" noRot="1" noChangeAspect="1"/>
          </p:cNvSpPr>
          <p:nvPr>
            <p:ph type="sldImg" idx="2"/>
          </p:nvPr>
        </p:nvSpPr>
        <p:spPr>
          <a:xfrm>
            <a:off x="2146300" y="1243013"/>
            <a:ext cx="25146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7AF4F3DB-0D79-440A-A2DB-C5853B8B2753}" type="slidenum">
              <a:rPr kumimoji="1" lang="ja-JP" altLang="en-US" smtClean="0"/>
              <a:t>‹#›</a:t>
            </a:fld>
            <a:endParaRPr kumimoji="1" lang="ja-JP" altLang="en-US"/>
          </a:p>
        </p:txBody>
      </p:sp>
    </p:spTree>
    <p:extLst>
      <p:ext uri="{BB962C8B-B14F-4D97-AF65-F5344CB8AC3E}">
        <p14:creationId xmlns:p14="http://schemas.microsoft.com/office/powerpoint/2010/main" val="29939074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236395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410690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2222119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3703416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979921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4094050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1638847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2980993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3550802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315670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A56A69C-49A8-4CCA-A46B-178E9A2D8119}" type="datetimeFigureOut">
              <a:rPr kumimoji="1" lang="ja-JP" altLang="en-US" smtClean="0"/>
              <a:t>2023/8/4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369543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A56A69C-49A8-4CCA-A46B-178E9A2D8119}" type="datetimeFigureOut">
              <a:rPr kumimoji="1" lang="ja-JP" altLang="en-US" smtClean="0"/>
              <a:t>2023/8/4</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5C49A488-1B78-4A04-90DA-132A436A4BA7}" type="slidenum">
              <a:rPr kumimoji="1" lang="ja-JP" altLang="en-US" smtClean="0"/>
              <a:t>‹#›</a:t>
            </a:fld>
            <a:endParaRPr kumimoji="1" lang="ja-JP" altLang="en-US"/>
          </a:p>
        </p:txBody>
      </p:sp>
    </p:spTree>
    <p:extLst>
      <p:ext uri="{BB962C8B-B14F-4D97-AF65-F5344CB8AC3E}">
        <p14:creationId xmlns:p14="http://schemas.microsoft.com/office/powerpoint/2010/main" val="7357388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2.xml"/><Relationship Id="rId6" Type="http://schemas.openxmlformats.org/officeDocument/2006/relationships/image" Target="../media/image8.tiff"/><Relationship Id="rId5" Type="http://schemas.openxmlformats.org/officeDocument/2006/relationships/image" Target="../media/image7.tiff"/><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4A0714E-9AC1-B8E1-2F8F-E408DA897303}"/>
              </a:ext>
            </a:extLst>
          </p:cNvPr>
          <p:cNvSpPr txBox="1"/>
          <p:nvPr/>
        </p:nvSpPr>
        <p:spPr>
          <a:xfrm>
            <a:off x="395287" y="306378"/>
            <a:ext cx="6067425" cy="1815882"/>
          </a:xfrm>
          <a:prstGeom prst="rect">
            <a:avLst/>
          </a:prstGeom>
          <a:noFill/>
        </p:spPr>
        <p:txBody>
          <a:bodyPr wrap="square">
            <a:spAutoFit/>
          </a:bodyPr>
          <a:lstStyle/>
          <a:p>
            <a:pPr algn="just"/>
            <a:r>
              <a:rPr lang="en-US" altLang="ja-JP" sz="1600" b="1" kern="100" dirty="0">
                <a:effectLst/>
                <a:latin typeface="+mn-ea"/>
                <a:cs typeface="Times New Roman" panose="02020603050405020304" pitchFamily="18" charset="0"/>
              </a:rPr>
              <a:t>Supplemental Information</a:t>
            </a:r>
            <a:endParaRPr lang="ja-JP" altLang="ja-JP" sz="1600" b="1" kern="100" dirty="0">
              <a:effectLst/>
              <a:latin typeface="+mn-ea"/>
              <a:cs typeface="Times New Roman" panose="02020603050405020304" pitchFamily="18" charset="0"/>
            </a:endParaRPr>
          </a:p>
          <a:p>
            <a:pPr algn="just"/>
            <a:r>
              <a:rPr lang="en-US" altLang="ja-JP" sz="1600" b="1" kern="100" dirty="0">
                <a:effectLst/>
                <a:latin typeface="+mn-ea"/>
                <a:cs typeface="Times New Roman" panose="02020603050405020304" pitchFamily="18" charset="0"/>
              </a:rPr>
              <a:t> </a:t>
            </a:r>
            <a:endParaRPr lang="ja-JP" altLang="ja-JP" sz="1600" b="1" kern="100" dirty="0">
              <a:effectLst/>
              <a:latin typeface="+mn-ea"/>
              <a:cs typeface="Times New Roman" panose="02020603050405020304" pitchFamily="18" charset="0"/>
            </a:endParaRPr>
          </a:p>
          <a:p>
            <a:pPr algn="just"/>
            <a:r>
              <a:rPr lang="en-US" altLang="ja-JP" sz="1600" b="1" kern="100" dirty="0">
                <a:effectLst/>
                <a:latin typeface="+mn-ea"/>
                <a:cs typeface="Times New Roman" panose="02020603050405020304" pitchFamily="18" charset="0"/>
              </a:rPr>
              <a:t>Identification of mouse soleus muscle proteins altered in response to changes in gravity loading</a:t>
            </a:r>
          </a:p>
          <a:p>
            <a:pPr algn="just"/>
            <a:r>
              <a:rPr lang="en-US" altLang="ja-JP" sz="1600" kern="100" dirty="0">
                <a:effectLst/>
                <a:latin typeface="+mn-ea"/>
                <a:cs typeface="Times New Roman" panose="02020603050405020304" pitchFamily="18" charset="0"/>
              </a:rPr>
              <a:t>Yoko Ino, Takashi </a:t>
            </a:r>
            <a:r>
              <a:rPr lang="en-US" altLang="ja-JP" sz="1600" kern="100" dirty="0" err="1">
                <a:effectLst/>
                <a:latin typeface="+mn-ea"/>
                <a:cs typeface="Times New Roman" panose="02020603050405020304" pitchFamily="18" charset="0"/>
              </a:rPr>
              <a:t>Ohira</a:t>
            </a:r>
            <a:r>
              <a:rPr lang="en-US" altLang="ja-JP" sz="1600" kern="100" dirty="0">
                <a:effectLst/>
                <a:latin typeface="+mn-ea"/>
                <a:cs typeface="Times New Roman" panose="02020603050405020304" pitchFamily="18" charset="0"/>
              </a:rPr>
              <a:t>, Ken </a:t>
            </a:r>
            <a:r>
              <a:rPr lang="en-US" altLang="ja-JP" sz="1600" kern="100" dirty="0" err="1">
                <a:effectLst/>
                <a:latin typeface="+mn-ea"/>
                <a:cs typeface="Times New Roman" panose="02020603050405020304" pitchFamily="18" charset="0"/>
              </a:rPr>
              <a:t>Kumagai</a:t>
            </a:r>
            <a:r>
              <a:rPr lang="en-US" altLang="ja-JP" sz="1600" kern="100" dirty="0">
                <a:effectLst/>
                <a:latin typeface="+mn-ea"/>
                <a:cs typeface="Times New Roman" panose="02020603050405020304" pitchFamily="18" charset="0"/>
              </a:rPr>
              <a:t>, Yusuke </a:t>
            </a:r>
            <a:r>
              <a:rPr lang="en-US" altLang="ja-JP" sz="1600" kern="100" dirty="0" err="1">
                <a:effectLst/>
                <a:latin typeface="+mn-ea"/>
                <a:cs typeface="Times New Roman" panose="02020603050405020304" pitchFamily="18" charset="0"/>
              </a:rPr>
              <a:t>Nakai</a:t>
            </a:r>
            <a:r>
              <a:rPr lang="en-US" altLang="ja-JP" sz="1600" kern="100" dirty="0">
                <a:effectLst/>
                <a:latin typeface="+mn-ea"/>
                <a:cs typeface="Times New Roman" panose="02020603050405020304" pitchFamily="18" charset="0"/>
              </a:rPr>
              <a:t>, Tomoko Akiyama, </a:t>
            </a:r>
            <a:r>
              <a:rPr lang="en-US" altLang="ja-JP" sz="1600" kern="100" dirty="0" err="1">
                <a:effectLst/>
                <a:latin typeface="+mn-ea"/>
                <a:cs typeface="Times New Roman" panose="02020603050405020304" pitchFamily="18" charset="0"/>
              </a:rPr>
              <a:t>Kayano</a:t>
            </a:r>
            <a:r>
              <a:rPr lang="en-US" altLang="ja-JP" sz="1600" kern="100" dirty="0">
                <a:effectLst/>
                <a:latin typeface="+mn-ea"/>
                <a:cs typeface="Times New Roman" panose="02020603050405020304" pitchFamily="18" charset="0"/>
              </a:rPr>
              <a:t> Moriyama, Yuriko Takeda, Tomoyuki Saito, Akihide Ryo, Yutaka Inaba, Hisashi Hirano, Yayoi Kimura</a:t>
            </a:r>
            <a:endParaRPr lang="ja-JP" altLang="ja-JP" sz="1600" kern="100" dirty="0">
              <a:effectLst/>
              <a:latin typeface="+mn-ea"/>
              <a:cs typeface="Times New Roman" panose="02020603050405020304" pitchFamily="18" charset="0"/>
            </a:endParaRPr>
          </a:p>
        </p:txBody>
      </p:sp>
    </p:spTree>
    <p:extLst>
      <p:ext uri="{BB962C8B-B14F-4D97-AF65-F5344CB8AC3E}">
        <p14:creationId xmlns:p14="http://schemas.microsoft.com/office/powerpoint/2010/main" val="3153066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a:extLst>
              <a:ext uri="{FF2B5EF4-FFF2-40B4-BE49-F238E27FC236}">
                <a16:creationId xmlns:a16="http://schemas.microsoft.com/office/drawing/2014/main" id="{BC542F8A-8D1B-117A-4725-C9E962738820}"/>
              </a:ext>
            </a:extLst>
          </p:cNvPr>
          <p:cNvSpPr txBox="1"/>
          <p:nvPr/>
        </p:nvSpPr>
        <p:spPr>
          <a:xfrm>
            <a:off x="3112777" y="286614"/>
            <a:ext cx="3579147" cy="2554545"/>
          </a:xfrm>
          <a:prstGeom prst="rect">
            <a:avLst/>
          </a:prstGeom>
          <a:noFill/>
        </p:spPr>
        <p:txBody>
          <a:bodyPr wrap="square" rtlCol="0">
            <a:spAutoFit/>
          </a:bodyPr>
          <a:lstStyle/>
          <a:p>
            <a:r>
              <a:rPr kumimoji="1" lang="en-US" altLang="ja-JP" sz="1600" b="1" dirty="0">
                <a:latin typeface="+mn-ea"/>
                <a:cs typeface="Times New Roman" panose="02020603050405020304" pitchFamily="18" charset="0"/>
              </a:rPr>
              <a:t>Supplemental Figure S1. </a:t>
            </a:r>
            <a:r>
              <a:rPr kumimoji="1" lang="en-US" altLang="ja-JP" sz="1600" dirty="0">
                <a:latin typeface="+mn-ea"/>
                <a:cs typeface="Times New Roman" panose="02020603050405020304" pitchFamily="18" charset="0"/>
              </a:rPr>
              <a:t>Gravity-dependent profile alterations in the soleus muscle proteins of mice in three gravity change experiments. Volcano plots are depicted with the fold change (log2) and the p value (−log) of proteins calculated using the </a:t>
            </a:r>
            <a:r>
              <a:rPr kumimoji="1" lang="en-US" altLang="ja-JP" sz="1600" dirty="0" err="1">
                <a:latin typeface="+mn-ea"/>
                <a:cs typeface="Times New Roman" panose="02020603050405020304" pitchFamily="18" charset="0"/>
              </a:rPr>
              <a:t>Progensis</a:t>
            </a:r>
            <a:r>
              <a:rPr kumimoji="1" lang="en-US" altLang="ja-JP" sz="1600" dirty="0">
                <a:latin typeface="+mn-ea"/>
                <a:cs typeface="Times New Roman" panose="02020603050405020304" pitchFamily="18" charset="0"/>
              </a:rPr>
              <a:t> QI software. The colored dots represent five gravity-responsive proteins.</a:t>
            </a:r>
          </a:p>
        </p:txBody>
      </p:sp>
      <p:pic>
        <p:nvPicPr>
          <p:cNvPr id="8" name="図 7">
            <a:extLst>
              <a:ext uri="{FF2B5EF4-FFF2-40B4-BE49-F238E27FC236}">
                <a16:creationId xmlns:a16="http://schemas.microsoft.com/office/drawing/2014/main" id="{350932F8-E834-5181-9DDE-9F1F0AB80ED3}"/>
              </a:ext>
            </a:extLst>
          </p:cNvPr>
          <p:cNvPicPr>
            <a:picLocks noChangeAspect="1"/>
          </p:cNvPicPr>
          <p:nvPr/>
        </p:nvPicPr>
        <p:blipFill>
          <a:blip r:embed="rId2"/>
          <a:stretch>
            <a:fillRect/>
          </a:stretch>
        </p:blipFill>
        <p:spPr>
          <a:xfrm>
            <a:off x="154386" y="68591"/>
            <a:ext cx="2958391" cy="3025989"/>
          </a:xfrm>
          <a:prstGeom prst="rect">
            <a:avLst/>
          </a:prstGeom>
        </p:spPr>
      </p:pic>
      <p:pic>
        <p:nvPicPr>
          <p:cNvPr id="9" name="図 8">
            <a:extLst>
              <a:ext uri="{FF2B5EF4-FFF2-40B4-BE49-F238E27FC236}">
                <a16:creationId xmlns:a16="http://schemas.microsoft.com/office/drawing/2014/main" id="{9FA8D3D4-D60C-E9E5-8E8A-DCF62F5BFE6E}"/>
              </a:ext>
            </a:extLst>
          </p:cNvPr>
          <p:cNvPicPr>
            <a:picLocks noChangeAspect="1"/>
          </p:cNvPicPr>
          <p:nvPr/>
        </p:nvPicPr>
        <p:blipFill>
          <a:blip r:embed="rId3"/>
          <a:stretch>
            <a:fillRect/>
          </a:stretch>
        </p:blipFill>
        <p:spPr>
          <a:xfrm>
            <a:off x="154386" y="3059183"/>
            <a:ext cx="2958391" cy="3025989"/>
          </a:xfrm>
          <a:prstGeom prst="rect">
            <a:avLst/>
          </a:prstGeom>
        </p:spPr>
      </p:pic>
      <p:pic>
        <p:nvPicPr>
          <p:cNvPr id="10" name="図 9">
            <a:extLst>
              <a:ext uri="{FF2B5EF4-FFF2-40B4-BE49-F238E27FC236}">
                <a16:creationId xmlns:a16="http://schemas.microsoft.com/office/drawing/2014/main" id="{7B70A69F-D553-96C1-CAC6-2F560E8406C6}"/>
              </a:ext>
            </a:extLst>
          </p:cNvPr>
          <p:cNvPicPr>
            <a:picLocks noChangeAspect="1"/>
          </p:cNvPicPr>
          <p:nvPr/>
        </p:nvPicPr>
        <p:blipFill>
          <a:blip r:embed="rId4"/>
          <a:stretch>
            <a:fillRect/>
          </a:stretch>
        </p:blipFill>
        <p:spPr>
          <a:xfrm>
            <a:off x="154386" y="6049776"/>
            <a:ext cx="2962367" cy="3029965"/>
          </a:xfrm>
          <a:prstGeom prst="rect">
            <a:avLst/>
          </a:prstGeom>
        </p:spPr>
      </p:pic>
    </p:spTree>
    <p:extLst>
      <p:ext uri="{BB962C8B-B14F-4D97-AF65-F5344CB8AC3E}">
        <p14:creationId xmlns:p14="http://schemas.microsoft.com/office/powerpoint/2010/main" val="211560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a:extLst>
              <a:ext uri="{FF2B5EF4-FFF2-40B4-BE49-F238E27FC236}">
                <a16:creationId xmlns:a16="http://schemas.microsoft.com/office/drawing/2014/main" id="{BC542F8A-8D1B-117A-4725-C9E962738820}"/>
              </a:ext>
            </a:extLst>
          </p:cNvPr>
          <p:cNvSpPr txBox="1"/>
          <p:nvPr/>
        </p:nvSpPr>
        <p:spPr>
          <a:xfrm>
            <a:off x="10239" y="7718329"/>
            <a:ext cx="6858000" cy="1323439"/>
          </a:xfrm>
          <a:prstGeom prst="rect">
            <a:avLst/>
          </a:prstGeom>
          <a:noFill/>
        </p:spPr>
        <p:txBody>
          <a:bodyPr wrap="square" rtlCol="0">
            <a:spAutoFit/>
          </a:bodyPr>
          <a:lstStyle/>
          <a:p>
            <a:r>
              <a:rPr kumimoji="1" lang="en-US" altLang="ja-JP" sz="1600" b="1" dirty="0">
                <a:latin typeface="+mn-ea"/>
                <a:cs typeface="Times New Roman" panose="02020603050405020304" pitchFamily="18" charset="0"/>
              </a:rPr>
              <a:t>Supplemental Figure S2. </a:t>
            </a:r>
            <a:r>
              <a:rPr kumimoji="1" lang="en-US" altLang="ja-JP" sz="1600" dirty="0">
                <a:latin typeface="+mn-ea"/>
                <a:cs typeface="Times New Roman" panose="02020603050405020304" pitchFamily="18" charset="0"/>
              </a:rPr>
              <a:t>The uncropped images for Figure 1B. Details of the immunoblotting analysis procedure for protein detection are described in the Materials and Methods. For the membranes analyzed for </a:t>
            </a:r>
            <a:r>
              <a:rPr kumimoji="1" lang="en-US" altLang="ja-JP" sz="1600" dirty="0" err="1">
                <a:latin typeface="+mn-ea"/>
                <a:cs typeface="Times New Roman" panose="02020603050405020304" pitchFamily="18" charset="0"/>
              </a:rPr>
              <a:t>Pvalb</a:t>
            </a:r>
            <a:r>
              <a:rPr kumimoji="1" lang="en-US" altLang="ja-JP" sz="1600" dirty="0">
                <a:latin typeface="+mn-ea"/>
                <a:cs typeface="Times New Roman" panose="02020603050405020304" pitchFamily="18" charset="0"/>
              </a:rPr>
              <a:t> and Myl6b, the excess was trimmed prior to hybridization with the antibodies.</a:t>
            </a:r>
            <a:endParaRPr kumimoji="1" lang="en-US" altLang="ja-JP" sz="1600" dirty="0">
              <a:highlight>
                <a:srgbClr val="FFFF00"/>
              </a:highlight>
              <a:latin typeface="+mn-ea"/>
              <a:cs typeface="Times New Roman" panose="02020603050405020304" pitchFamily="18" charset="0"/>
            </a:endParaRPr>
          </a:p>
        </p:txBody>
      </p:sp>
      <p:pic>
        <p:nvPicPr>
          <p:cNvPr id="14" name="図 13" descr="座る, 水, キッチン, メーター が含まれている画像&#10;&#10;自動的に生成された説明">
            <a:extLst>
              <a:ext uri="{FF2B5EF4-FFF2-40B4-BE49-F238E27FC236}">
                <a16:creationId xmlns:a16="http://schemas.microsoft.com/office/drawing/2014/main" id="{D573825F-4F92-D6D6-0071-F22078DC62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731" y="2388446"/>
            <a:ext cx="2822003" cy="1112988"/>
          </a:xfrm>
          <a:prstGeom prst="rect">
            <a:avLst/>
          </a:prstGeom>
        </p:spPr>
      </p:pic>
      <p:pic>
        <p:nvPicPr>
          <p:cNvPr id="3" name="図 2" descr="ぼやけた写真&#10;&#10;中程度の精度で自動的に生成された説明">
            <a:extLst>
              <a:ext uri="{FF2B5EF4-FFF2-40B4-BE49-F238E27FC236}">
                <a16:creationId xmlns:a16="http://schemas.microsoft.com/office/drawing/2014/main" id="{5A279BBE-6265-39A6-6E2D-FD3FC186EB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303" y="1022092"/>
            <a:ext cx="2891218" cy="710657"/>
          </a:xfrm>
          <a:prstGeom prst="rect">
            <a:avLst/>
          </a:prstGeom>
        </p:spPr>
      </p:pic>
      <p:sp>
        <p:nvSpPr>
          <p:cNvPr id="9" name="テキスト ボックス 8">
            <a:extLst>
              <a:ext uri="{FF2B5EF4-FFF2-40B4-BE49-F238E27FC236}">
                <a16:creationId xmlns:a16="http://schemas.microsoft.com/office/drawing/2014/main" id="{F765F02A-F50F-1F4D-AFB7-5388F363CCEC}"/>
              </a:ext>
            </a:extLst>
          </p:cNvPr>
          <p:cNvSpPr txBox="1">
            <a:spLocks noChangeArrowheads="1"/>
          </p:cNvSpPr>
          <p:nvPr/>
        </p:nvSpPr>
        <p:spPr bwMode="auto">
          <a:xfrm>
            <a:off x="186740" y="1223091"/>
            <a:ext cx="72487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100" dirty="0">
                <a:latin typeface="+mn-ea"/>
                <a:ea typeface="+mn-ea"/>
              </a:rPr>
              <a:t>15KDa-</a:t>
            </a:r>
            <a:endParaRPr lang="ja-JP" altLang="en-US" sz="1100" dirty="0">
              <a:latin typeface="+mn-ea"/>
              <a:ea typeface="+mn-ea"/>
            </a:endParaRPr>
          </a:p>
        </p:txBody>
      </p:sp>
      <p:sp>
        <p:nvSpPr>
          <p:cNvPr id="10" name="テキスト ボックス 8">
            <a:extLst>
              <a:ext uri="{FF2B5EF4-FFF2-40B4-BE49-F238E27FC236}">
                <a16:creationId xmlns:a16="http://schemas.microsoft.com/office/drawing/2014/main" id="{E0A69D8F-D76C-BBFD-866B-800B4A49459D}"/>
              </a:ext>
            </a:extLst>
          </p:cNvPr>
          <p:cNvSpPr txBox="1">
            <a:spLocks noChangeArrowheads="1"/>
          </p:cNvSpPr>
          <p:nvPr/>
        </p:nvSpPr>
        <p:spPr bwMode="auto">
          <a:xfrm>
            <a:off x="186740" y="1317764"/>
            <a:ext cx="72487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100" dirty="0">
                <a:latin typeface="+mn-ea"/>
                <a:ea typeface="+mn-ea"/>
              </a:rPr>
              <a:t>10KDa-</a:t>
            </a:r>
            <a:endParaRPr lang="ja-JP" altLang="en-US" sz="1100" dirty="0">
              <a:latin typeface="+mn-ea"/>
              <a:ea typeface="+mn-ea"/>
            </a:endParaRPr>
          </a:p>
        </p:txBody>
      </p:sp>
      <p:sp>
        <p:nvSpPr>
          <p:cNvPr id="22" name="テキスト ボックス 8">
            <a:extLst>
              <a:ext uri="{FF2B5EF4-FFF2-40B4-BE49-F238E27FC236}">
                <a16:creationId xmlns:a16="http://schemas.microsoft.com/office/drawing/2014/main" id="{BFD1C469-102D-E245-F649-B21812FDF91A}"/>
              </a:ext>
            </a:extLst>
          </p:cNvPr>
          <p:cNvSpPr txBox="1">
            <a:spLocks noChangeArrowheads="1"/>
          </p:cNvSpPr>
          <p:nvPr/>
        </p:nvSpPr>
        <p:spPr bwMode="auto">
          <a:xfrm>
            <a:off x="186740" y="1038149"/>
            <a:ext cx="72487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100" dirty="0">
                <a:latin typeface="+mn-ea"/>
                <a:ea typeface="+mn-ea"/>
              </a:rPr>
              <a:t>20KDa-</a:t>
            </a:r>
            <a:endParaRPr lang="ja-JP" altLang="en-US" sz="1100" dirty="0">
              <a:latin typeface="+mn-ea"/>
              <a:ea typeface="+mn-ea"/>
            </a:endParaRPr>
          </a:p>
        </p:txBody>
      </p:sp>
      <p:sp>
        <p:nvSpPr>
          <p:cNvPr id="30" name="テキスト ボックス 29">
            <a:extLst>
              <a:ext uri="{FF2B5EF4-FFF2-40B4-BE49-F238E27FC236}">
                <a16:creationId xmlns:a16="http://schemas.microsoft.com/office/drawing/2014/main" id="{D2697CA5-5737-4C9A-4A56-AFCBB880A3DF}"/>
              </a:ext>
            </a:extLst>
          </p:cNvPr>
          <p:cNvSpPr txBox="1"/>
          <p:nvPr/>
        </p:nvSpPr>
        <p:spPr>
          <a:xfrm rot="16200000">
            <a:off x="1687695" y="77204"/>
            <a:ext cx="393056" cy="1631216"/>
          </a:xfrm>
          <a:prstGeom prst="rect">
            <a:avLst/>
          </a:prstGeom>
          <a:noFill/>
        </p:spPr>
        <p:txBody>
          <a:bodyPr wrap="none" rtlCol="0">
            <a:spAutoFit/>
          </a:bodyPr>
          <a:lstStyle/>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p:txBody>
      </p:sp>
      <p:sp>
        <p:nvSpPr>
          <p:cNvPr id="31" name="正方形/長方形 30">
            <a:extLst>
              <a:ext uri="{FF2B5EF4-FFF2-40B4-BE49-F238E27FC236}">
                <a16:creationId xmlns:a16="http://schemas.microsoft.com/office/drawing/2014/main" id="{07594656-74C9-67DD-5940-453A39D9F358}"/>
              </a:ext>
            </a:extLst>
          </p:cNvPr>
          <p:cNvSpPr/>
          <p:nvPr/>
        </p:nvSpPr>
        <p:spPr>
          <a:xfrm>
            <a:off x="1112879" y="1223092"/>
            <a:ext cx="1530092" cy="33005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 name="テキスト ボックス 8">
            <a:extLst>
              <a:ext uri="{FF2B5EF4-FFF2-40B4-BE49-F238E27FC236}">
                <a16:creationId xmlns:a16="http://schemas.microsoft.com/office/drawing/2014/main" id="{D88FFB28-943C-2E24-C071-DB942CE4A6C8}"/>
              </a:ext>
            </a:extLst>
          </p:cNvPr>
          <p:cNvSpPr txBox="1">
            <a:spLocks noChangeArrowheads="1"/>
          </p:cNvSpPr>
          <p:nvPr/>
        </p:nvSpPr>
        <p:spPr bwMode="auto">
          <a:xfrm rot="16200000">
            <a:off x="2862865" y="1269568"/>
            <a:ext cx="7248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en-US" altLang="ja-JP" sz="1400" dirty="0" err="1">
                <a:latin typeface="+mn-ea"/>
                <a:ea typeface="+mn-ea"/>
              </a:rPr>
              <a:t>Pvalb</a:t>
            </a:r>
            <a:endParaRPr lang="ja-JP" altLang="en-US" sz="1400" dirty="0">
              <a:latin typeface="+mn-ea"/>
              <a:ea typeface="+mn-ea"/>
            </a:endParaRPr>
          </a:p>
        </p:txBody>
      </p:sp>
      <p:sp>
        <p:nvSpPr>
          <p:cNvPr id="75" name="テキスト ボックス 74">
            <a:extLst>
              <a:ext uri="{FF2B5EF4-FFF2-40B4-BE49-F238E27FC236}">
                <a16:creationId xmlns:a16="http://schemas.microsoft.com/office/drawing/2014/main" id="{7C36370C-D8E3-39A0-DE05-44E604D90723}"/>
              </a:ext>
            </a:extLst>
          </p:cNvPr>
          <p:cNvSpPr txBox="1"/>
          <p:nvPr/>
        </p:nvSpPr>
        <p:spPr>
          <a:xfrm>
            <a:off x="263399" y="2360835"/>
            <a:ext cx="684803" cy="261610"/>
          </a:xfrm>
          <a:prstGeom prst="rect">
            <a:avLst/>
          </a:prstGeom>
          <a:noFill/>
        </p:spPr>
        <p:txBody>
          <a:bodyPr wrap="none" rtlCol="0">
            <a:spAutoFit/>
          </a:bodyPr>
          <a:lstStyle/>
          <a:p>
            <a:pPr algn="r"/>
            <a:r>
              <a:rPr kumimoji="1" lang="en-US" altLang="ja-JP" sz="1100" dirty="0">
                <a:latin typeface="+mn-ea"/>
              </a:rPr>
              <a:t>50KDa-</a:t>
            </a:r>
            <a:endParaRPr kumimoji="1" lang="ja-JP" altLang="en-US" sz="1100" dirty="0">
              <a:latin typeface="+mn-ea"/>
            </a:endParaRPr>
          </a:p>
        </p:txBody>
      </p:sp>
      <p:sp>
        <p:nvSpPr>
          <p:cNvPr id="76" name="テキスト ボックス 75">
            <a:extLst>
              <a:ext uri="{FF2B5EF4-FFF2-40B4-BE49-F238E27FC236}">
                <a16:creationId xmlns:a16="http://schemas.microsoft.com/office/drawing/2014/main" id="{F19F1859-BB06-9DB5-9D41-28BFE1EF59AC}"/>
              </a:ext>
            </a:extLst>
          </p:cNvPr>
          <p:cNvSpPr txBox="1"/>
          <p:nvPr/>
        </p:nvSpPr>
        <p:spPr>
          <a:xfrm>
            <a:off x="263399" y="2567077"/>
            <a:ext cx="684803" cy="261610"/>
          </a:xfrm>
          <a:prstGeom prst="rect">
            <a:avLst/>
          </a:prstGeom>
          <a:noFill/>
        </p:spPr>
        <p:txBody>
          <a:bodyPr wrap="none" rtlCol="0">
            <a:spAutoFit/>
          </a:bodyPr>
          <a:lstStyle/>
          <a:p>
            <a:pPr algn="r"/>
            <a:r>
              <a:rPr kumimoji="1" lang="en-US" altLang="ja-JP" sz="1100" dirty="0">
                <a:latin typeface="+mn-ea"/>
              </a:rPr>
              <a:t>37KDa-</a:t>
            </a:r>
            <a:endParaRPr kumimoji="1" lang="ja-JP" altLang="en-US" sz="1100" dirty="0">
              <a:latin typeface="+mn-ea"/>
            </a:endParaRPr>
          </a:p>
        </p:txBody>
      </p:sp>
      <p:sp>
        <p:nvSpPr>
          <p:cNvPr id="77" name="テキスト ボックス 76">
            <a:extLst>
              <a:ext uri="{FF2B5EF4-FFF2-40B4-BE49-F238E27FC236}">
                <a16:creationId xmlns:a16="http://schemas.microsoft.com/office/drawing/2014/main" id="{CD161958-5326-14B0-85BF-38CE2EA8D064}"/>
              </a:ext>
            </a:extLst>
          </p:cNvPr>
          <p:cNvSpPr txBox="1"/>
          <p:nvPr/>
        </p:nvSpPr>
        <p:spPr>
          <a:xfrm>
            <a:off x="263399" y="2834618"/>
            <a:ext cx="684803" cy="261610"/>
          </a:xfrm>
          <a:prstGeom prst="rect">
            <a:avLst/>
          </a:prstGeom>
          <a:noFill/>
        </p:spPr>
        <p:txBody>
          <a:bodyPr wrap="none" rtlCol="0">
            <a:spAutoFit/>
          </a:bodyPr>
          <a:lstStyle/>
          <a:p>
            <a:pPr algn="r"/>
            <a:r>
              <a:rPr kumimoji="1" lang="en-US" altLang="ja-JP" sz="1100" dirty="0">
                <a:latin typeface="+mn-ea"/>
              </a:rPr>
              <a:t>25KDa-</a:t>
            </a:r>
            <a:endParaRPr kumimoji="1" lang="ja-JP" altLang="en-US" sz="1100" dirty="0">
              <a:latin typeface="+mn-ea"/>
            </a:endParaRPr>
          </a:p>
        </p:txBody>
      </p:sp>
      <p:sp>
        <p:nvSpPr>
          <p:cNvPr id="78" name="テキスト ボックス 77">
            <a:extLst>
              <a:ext uri="{FF2B5EF4-FFF2-40B4-BE49-F238E27FC236}">
                <a16:creationId xmlns:a16="http://schemas.microsoft.com/office/drawing/2014/main" id="{1AE86A42-4BBC-F87A-EA77-76B746D1E853}"/>
              </a:ext>
            </a:extLst>
          </p:cNvPr>
          <p:cNvSpPr txBox="1"/>
          <p:nvPr/>
        </p:nvSpPr>
        <p:spPr>
          <a:xfrm>
            <a:off x="263399" y="2937369"/>
            <a:ext cx="684803" cy="261610"/>
          </a:xfrm>
          <a:prstGeom prst="rect">
            <a:avLst/>
          </a:prstGeom>
          <a:noFill/>
        </p:spPr>
        <p:txBody>
          <a:bodyPr wrap="none" rtlCol="0">
            <a:spAutoFit/>
          </a:bodyPr>
          <a:lstStyle/>
          <a:p>
            <a:pPr algn="r"/>
            <a:r>
              <a:rPr kumimoji="1" lang="en-US" altLang="ja-JP" sz="1100" dirty="0">
                <a:latin typeface="+mn-ea"/>
              </a:rPr>
              <a:t>20KDa-</a:t>
            </a:r>
            <a:endParaRPr kumimoji="1" lang="ja-JP" altLang="en-US" sz="1100" dirty="0">
              <a:latin typeface="+mn-ea"/>
            </a:endParaRPr>
          </a:p>
        </p:txBody>
      </p:sp>
      <p:sp>
        <p:nvSpPr>
          <p:cNvPr id="79" name="テキスト ボックス 78">
            <a:extLst>
              <a:ext uri="{FF2B5EF4-FFF2-40B4-BE49-F238E27FC236}">
                <a16:creationId xmlns:a16="http://schemas.microsoft.com/office/drawing/2014/main" id="{F313E88C-D7C5-0E9F-E2AA-A0E159F80FDC}"/>
              </a:ext>
            </a:extLst>
          </p:cNvPr>
          <p:cNvSpPr txBox="1"/>
          <p:nvPr/>
        </p:nvSpPr>
        <p:spPr>
          <a:xfrm>
            <a:off x="263399" y="3097987"/>
            <a:ext cx="684803" cy="261610"/>
          </a:xfrm>
          <a:prstGeom prst="rect">
            <a:avLst/>
          </a:prstGeom>
          <a:noFill/>
        </p:spPr>
        <p:txBody>
          <a:bodyPr wrap="none" rtlCol="0">
            <a:spAutoFit/>
          </a:bodyPr>
          <a:lstStyle/>
          <a:p>
            <a:pPr algn="r"/>
            <a:r>
              <a:rPr kumimoji="1" lang="en-US" altLang="ja-JP" sz="1100" dirty="0">
                <a:latin typeface="+mn-ea"/>
              </a:rPr>
              <a:t>15KDa-</a:t>
            </a:r>
            <a:endParaRPr kumimoji="1" lang="ja-JP" altLang="en-US" sz="1100" dirty="0">
              <a:latin typeface="+mn-ea"/>
            </a:endParaRPr>
          </a:p>
        </p:txBody>
      </p:sp>
      <p:sp>
        <p:nvSpPr>
          <p:cNvPr id="80" name="テキスト ボックス 79">
            <a:extLst>
              <a:ext uri="{FF2B5EF4-FFF2-40B4-BE49-F238E27FC236}">
                <a16:creationId xmlns:a16="http://schemas.microsoft.com/office/drawing/2014/main" id="{7BC9E492-1ECA-9EA8-1798-882F80F28198}"/>
              </a:ext>
            </a:extLst>
          </p:cNvPr>
          <p:cNvSpPr txBox="1"/>
          <p:nvPr/>
        </p:nvSpPr>
        <p:spPr>
          <a:xfrm>
            <a:off x="263399" y="3191679"/>
            <a:ext cx="684803" cy="261610"/>
          </a:xfrm>
          <a:prstGeom prst="rect">
            <a:avLst/>
          </a:prstGeom>
          <a:noFill/>
        </p:spPr>
        <p:txBody>
          <a:bodyPr wrap="none" rtlCol="0">
            <a:spAutoFit/>
          </a:bodyPr>
          <a:lstStyle/>
          <a:p>
            <a:pPr algn="r"/>
            <a:r>
              <a:rPr kumimoji="1" lang="en-US" altLang="ja-JP" sz="1100" dirty="0">
                <a:latin typeface="+mn-ea"/>
              </a:rPr>
              <a:t>10KDa-</a:t>
            </a:r>
            <a:endParaRPr kumimoji="1" lang="ja-JP" altLang="en-US" sz="1100" dirty="0">
              <a:latin typeface="+mn-ea"/>
            </a:endParaRPr>
          </a:p>
        </p:txBody>
      </p:sp>
      <p:sp>
        <p:nvSpPr>
          <p:cNvPr id="83" name="テキスト ボックス 8">
            <a:extLst>
              <a:ext uri="{FF2B5EF4-FFF2-40B4-BE49-F238E27FC236}">
                <a16:creationId xmlns:a16="http://schemas.microsoft.com/office/drawing/2014/main" id="{0D5FBAA7-CD47-15A0-B035-E94918BF105C}"/>
              </a:ext>
            </a:extLst>
          </p:cNvPr>
          <p:cNvSpPr txBox="1">
            <a:spLocks noChangeArrowheads="1"/>
          </p:cNvSpPr>
          <p:nvPr/>
        </p:nvSpPr>
        <p:spPr bwMode="auto">
          <a:xfrm rot="16200000">
            <a:off x="2862865" y="2821259"/>
            <a:ext cx="7248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en-US" altLang="ja-JP" sz="1400" dirty="0">
                <a:latin typeface="+mn-ea"/>
                <a:ea typeface="+mn-ea"/>
              </a:rPr>
              <a:t>Myl6b</a:t>
            </a:r>
            <a:endParaRPr lang="ja-JP" altLang="en-US" sz="1400" dirty="0">
              <a:latin typeface="+mn-ea"/>
              <a:ea typeface="+mn-ea"/>
            </a:endParaRPr>
          </a:p>
        </p:txBody>
      </p:sp>
      <p:sp>
        <p:nvSpPr>
          <p:cNvPr id="100" name="正方形/長方形 99">
            <a:extLst>
              <a:ext uri="{FF2B5EF4-FFF2-40B4-BE49-F238E27FC236}">
                <a16:creationId xmlns:a16="http://schemas.microsoft.com/office/drawing/2014/main" id="{88A23A14-F280-C46E-5840-CB42A3A695C9}"/>
              </a:ext>
            </a:extLst>
          </p:cNvPr>
          <p:cNvSpPr/>
          <p:nvPr/>
        </p:nvSpPr>
        <p:spPr>
          <a:xfrm>
            <a:off x="1125169" y="2792823"/>
            <a:ext cx="1530092" cy="33005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pic>
        <p:nvPicPr>
          <p:cNvPr id="2" name="図 1" descr="小さい, 写真, 座る, テーブル が含まれている画像&#10;&#10;自動的に生成された説明">
            <a:extLst>
              <a:ext uri="{FF2B5EF4-FFF2-40B4-BE49-F238E27FC236}">
                <a16:creationId xmlns:a16="http://schemas.microsoft.com/office/drawing/2014/main" id="{8BD0273C-9D31-61E1-A2BC-4F105F4D37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3998" y="1102676"/>
            <a:ext cx="2749504" cy="2283020"/>
          </a:xfrm>
          <a:prstGeom prst="rect">
            <a:avLst/>
          </a:prstGeom>
        </p:spPr>
      </p:pic>
      <p:sp>
        <p:nvSpPr>
          <p:cNvPr id="32" name="テキスト ボックス 8">
            <a:extLst>
              <a:ext uri="{FF2B5EF4-FFF2-40B4-BE49-F238E27FC236}">
                <a16:creationId xmlns:a16="http://schemas.microsoft.com/office/drawing/2014/main" id="{3846C203-485E-2B05-0348-7C9B6139CFDC}"/>
              </a:ext>
            </a:extLst>
          </p:cNvPr>
          <p:cNvSpPr txBox="1">
            <a:spLocks noChangeArrowheads="1"/>
          </p:cNvSpPr>
          <p:nvPr/>
        </p:nvSpPr>
        <p:spPr bwMode="auto">
          <a:xfrm rot="16200000">
            <a:off x="6075120" y="1987639"/>
            <a:ext cx="9411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en-US" altLang="ja-JP" sz="1400" dirty="0">
                <a:latin typeface="+mn-ea"/>
                <a:ea typeface="+mn-ea"/>
              </a:rPr>
              <a:t>Gpd1</a:t>
            </a:r>
            <a:endParaRPr lang="ja-JP" altLang="en-US" sz="1400" dirty="0">
              <a:latin typeface="+mn-ea"/>
              <a:ea typeface="+mn-ea"/>
            </a:endParaRPr>
          </a:p>
        </p:txBody>
      </p:sp>
      <p:sp>
        <p:nvSpPr>
          <p:cNvPr id="28" name="テキスト ボックス 27">
            <a:extLst>
              <a:ext uri="{FF2B5EF4-FFF2-40B4-BE49-F238E27FC236}">
                <a16:creationId xmlns:a16="http://schemas.microsoft.com/office/drawing/2014/main" id="{87358B75-19BC-E092-F34F-A9D981FB0A18}"/>
              </a:ext>
            </a:extLst>
          </p:cNvPr>
          <p:cNvSpPr txBox="1"/>
          <p:nvPr/>
        </p:nvSpPr>
        <p:spPr>
          <a:xfrm rot="16200000">
            <a:off x="4973046" y="152855"/>
            <a:ext cx="393056" cy="1631216"/>
          </a:xfrm>
          <a:prstGeom prst="rect">
            <a:avLst/>
          </a:prstGeom>
          <a:noFill/>
        </p:spPr>
        <p:txBody>
          <a:bodyPr wrap="none" rtlCol="0">
            <a:spAutoFit/>
          </a:bodyPr>
          <a:lstStyle/>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p:txBody>
      </p:sp>
      <p:pic>
        <p:nvPicPr>
          <p:cNvPr id="29" name="図 28" descr="写真, 座る, 冷蔵庫, 探す が含まれている画像&#10;&#10;自動的に生成された説明">
            <a:extLst>
              <a:ext uri="{FF2B5EF4-FFF2-40B4-BE49-F238E27FC236}">
                <a16:creationId xmlns:a16="http://schemas.microsoft.com/office/drawing/2014/main" id="{AC515B0B-7639-A81B-3129-CA2BC19D5F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951" y="4301760"/>
            <a:ext cx="2802667" cy="2292624"/>
          </a:xfrm>
          <a:prstGeom prst="rect">
            <a:avLst/>
          </a:prstGeom>
        </p:spPr>
      </p:pic>
      <p:pic>
        <p:nvPicPr>
          <p:cNvPr id="50" name="図 49" descr="白黒の写真&#10;&#10;中程度の精度で自動的に生成された説明">
            <a:extLst>
              <a:ext uri="{FF2B5EF4-FFF2-40B4-BE49-F238E27FC236}">
                <a16:creationId xmlns:a16="http://schemas.microsoft.com/office/drawing/2014/main" id="{E8D9D310-F065-1BD0-7E1B-6CDBB545E7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20416" y="4256611"/>
            <a:ext cx="2630754" cy="2207771"/>
          </a:xfrm>
          <a:prstGeom prst="rect">
            <a:avLst/>
          </a:prstGeom>
        </p:spPr>
      </p:pic>
      <p:sp>
        <p:nvSpPr>
          <p:cNvPr id="5" name="テキスト ボックス 8">
            <a:extLst>
              <a:ext uri="{FF2B5EF4-FFF2-40B4-BE49-F238E27FC236}">
                <a16:creationId xmlns:a16="http://schemas.microsoft.com/office/drawing/2014/main" id="{99A0E09A-69EE-A1B8-1100-91386F14009C}"/>
              </a:ext>
            </a:extLst>
          </p:cNvPr>
          <p:cNvSpPr txBox="1">
            <a:spLocks noChangeArrowheads="1"/>
          </p:cNvSpPr>
          <p:nvPr/>
        </p:nvSpPr>
        <p:spPr bwMode="auto">
          <a:xfrm rot="16200000">
            <a:off x="6075120" y="5239146"/>
            <a:ext cx="9411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en-US" altLang="ja-JP" sz="1400" dirty="0">
                <a:latin typeface="+mn-ea"/>
                <a:ea typeface="+mn-ea"/>
              </a:rPr>
              <a:t>GAPDH</a:t>
            </a:r>
            <a:endParaRPr lang="ja-JP" altLang="en-US" sz="1400" dirty="0">
              <a:latin typeface="+mn-ea"/>
              <a:ea typeface="+mn-ea"/>
            </a:endParaRPr>
          </a:p>
        </p:txBody>
      </p:sp>
      <p:sp>
        <p:nvSpPr>
          <p:cNvPr id="61" name="テキスト ボックス 60">
            <a:extLst>
              <a:ext uri="{FF2B5EF4-FFF2-40B4-BE49-F238E27FC236}">
                <a16:creationId xmlns:a16="http://schemas.microsoft.com/office/drawing/2014/main" id="{4D96BE30-FC41-5DE0-3FB0-253007531983}"/>
              </a:ext>
            </a:extLst>
          </p:cNvPr>
          <p:cNvSpPr txBox="1"/>
          <p:nvPr/>
        </p:nvSpPr>
        <p:spPr>
          <a:xfrm rot="16200000">
            <a:off x="1693687" y="1408483"/>
            <a:ext cx="393056" cy="1631216"/>
          </a:xfrm>
          <a:prstGeom prst="rect">
            <a:avLst/>
          </a:prstGeom>
          <a:noFill/>
        </p:spPr>
        <p:txBody>
          <a:bodyPr wrap="none" rtlCol="0">
            <a:spAutoFit/>
          </a:bodyPr>
          <a:lstStyle/>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p:txBody>
      </p:sp>
      <p:sp>
        <p:nvSpPr>
          <p:cNvPr id="63" name="正方形/長方形 62">
            <a:extLst>
              <a:ext uri="{FF2B5EF4-FFF2-40B4-BE49-F238E27FC236}">
                <a16:creationId xmlns:a16="http://schemas.microsoft.com/office/drawing/2014/main" id="{6EE104EF-D76D-A0E3-4CC2-34A8F6D734C9}"/>
              </a:ext>
            </a:extLst>
          </p:cNvPr>
          <p:cNvSpPr/>
          <p:nvPr/>
        </p:nvSpPr>
        <p:spPr>
          <a:xfrm>
            <a:off x="4371254" y="2373176"/>
            <a:ext cx="1530092" cy="33005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6" name="正方形/長方形 65">
            <a:extLst>
              <a:ext uri="{FF2B5EF4-FFF2-40B4-BE49-F238E27FC236}">
                <a16:creationId xmlns:a16="http://schemas.microsoft.com/office/drawing/2014/main" id="{5C2B3424-E069-6674-7F6F-79032817FA31}"/>
              </a:ext>
            </a:extLst>
          </p:cNvPr>
          <p:cNvSpPr/>
          <p:nvPr/>
        </p:nvSpPr>
        <p:spPr>
          <a:xfrm>
            <a:off x="1000796" y="5605392"/>
            <a:ext cx="1530092" cy="33005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 name="テキスト ボックス 5">
            <a:extLst>
              <a:ext uri="{FF2B5EF4-FFF2-40B4-BE49-F238E27FC236}">
                <a16:creationId xmlns:a16="http://schemas.microsoft.com/office/drawing/2014/main" id="{24199429-EA7C-7BE7-4341-4C4A823879FF}"/>
              </a:ext>
            </a:extLst>
          </p:cNvPr>
          <p:cNvSpPr txBox="1"/>
          <p:nvPr/>
        </p:nvSpPr>
        <p:spPr>
          <a:xfrm>
            <a:off x="3633112" y="2045883"/>
            <a:ext cx="616323" cy="235449"/>
          </a:xfrm>
          <a:prstGeom prst="rect">
            <a:avLst/>
          </a:prstGeom>
          <a:noFill/>
        </p:spPr>
        <p:txBody>
          <a:bodyPr wrap="none" rtlCol="0">
            <a:spAutoFit/>
          </a:bodyPr>
          <a:lstStyle/>
          <a:p>
            <a:pPr algn="r"/>
            <a:r>
              <a:rPr kumimoji="1" lang="en-US" altLang="ja-JP" sz="1100" dirty="0">
                <a:latin typeface="+mn-ea"/>
              </a:rPr>
              <a:t>50KDa-</a:t>
            </a:r>
            <a:endParaRPr kumimoji="1" lang="ja-JP" altLang="en-US" sz="1100" dirty="0">
              <a:latin typeface="+mn-ea"/>
            </a:endParaRPr>
          </a:p>
        </p:txBody>
      </p:sp>
      <p:sp>
        <p:nvSpPr>
          <p:cNvPr id="8" name="テキスト ボックス 7">
            <a:extLst>
              <a:ext uri="{FF2B5EF4-FFF2-40B4-BE49-F238E27FC236}">
                <a16:creationId xmlns:a16="http://schemas.microsoft.com/office/drawing/2014/main" id="{6F6959AB-0136-B322-213E-F8ACB00DC656}"/>
              </a:ext>
            </a:extLst>
          </p:cNvPr>
          <p:cNvSpPr txBox="1"/>
          <p:nvPr/>
        </p:nvSpPr>
        <p:spPr>
          <a:xfrm>
            <a:off x="3633112" y="2245796"/>
            <a:ext cx="616323" cy="235449"/>
          </a:xfrm>
          <a:prstGeom prst="rect">
            <a:avLst/>
          </a:prstGeom>
          <a:noFill/>
        </p:spPr>
        <p:txBody>
          <a:bodyPr wrap="none" rtlCol="0">
            <a:spAutoFit/>
          </a:bodyPr>
          <a:lstStyle/>
          <a:p>
            <a:pPr algn="r"/>
            <a:r>
              <a:rPr kumimoji="1" lang="en-US" altLang="ja-JP" sz="1100" dirty="0">
                <a:latin typeface="+mn-ea"/>
              </a:rPr>
              <a:t>37KDa-</a:t>
            </a:r>
            <a:endParaRPr kumimoji="1" lang="ja-JP" altLang="en-US" sz="1100" dirty="0">
              <a:latin typeface="+mn-ea"/>
            </a:endParaRPr>
          </a:p>
        </p:txBody>
      </p:sp>
      <p:sp>
        <p:nvSpPr>
          <p:cNvPr id="12" name="テキスト ボックス 11">
            <a:extLst>
              <a:ext uri="{FF2B5EF4-FFF2-40B4-BE49-F238E27FC236}">
                <a16:creationId xmlns:a16="http://schemas.microsoft.com/office/drawing/2014/main" id="{BC29440A-3D3F-37CF-086C-DD72740BCC98}"/>
              </a:ext>
            </a:extLst>
          </p:cNvPr>
          <p:cNvSpPr txBox="1"/>
          <p:nvPr/>
        </p:nvSpPr>
        <p:spPr>
          <a:xfrm>
            <a:off x="3633112" y="2494751"/>
            <a:ext cx="616323" cy="235449"/>
          </a:xfrm>
          <a:prstGeom prst="rect">
            <a:avLst/>
          </a:prstGeom>
          <a:noFill/>
        </p:spPr>
        <p:txBody>
          <a:bodyPr wrap="none" rtlCol="0">
            <a:spAutoFit/>
          </a:bodyPr>
          <a:lstStyle/>
          <a:p>
            <a:pPr algn="r"/>
            <a:r>
              <a:rPr kumimoji="1" lang="en-US" altLang="ja-JP" sz="1100" dirty="0">
                <a:latin typeface="+mn-ea"/>
              </a:rPr>
              <a:t>25KDa-</a:t>
            </a:r>
            <a:endParaRPr kumimoji="1" lang="ja-JP" altLang="en-US" sz="1100" dirty="0">
              <a:latin typeface="+mn-ea"/>
            </a:endParaRPr>
          </a:p>
        </p:txBody>
      </p:sp>
      <p:sp>
        <p:nvSpPr>
          <p:cNvPr id="13" name="テキスト ボックス 12">
            <a:extLst>
              <a:ext uri="{FF2B5EF4-FFF2-40B4-BE49-F238E27FC236}">
                <a16:creationId xmlns:a16="http://schemas.microsoft.com/office/drawing/2014/main" id="{1B4B3A9E-58C5-4165-56D2-AF499A1231F6}"/>
              </a:ext>
            </a:extLst>
          </p:cNvPr>
          <p:cNvSpPr txBox="1"/>
          <p:nvPr/>
        </p:nvSpPr>
        <p:spPr>
          <a:xfrm>
            <a:off x="3633112" y="2615816"/>
            <a:ext cx="616323" cy="235449"/>
          </a:xfrm>
          <a:prstGeom prst="rect">
            <a:avLst/>
          </a:prstGeom>
          <a:noFill/>
        </p:spPr>
        <p:txBody>
          <a:bodyPr wrap="none" rtlCol="0">
            <a:spAutoFit/>
          </a:bodyPr>
          <a:lstStyle/>
          <a:p>
            <a:pPr algn="r"/>
            <a:r>
              <a:rPr kumimoji="1" lang="en-US" altLang="ja-JP" sz="1100" dirty="0">
                <a:latin typeface="+mn-ea"/>
              </a:rPr>
              <a:t>20KDa-</a:t>
            </a:r>
            <a:endParaRPr kumimoji="1" lang="ja-JP" altLang="en-US" sz="1100" dirty="0">
              <a:latin typeface="+mn-ea"/>
            </a:endParaRPr>
          </a:p>
        </p:txBody>
      </p:sp>
      <p:sp>
        <p:nvSpPr>
          <p:cNvPr id="15" name="テキスト ボックス 14">
            <a:extLst>
              <a:ext uri="{FF2B5EF4-FFF2-40B4-BE49-F238E27FC236}">
                <a16:creationId xmlns:a16="http://schemas.microsoft.com/office/drawing/2014/main" id="{0F8C57AE-8912-8400-6CB8-48A0EC636824}"/>
              </a:ext>
            </a:extLst>
          </p:cNvPr>
          <p:cNvSpPr txBox="1"/>
          <p:nvPr/>
        </p:nvSpPr>
        <p:spPr>
          <a:xfrm>
            <a:off x="3633112" y="2772625"/>
            <a:ext cx="616323" cy="235449"/>
          </a:xfrm>
          <a:prstGeom prst="rect">
            <a:avLst/>
          </a:prstGeom>
          <a:noFill/>
        </p:spPr>
        <p:txBody>
          <a:bodyPr wrap="none" rtlCol="0">
            <a:spAutoFit/>
          </a:bodyPr>
          <a:lstStyle/>
          <a:p>
            <a:pPr algn="r"/>
            <a:r>
              <a:rPr kumimoji="1" lang="en-US" altLang="ja-JP" sz="1100" dirty="0">
                <a:latin typeface="+mn-ea"/>
              </a:rPr>
              <a:t>15KDa-</a:t>
            </a:r>
            <a:endParaRPr kumimoji="1" lang="ja-JP" altLang="en-US" sz="1100" dirty="0">
              <a:latin typeface="+mn-ea"/>
            </a:endParaRPr>
          </a:p>
        </p:txBody>
      </p:sp>
      <p:sp>
        <p:nvSpPr>
          <p:cNvPr id="16" name="テキスト ボックス 15">
            <a:extLst>
              <a:ext uri="{FF2B5EF4-FFF2-40B4-BE49-F238E27FC236}">
                <a16:creationId xmlns:a16="http://schemas.microsoft.com/office/drawing/2014/main" id="{6046DE2F-7027-9FF9-569B-6AC834F2929C}"/>
              </a:ext>
            </a:extLst>
          </p:cNvPr>
          <p:cNvSpPr txBox="1"/>
          <p:nvPr/>
        </p:nvSpPr>
        <p:spPr>
          <a:xfrm>
            <a:off x="3633112" y="2869200"/>
            <a:ext cx="616323" cy="235449"/>
          </a:xfrm>
          <a:prstGeom prst="rect">
            <a:avLst/>
          </a:prstGeom>
          <a:noFill/>
        </p:spPr>
        <p:txBody>
          <a:bodyPr wrap="none" rtlCol="0">
            <a:spAutoFit/>
          </a:bodyPr>
          <a:lstStyle/>
          <a:p>
            <a:pPr algn="r"/>
            <a:r>
              <a:rPr kumimoji="1" lang="en-US" altLang="ja-JP" sz="1100" dirty="0">
                <a:latin typeface="+mn-ea"/>
              </a:rPr>
              <a:t>10KDa-</a:t>
            </a:r>
            <a:endParaRPr kumimoji="1" lang="ja-JP" altLang="en-US" sz="1100" dirty="0">
              <a:latin typeface="+mn-ea"/>
            </a:endParaRPr>
          </a:p>
        </p:txBody>
      </p:sp>
      <p:sp>
        <p:nvSpPr>
          <p:cNvPr id="17" name="テキスト ボックス 16">
            <a:extLst>
              <a:ext uri="{FF2B5EF4-FFF2-40B4-BE49-F238E27FC236}">
                <a16:creationId xmlns:a16="http://schemas.microsoft.com/office/drawing/2014/main" id="{79244C05-68CB-7777-F7D3-1D460E40E9DA}"/>
              </a:ext>
            </a:extLst>
          </p:cNvPr>
          <p:cNvSpPr txBox="1"/>
          <p:nvPr/>
        </p:nvSpPr>
        <p:spPr>
          <a:xfrm>
            <a:off x="3633112" y="1764197"/>
            <a:ext cx="616323" cy="235449"/>
          </a:xfrm>
          <a:prstGeom prst="rect">
            <a:avLst/>
          </a:prstGeom>
          <a:noFill/>
        </p:spPr>
        <p:txBody>
          <a:bodyPr wrap="none" rtlCol="0">
            <a:spAutoFit/>
          </a:bodyPr>
          <a:lstStyle/>
          <a:p>
            <a:pPr algn="r"/>
            <a:r>
              <a:rPr kumimoji="1" lang="en-US" altLang="ja-JP" sz="1100" dirty="0">
                <a:latin typeface="+mn-ea"/>
              </a:rPr>
              <a:t>75KDa-</a:t>
            </a:r>
            <a:endParaRPr kumimoji="1" lang="ja-JP" altLang="en-US" sz="1100" dirty="0">
              <a:latin typeface="+mn-ea"/>
            </a:endParaRPr>
          </a:p>
        </p:txBody>
      </p:sp>
      <p:sp>
        <p:nvSpPr>
          <p:cNvPr id="25" name="テキスト ボックス 24">
            <a:extLst>
              <a:ext uri="{FF2B5EF4-FFF2-40B4-BE49-F238E27FC236}">
                <a16:creationId xmlns:a16="http://schemas.microsoft.com/office/drawing/2014/main" id="{B6BC34A5-D92F-9F81-AF7B-D02024002924}"/>
              </a:ext>
            </a:extLst>
          </p:cNvPr>
          <p:cNvSpPr txBox="1"/>
          <p:nvPr/>
        </p:nvSpPr>
        <p:spPr>
          <a:xfrm>
            <a:off x="3562419" y="1619641"/>
            <a:ext cx="687016" cy="235449"/>
          </a:xfrm>
          <a:prstGeom prst="rect">
            <a:avLst/>
          </a:prstGeom>
          <a:noFill/>
        </p:spPr>
        <p:txBody>
          <a:bodyPr wrap="none" rtlCol="0">
            <a:spAutoFit/>
          </a:bodyPr>
          <a:lstStyle/>
          <a:p>
            <a:pPr algn="r"/>
            <a:r>
              <a:rPr kumimoji="1" lang="en-US" altLang="ja-JP" sz="1100" dirty="0">
                <a:latin typeface="+mn-ea"/>
              </a:rPr>
              <a:t>100KDa-</a:t>
            </a:r>
            <a:endParaRPr kumimoji="1" lang="ja-JP" altLang="en-US" sz="1100" dirty="0">
              <a:latin typeface="+mn-ea"/>
            </a:endParaRPr>
          </a:p>
        </p:txBody>
      </p:sp>
      <p:sp>
        <p:nvSpPr>
          <p:cNvPr id="26" name="テキスト ボックス 25">
            <a:extLst>
              <a:ext uri="{FF2B5EF4-FFF2-40B4-BE49-F238E27FC236}">
                <a16:creationId xmlns:a16="http://schemas.microsoft.com/office/drawing/2014/main" id="{ABEC5CE7-88F8-52F5-A89A-9668C0F9FDCB}"/>
              </a:ext>
            </a:extLst>
          </p:cNvPr>
          <p:cNvSpPr txBox="1"/>
          <p:nvPr/>
        </p:nvSpPr>
        <p:spPr>
          <a:xfrm>
            <a:off x="3562419" y="1428847"/>
            <a:ext cx="687016" cy="235449"/>
          </a:xfrm>
          <a:prstGeom prst="rect">
            <a:avLst/>
          </a:prstGeom>
          <a:noFill/>
        </p:spPr>
        <p:txBody>
          <a:bodyPr wrap="none" rtlCol="0">
            <a:spAutoFit/>
          </a:bodyPr>
          <a:lstStyle/>
          <a:p>
            <a:pPr algn="r"/>
            <a:r>
              <a:rPr kumimoji="1" lang="en-US" altLang="ja-JP" sz="1100" dirty="0">
                <a:latin typeface="+mn-ea"/>
              </a:rPr>
              <a:t>150KDa-</a:t>
            </a:r>
            <a:endParaRPr kumimoji="1" lang="ja-JP" altLang="en-US" sz="1100" dirty="0">
              <a:latin typeface="+mn-ea"/>
            </a:endParaRPr>
          </a:p>
        </p:txBody>
      </p:sp>
      <p:sp>
        <p:nvSpPr>
          <p:cNvPr id="27" name="テキスト ボックス 26">
            <a:extLst>
              <a:ext uri="{FF2B5EF4-FFF2-40B4-BE49-F238E27FC236}">
                <a16:creationId xmlns:a16="http://schemas.microsoft.com/office/drawing/2014/main" id="{044B5FB1-6CC4-D82F-1172-506620AB009E}"/>
              </a:ext>
            </a:extLst>
          </p:cNvPr>
          <p:cNvSpPr txBox="1"/>
          <p:nvPr/>
        </p:nvSpPr>
        <p:spPr>
          <a:xfrm>
            <a:off x="3562419" y="1204340"/>
            <a:ext cx="687016" cy="235449"/>
          </a:xfrm>
          <a:prstGeom prst="rect">
            <a:avLst/>
          </a:prstGeom>
          <a:noFill/>
        </p:spPr>
        <p:txBody>
          <a:bodyPr wrap="none" rtlCol="0">
            <a:spAutoFit/>
          </a:bodyPr>
          <a:lstStyle/>
          <a:p>
            <a:pPr algn="r"/>
            <a:r>
              <a:rPr kumimoji="1" lang="en-US" altLang="ja-JP" sz="1100" dirty="0">
                <a:latin typeface="+mn-ea"/>
              </a:rPr>
              <a:t>250KDa-</a:t>
            </a:r>
            <a:endParaRPr kumimoji="1" lang="ja-JP" altLang="en-US" sz="1100" dirty="0">
              <a:latin typeface="+mn-ea"/>
            </a:endParaRPr>
          </a:p>
        </p:txBody>
      </p:sp>
      <p:sp>
        <p:nvSpPr>
          <p:cNvPr id="33" name="テキスト ボックス 32">
            <a:extLst>
              <a:ext uri="{FF2B5EF4-FFF2-40B4-BE49-F238E27FC236}">
                <a16:creationId xmlns:a16="http://schemas.microsoft.com/office/drawing/2014/main" id="{636827CF-310D-94E4-6713-C0103DC3F201}"/>
              </a:ext>
            </a:extLst>
          </p:cNvPr>
          <p:cNvSpPr txBox="1"/>
          <p:nvPr/>
        </p:nvSpPr>
        <p:spPr>
          <a:xfrm>
            <a:off x="328786" y="5415455"/>
            <a:ext cx="579814" cy="221502"/>
          </a:xfrm>
          <a:prstGeom prst="rect">
            <a:avLst/>
          </a:prstGeom>
          <a:noFill/>
        </p:spPr>
        <p:txBody>
          <a:bodyPr wrap="none" rtlCol="0">
            <a:spAutoFit/>
          </a:bodyPr>
          <a:lstStyle/>
          <a:p>
            <a:pPr algn="r"/>
            <a:r>
              <a:rPr kumimoji="1" lang="en-US" altLang="ja-JP" sz="1100" dirty="0">
                <a:latin typeface="+mn-ea"/>
              </a:rPr>
              <a:t>50KDa-</a:t>
            </a:r>
            <a:endParaRPr kumimoji="1" lang="ja-JP" altLang="en-US" sz="1100" dirty="0">
              <a:latin typeface="+mn-ea"/>
            </a:endParaRPr>
          </a:p>
        </p:txBody>
      </p:sp>
      <p:sp>
        <p:nvSpPr>
          <p:cNvPr id="34" name="テキスト ボックス 33">
            <a:extLst>
              <a:ext uri="{FF2B5EF4-FFF2-40B4-BE49-F238E27FC236}">
                <a16:creationId xmlns:a16="http://schemas.microsoft.com/office/drawing/2014/main" id="{B95606CF-3503-643B-8C2D-BC2D6C827460}"/>
              </a:ext>
            </a:extLst>
          </p:cNvPr>
          <p:cNvSpPr txBox="1"/>
          <p:nvPr/>
        </p:nvSpPr>
        <p:spPr>
          <a:xfrm>
            <a:off x="328786" y="5603526"/>
            <a:ext cx="579814" cy="221502"/>
          </a:xfrm>
          <a:prstGeom prst="rect">
            <a:avLst/>
          </a:prstGeom>
          <a:noFill/>
        </p:spPr>
        <p:txBody>
          <a:bodyPr wrap="none" rtlCol="0">
            <a:spAutoFit/>
          </a:bodyPr>
          <a:lstStyle/>
          <a:p>
            <a:pPr algn="r"/>
            <a:r>
              <a:rPr kumimoji="1" lang="en-US" altLang="ja-JP" sz="1100" dirty="0">
                <a:latin typeface="+mn-ea"/>
              </a:rPr>
              <a:t>37KDa-</a:t>
            </a:r>
            <a:endParaRPr kumimoji="1" lang="ja-JP" altLang="en-US" sz="1100" dirty="0">
              <a:latin typeface="+mn-ea"/>
            </a:endParaRPr>
          </a:p>
        </p:txBody>
      </p:sp>
      <p:sp>
        <p:nvSpPr>
          <p:cNvPr id="37" name="テキスト ボックス 36">
            <a:extLst>
              <a:ext uri="{FF2B5EF4-FFF2-40B4-BE49-F238E27FC236}">
                <a16:creationId xmlns:a16="http://schemas.microsoft.com/office/drawing/2014/main" id="{7564A5C3-19CC-A5DE-53E5-B4F0BBC14C67}"/>
              </a:ext>
            </a:extLst>
          </p:cNvPr>
          <p:cNvSpPr txBox="1"/>
          <p:nvPr/>
        </p:nvSpPr>
        <p:spPr>
          <a:xfrm>
            <a:off x="328786" y="5813728"/>
            <a:ext cx="579814" cy="221502"/>
          </a:xfrm>
          <a:prstGeom prst="rect">
            <a:avLst/>
          </a:prstGeom>
          <a:noFill/>
        </p:spPr>
        <p:txBody>
          <a:bodyPr wrap="none" rtlCol="0">
            <a:spAutoFit/>
          </a:bodyPr>
          <a:lstStyle/>
          <a:p>
            <a:pPr algn="r"/>
            <a:r>
              <a:rPr kumimoji="1" lang="en-US" altLang="ja-JP" sz="1100" dirty="0">
                <a:latin typeface="+mn-ea"/>
              </a:rPr>
              <a:t>25KDa-</a:t>
            </a:r>
            <a:endParaRPr kumimoji="1" lang="ja-JP" altLang="en-US" sz="1100" dirty="0">
              <a:latin typeface="+mn-ea"/>
            </a:endParaRPr>
          </a:p>
        </p:txBody>
      </p:sp>
      <p:sp>
        <p:nvSpPr>
          <p:cNvPr id="38" name="テキスト ボックス 37">
            <a:extLst>
              <a:ext uri="{FF2B5EF4-FFF2-40B4-BE49-F238E27FC236}">
                <a16:creationId xmlns:a16="http://schemas.microsoft.com/office/drawing/2014/main" id="{0286384C-7FEA-2B10-9552-7846600A69A3}"/>
              </a:ext>
            </a:extLst>
          </p:cNvPr>
          <p:cNvSpPr txBox="1"/>
          <p:nvPr/>
        </p:nvSpPr>
        <p:spPr>
          <a:xfrm>
            <a:off x="328786" y="5927622"/>
            <a:ext cx="579814" cy="221502"/>
          </a:xfrm>
          <a:prstGeom prst="rect">
            <a:avLst/>
          </a:prstGeom>
          <a:noFill/>
        </p:spPr>
        <p:txBody>
          <a:bodyPr wrap="none" rtlCol="0">
            <a:spAutoFit/>
          </a:bodyPr>
          <a:lstStyle/>
          <a:p>
            <a:pPr algn="r"/>
            <a:r>
              <a:rPr kumimoji="1" lang="en-US" altLang="ja-JP" sz="1100" dirty="0">
                <a:latin typeface="+mn-ea"/>
              </a:rPr>
              <a:t>20KDa-</a:t>
            </a:r>
            <a:endParaRPr kumimoji="1" lang="ja-JP" altLang="en-US" sz="1100" dirty="0">
              <a:latin typeface="+mn-ea"/>
            </a:endParaRPr>
          </a:p>
        </p:txBody>
      </p:sp>
      <p:sp>
        <p:nvSpPr>
          <p:cNvPr id="39" name="テキスト ボックス 38">
            <a:extLst>
              <a:ext uri="{FF2B5EF4-FFF2-40B4-BE49-F238E27FC236}">
                <a16:creationId xmlns:a16="http://schemas.microsoft.com/office/drawing/2014/main" id="{D05B9F68-3A0B-A098-F25C-B82CF412D410}"/>
              </a:ext>
            </a:extLst>
          </p:cNvPr>
          <p:cNvSpPr txBox="1"/>
          <p:nvPr/>
        </p:nvSpPr>
        <p:spPr>
          <a:xfrm>
            <a:off x="328786" y="6075142"/>
            <a:ext cx="579814" cy="221502"/>
          </a:xfrm>
          <a:prstGeom prst="rect">
            <a:avLst/>
          </a:prstGeom>
          <a:noFill/>
        </p:spPr>
        <p:txBody>
          <a:bodyPr wrap="none" rtlCol="0">
            <a:spAutoFit/>
          </a:bodyPr>
          <a:lstStyle/>
          <a:p>
            <a:pPr algn="r"/>
            <a:r>
              <a:rPr kumimoji="1" lang="en-US" altLang="ja-JP" sz="1100" dirty="0">
                <a:latin typeface="+mn-ea"/>
              </a:rPr>
              <a:t>15KDa-</a:t>
            </a:r>
            <a:endParaRPr kumimoji="1" lang="ja-JP" altLang="en-US" sz="1100" dirty="0">
              <a:latin typeface="+mn-ea"/>
            </a:endParaRPr>
          </a:p>
        </p:txBody>
      </p:sp>
      <p:sp>
        <p:nvSpPr>
          <p:cNvPr id="43" name="テキスト ボックス 42">
            <a:extLst>
              <a:ext uri="{FF2B5EF4-FFF2-40B4-BE49-F238E27FC236}">
                <a16:creationId xmlns:a16="http://schemas.microsoft.com/office/drawing/2014/main" id="{4C05EE13-0C66-229C-BC86-AAFFB0C252E2}"/>
              </a:ext>
            </a:extLst>
          </p:cNvPr>
          <p:cNvSpPr txBox="1"/>
          <p:nvPr/>
        </p:nvSpPr>
        <p:spPr>
          <a:xfrm>
            <a:off x="328786" y="6165997"/>
            <a:ext cx="579814" cy="221502"/>
          </a:xfrm>
          <a:prstGeom prst="rect">
            <a:avLst/>
          </a:prstGeom>
          <a:noFill/>
        </p:spPr>
        <p:txBody>
          <a:bodyPr wrap="none" rtlCol="0">
            <a:spAutoFit/>
          </a:bodyPr>
          <a:lstStyle/>
          <a:p>
            <a:pPr algn="r"/>
            <a:r>
              <a:rPr kumimoji="1" lang="en-US" altLang="ja-JP" sz="1100" dirty="0">
                <a:latin typeface="+mn-ea"/>
              </a:rPr>
              <a:t>10KDa-</a:t>
            </a:r>
            <a:endParaRPr kumimoji="1" lang="ja-JP" altLang="en-US" sz="1100" dirty="0">
              <a:latin typeface="+mn-ea"/>
            </a:endParaRPr>
          </a:p>
        </p:txBody>
      </p:sp>
      <p:sp>
        <p:nvSpPr>
          <p:cNvPr id="44" name="テキスト ボックス 43">
            <a:extLst>
              <a:ext uri="{FF2B5EF4-FFF2-40B4-BE49-F238E27FC236}">
                <a16:creationId xmlns:a16="http://schemas.microsoft.com/office/drawing/2014/main" id="{FA18920E-839E-DBE0-F71B-05789AA59F87}"/>
              </a:ext>
            </a:extLst>
          </p:cNvPr>
          <p:cNvSpPr txBox="1"/>
          <p:nvPr/>
        </p:nvSpPr>
        <p:spPr>
          <a:xfrm>
            <a:off x="328786" y="5144454"/>
            <a:ext cx="579814" cy="221502"/>
          </a:xfrm>
          <a:prstGeom prst="rect">
            <a:avLst/>
          </a:prstGeom>
          <a:noFill/>
        </p:spPr>
        <p:txBody>
          <a:bodyPr wrap="none" rtlCol="0">
            <a:spAutoFit/>
          </a:bodyPr>
          <a:lstStyle/>
          <a:p>
            <a:pPr algn="r"/>
            <a:r>
              <a:rPr kumimoji="1" lang="en-US" altLang="ja-JP" sz="1100" dirty="0">
                <a:latin typeface="+mn-ea"/>
              </a:rPr>
              <a:t>75KDa-</a:t>
            </a:r>
            <a:endParaRPr kumimoji="1" lang="ja-JP" altLang="en-US" sz="1100" dirty="0">
              <a:latin typeface="+mn-ea"/>
            </a:endParaRPr>
          </a:p>
        </p:txBody>
      </p:sp>
      <p:sp>
        <p:nvSpPr>
          <p:cNvPr id="46" name="テキスト ボックス 45">
            <a:extLst>
              <a:ext uri="{FF2B5EF4-FFF2-40B4-BE49-F238E27FC236}">
                <a16:creationId xmlns:a16="http://schemas.microsoft.com/office/drawing/2014/main" id="{90203B88-7B14-FC32-2A9E-50741D8BE5CB}"/>
              </a:ext>
            </a:extLst>
          </p:cNvPr>
          <p:cNvSpPr txBox="1"/>
          <p:nvPr/>
        </p:nvSpPr>
        <p:spPr>
          <a:xfrm>
            <a:off x="262280" y="5011081"/>
            <a:ext cx="646319" cy="221502"/>
          </a:xfrm>
          <a:prstGeom prst="rect">
            <a:avLst/>
          </a:prstGeom>
          <a:noFill/>
        </p:spPr>
        <p:txBody>
          <a:bodyPr wrap="none" rtlCol="0">
            <a:spAutoFit/>
          </a:bodyPr>
          <a:lstStyle/>
          <a:p>
            <a:pPr algn="r"/>
            <a:r>
              <a:rPr kumimoji="1" lang="en-US" altLang="ja-JP" sz="1100" dirty="0">
                <a:latin typeface="+mn-ea"/>
              </a:rPr>
              <a:t>100KDa-</a:t>
            </a:r>
            <a:endParaRPr kumimoji="1" lang="ja-JP" altLang="en-US" sz="1100" dirty="0">
              <a:latin typeface="+mn-ea"/>
            </a:endParaRPr>
          </a:p>
        </p:txBody>
      </p:sp>
      <p:sp>
        <p:nvSpPr>
          <p:cNvPr id="47" name="テキスト ボックス 46">
            <a:extLst>
              <a:ext uri="{FF2B5EF4-FFF2-40B4-BE49-F238E27FC236}">
                <a16:creationId xmlns:a16="http://schemas.microsoft.com/office/drawing/2014/main" id="{40F5E705-7A05-8CB7-DBCB-BFBEA0D86DA2}"/>
              </a:ext>
            </a:extLst>
          </p:cNvPr>
          <p:cNvSpPr txBox="1"/>
          <p:nvPr/>
        </p:nvSpPr>
        <p:spPr>
          <a:xfrm>
            <a:off x="262280" y="4831590"/>
            <a:ext cx="646319" cy="221502"/>
          </a:xfrm>
          <a:prstGeom prst="rect">
            <a:avLst/>
          </a:prstGeom>
          <a:noFill/>
        </p:spPr>
        <p:txBody>
          <a:bodyPr wrap="none" rtlCol="0">
            <a:spAutoFit/>
          </a:bodyPr>
          <a:lstStyle/>
          <a:p>
            <a:pPr algn="r"/>
            <a:r>
              <a:rPr kumimoji="1" lang="en-US" altLang="ja-JP" sz="1100" dirty="0">
                <a:latin typeface="+mn-ea"/>
              </a:rPr>
              <a:t>150KDa-</a:t>
            </a:r>
            <a:endParaRPr kumimoji="1" lang="ja-JP" altLang="en-US" sz="1100" dirty="0">
              <a:latin typeface="+mn-ea"/>
            </a:endParaRPr>
          </a:p>
        </p:txBody>
      </p:sp>
      <p:sp>
        <p:nvSpPr>
          <p:cNvPr id="48" name="テキスト ボックス 47">
            <a:extLst>
              <a:ext uri="{FF2B5EF4-FFF2-40B4-BE49-F238E27FC236}">
                <a16:creationId xmlns:a16="http://schemas.microsoft.com/office/drawing/2014/main" id="{3C44F580-7606-FECE-8F03-6D1AD0FC98DB}"/>
              </a:ext>
            </a:extLst>
          </p:cNvPr>
          <p:cNvSpPr txBox="1"/>
          <p:nvPr/>
        </p:nvSpPr>
        <p:spPr>
          <a:xfrm>
            <a:off x="262280" y="4620381"/>
            <a:ext cx="646319" cy="221502"/>
          </a:xfrm>
          <a:prstGeom prst="rect">
            <a:avLst/>
          </a:prstGeom>
          <a:noFill/>
        </p:spPr>
        <p:txBody>
          <a:bodyPr wrap="none" rtlCol="0">
            <a:spAutoFit/>
          </a:bodyPr>
          <a:lstStyle/>
          <a:p>
            <a:pPr algn="r"/>
            <a:r>
              <a:rPr kumimoji="1" lang="en-US" altLang="ja-JP" sz="1100" dirty="0">
                <a:latin typeface="+mn-ea"/>
              </a:rPr>
              <a:t>250KDa-</a:t>
            </a:r>
            <a:endParaRPr kumimoji="1" lang="ja-JP" altLang="en-US" sz="1100" dirty="0">
              <a:latin typeface="+mn-ea"/>
            </a:endParaRPr>
          </a:p>
        </p:txBody>
      </p:sp>
      <p:sp>
        <p:nvSpPr>
          <p:cNvPr id="51" name="テキスト ボックス 50">
            <a:extLst>
              <a:ext uri="{FF2B5EF4-FFF2-40B4-BE49-F238E27FC236}">
                <a16:creationId xmlns:a16="http://schemas.microsoft.com/office/drawing/2014/main" id="{AE84EC1C-49B1-7259-F792-BC50EE3E6550}"/>
              </a:ext>
            </a:extLst>
          </p:cNvPr>
          <p:cNvSpPr txBox="1"/>
          <p:nvPr/>
        </p:nvSpPr>
        <p:spPr>
          <a:xfrm>
            <a:off x="3607829" y="5343420"/>
            <a:ext cx="579814" cy="221502"/>
          </a:xfrm>
          <a:prstGeom prst="rect">
            <a:avLst/>
          </a:prstGeom>
          <a:noFill/>
        </p:spPr>
        <p:txBody>
          <a:bodyPr wrap="none" rtlCol="0">
            <a:spAutoFit/>
          </a:bodyPr>
          <a:lstStyle/>
          <a:p>
            <a:pPr algn="r"/>
            <a:r>
              <a:rPr kumimoji="1" lang="en-US" altLang="ja-JP" sz="1100" dirty="0">
                <a:latin typeface="+mn-ea"/>
              </a:rPr>
              <a:t>50KDa-</a:t>
            </a:r>
            <a:endParaRPr kumimoji="1" lang="ja-JP" altLang="en-US" sz="1100" dirty="0">
              <a:latin typeface="+mn-ea"/>
            </a:endParaRPr>
          </a:p>
        </p:txBody>
      </p:sp>
      <p:sp>
        <p:nvSpPr>
          <p:cNvPr id="52" name="テキスト ボックス 51">
            <a:extLst>
              <a:ext uri="{FF2B5EF4-FFF2-40B4-BE49-F238E27FC236}">
                <a16:creationId xmlns:a16="http://schemas.microsoft.com/office/drawing/2014/main" id="{084617EA-588C-D008-884D-D8AE3C99D8B3}"/>
              </a:ext>
            </a:extLst>
          </p:cNvPr>
          <p:cNvSpPr txBox="1"/>
          <p:nvPr/>
        </p:nvSpPr>
        <p:spPr>
          <a:xfrm>
            <a:off x="3607829" y="5531491"/>
            <a:ext cx="579814" cy="221502"/>
          </a:xfrm>
          <a:prstGeom prst="rect">
            <a:avLst/>
          </a:prstGeom>
          <a:noFill/>
        </p:spPr>
        <p:txBody>
          <a:bodyPr wrap="none" rtlCol="0">
            <a:spAutoFit/>
          </a:bodyPr>
          <a:lstStyle/>
          <a:p>
            <a:pPr algn="r"/>
            <a:r>
              <a:rPr kumimoji="1" lang="en-US" altLang="ja-JP" sz="1100" dirty="0">
                <a:latin typeface="+mn-ea"/>
              </a:rPr>
              <a:t>37KDa-</a:t>
            </a:r>
            <a:endParaRPr kumimoji="1" lang="ja-JP" altLang="en-US" sz="1100" dirty="0">
              <a:latin typeface="+mn-ea"/>
            </a:endParaRPr>
          </a:p>
        </p:txBody>
      </p:sp>
      <p:sp>
        <p:nvSpPr>
          <p:cNvPr id="53" name="テキスト ボックス 52">
            <a:extLst>
              <a:ext uri="{FF2B5EF4-FFF2-40B4-BE49-F238E27FC236}">
                <a16:creationId xmlns:a16="http://schemas.microsoft.com/office/drawing/2014/main" id="{22E8E44D-D7DE-4F38-9D13-2CC7212C8133}"/>
              </a:ext>
            </a:extLst>
          </p:cNvPr>
          <p:cNvSpPr txBox="1"/>
          <p:nvPr/>
        </p:nvSpPr>
        <p:spPr>
          <a:xfrm>
            <a:off x="3607829" y="5785498"/>
            <a:ext cx="579814" cy="221502"/>
          </a:xfrm>
          <a:prstGeom prst="rect">
            <a:avLst/>
          </a:prstGeom>
          <a:noFill/>
        </p:spPr>
        <p:txBody>
          <a:bodyPr wrap="none" rtlCol="0">
            <a:spAutoFit/>
          </a:bodyPr>
          <a:lstStyle/>
          <a:p>
            <a:pPr algn="r"/>
            <a:r>
              <a:rPr kumimoji="1" lang="en-US" altLang="ja-JP" sz="1100" dirty="0">
                <a:latin typeface="+mn-ea"/>
              </a:rPr>
              <a:t>25KDa-</a:t>
            </a:r>
            <a:endParaRPr kumimoji="1" lang="ja-JP" altLang="en-US" sz="1100" dirty="0">
              <a:latin typeface="+mn-ea"/>
            </a:endParaRPr>
          </a:p>
        </p:txBody>
      </p:sp>
      <p:sp>
        <p:nvSpPr>
          <p:cNvPr id="54" name="テキスト ボックス 53">
            <a:extLst>
              <a:ext uri="{FF2B5EF4-FFF2-40B4-BE49-F238E27FC236}">
                <a16:creationId xmlns:a16="http://schemas.microsoft.com/office/drawing/2014/main" id="{9A8440EA-BCB5-8C29-410B-244D0B8488D8}"/>
              </a:ext>
            </a:extLst>
          </p:cNvPr>
          <p:cNvSpPr txBox="1"/>
          <p:nvPr/>
        </p:nvSpPr>
        <p:spPr>
          <a:xfrm>
            <a:off x="3607829" y="5924889"/>
            <a:ext cx="579814" cy="221502"/>
          </a:xfrm>
          <a:prstGeom prst="rect">
            <a:avLst/>
          </a:prstGeom>
          <a:noFill/>
        </p:spPr>
        <p:txBody>
          <a:bodyPr wrap="none" rtlCol="0">
            <a:spAutoFit/>
          </a:bodyPr>
          <a:lstStyle/>
          <a:p>
            <a:pPr algn="r"/>
            <a:r>
              <a:rPr kumimoji="1" lang="en-US" altLang="ja-JP" sz="1100" dirty="0">
                <a:latin typeface="+mn-ea"/>
              </a:rPr>
              <a:t>20KDa-</a:t>
            </a:r>
            <a:endParaRPr kumimoji="1" lang="ja-JP" altLang="en-US" sz="1100" dirty="0">
              <a:latin typeface="+mn-ea"/>
            </a:endParaRPr>
          </a:p>
        </p:txBody>
      </p:sp>
      <p:sp>
        <p:nvSpPr>
          <p:cNvPr id="55" name="テキスト ボックス 54">
            <a:extLst>
              <a:ext uri="{FF2B5EF4-FFF2-40B4-BE49-F238E27FC236}">
                <a16:creationId xmlns:a16="http://schemas.microsoft.com/office/drawing/2014/main" id="{B450C66B-CF41-4703-F4E8-EEC267DE799F}"/>
              </a:ext>
            </a:extLst>
          </p:cNvPr>
          <p:cNvSpPr txBox="1"/>
          <p:nvPr/>
        </p:nvSpPr>
        <p:spPr>
          <a:xfrm>
            <a:off x="3607829" y="6109565"/>
            <a:ext cx="579814" cy="221502"/>
          </a:xfrm>
          <a:prstGeom prst="rect">
            <a:avLst/>
          </a:prstGeom>
          <a:noFill/>
        </p:spPr>
        <p:txBody>
          <a:bodyPr wrap="none" rtlCol="0">
            <a:spAutoFit/>
          </a:bodyPr>
          <a:lstStyle/>
          <a:p>
            <a:pPr algn="r"/>
            <a:r>
              <a:rPr kumimoji="1" lang="en-US" altLang="ja-JP" sz="1100" dirty="0">
                <a:latin typeface="+mn-ea"/>
              </a:rPr>
              <a:t>15KDa-</a:t>
            </a:r>
            <a:endParaRPr kumimoji="1" lang="ja-JP" altLang="en-US" sz="1100" dirty="0">
              <a:latin typeface="+mn-ea"/>
            </a:endParaRPr>
          </a:p>
        </p:txBody>
      </p:sp>
      <p:sp>
        <p:nvSpPr>
          <p:cNvPr id="56" name="テキスト ボックス 55">
            <a:extLst>
              <a:ext uri="{FF2B5EF4-FFF2-40B4-BE49-F238E27FC236}">
                <a16:creationId xmlns:a16="http://schemas.microsoft.com/office/drawing/2014/main" id="{1705513F-F9EC-2D95-F745-D71AC8B3CB11}"/>
              </a:ext>
            </a:extLst>
          </p:cNvPr>
          <p:cNvSpPr txBox="1"/>
          <p:nvPr/>
        </p:nvSpPr>
        <p:spPr>
          <a:xfrm>
            <a:off x="3607829" y="6200419"/>
            <a:ext cx="579814" cy="221502"/>
          </a:xfrm>
          <a:prstGeom prst="rect">
            <a:avLst/>
          </a:prstGeom>
          <a:noFill/>
        </p:spPr>
        <p:txBody>
          <a:bodyPr wrap="none" rtlCol="0">
            <a:spAutoFit/>
          </a:bodyPr>
          <a:lstStyle/>
          <a:p>
            <a:pPr algn="r"/>
            <a:r>
              <a:rPr kumimoji="1" lang="en-US" altLang="ja-JP" sz="1100" dirty="0">
                <a:latin typeface="+mn-ea"/>
              </a:rPr>
              <a:t>10KDa-</a:t>
            </a:r>
            <a:endParaRPr kumimoji="1" lang="ja-JP" altLang="en-US" sz="1100" dirty="0">
              <a:latin typeface="+mn-ea"/>
            </a:endParaRPr>
          </a:p>
        </p:txBody>
      </p:sp>
      <p:sp>
        <p:nvSpPr>
          <p:cNvPr id="57" name="テキスト ボックス 56">
            <a:extLst>
              <a:ext uri="{FF2B5EF4-FFF2-40B4-BE49-F238E27FC236}">
                <a16:creationId xmlns:a16="http://schemas.microsoft.com/office/drawing/2014/main" id="{CB7C44CE-6B05-43CC-E125-F986045037F1}"/>
              </a:ext>
            </a:extLst>
          </p:cNvPr>
          <p:cNvSpPr txBox="1"/>
          <p:nvPr/>
        </p:nvSpPr>
        <p:spPr>
          <a:xfrm>
            <a:off x="3607829" y="5054494"/>
            <a:ext cx="579814" cy="221502"/>
          </a:xfrm>
          <a:prstGeom prst="rect">
            <a:avLst/>
          </a:prstGeom>
          <a:noFill/>
        </p:spPr>
        <p:txBody>
          <a:bodyPr wrap="none" rtlCol="0">
            <a:spAutoFit/>
          </a:bodyPr>
          <a:lstStyle/>
          <a:p>
            <a:pPr algn="r"/>
            <a:r>
              <a:rPr kumimoji="1" lang="en-US" altLang="ja-JP" sz="1100" dirty="0">
                <a:latin typeface="+mn-ea"/>
              </a:rPr>
              <a:t>75KDa-</a:t>
            </a:r>
            <a:endParaRPr kumimoji="1" lang="ja-JP" altLang="en-US" sz="1100" dirty="0">
              <a:latin typeface="+mn-ea"/>
            </a:endParaRPr>
          </a:p>
        </p:txBody>
      </p:sp>
      <p:sp>
        <p:nvSpPr>
          <p:cNvPr id="58" name="テキスト ボックス 57">
            <a:extLst>
              <a:ext uri="{FF2B5EF4-FFF2-40B4-BE49-F238E27FC236}">
                <a16:creationId xmlns:a16="http://schemas.microsoft.com/office/drawing/2014/main" id="{D616E847-593F-ECEF-5273-9710E2A988ED}"/>
              </a:ext>
            </a:extLst>
          </p:cNvPr>
          <p:cNvSpPr txBox="1"/>
          <p:nvPr/>
        </p:nvSpPr>
        <p:spPr>
          <a:xfrm>
            <a:off x="3541323" y="4879792"/>
            <a:ext cx="646319" cy="221502"/>
          </a:xfrm>
          <a:prstGeom prst="rect">
            <a:avLst/>
          </a:prstGeom>
          <a:noFill/>
        </p:spPr>
        <p:txBody>
          <a:bodyPr wrap="none" rtlCol="0">
            <a:spAutoFit/>
          </a:bodyPr>
          <a:lstStyle/>
          <a:p>
            <a:pPr algn="r"/>
            <a:r>
              <a:rPr kumimoji="1" lang="en-US" altLang="ja-JP" sz="1100" dirty="0">
                <a:latin typeface="+mn-ea"/>
              </a:rPr>
              <a:t>100KDa-</a:t>
            </a:r>
            <a:endParaRPr kumimoji="1" lang="ja-JP" altLang="en-US" sz="1100" dirty="0">
              <a:latin typeface="+mn-ea"/>
            </a:endParaRPr>
          </a:p>
        </p:txBody>
      </p:sp>
      <p:sp>
        <p:nvSpPr>
          <p:cNvPr id="59" name="テキスト ボックス 58">
            <a:extLst>
              <a:ext uri="{FF2B5EF4-FFF2-40B4-BE49-F238E27FC236}">
                <a16:creationId xmlns:a16="http://schemas.microsoft.com/office/drawing/2014/main" id="{9DACCE12-41A0-D98F-D148-6E3EE3363C39}"/>
              </a:ext>
            </a:extLst>
          </p:cNvPr>
          <p:cNvSpPr txBox="1"/>
          <p:nvPr/>
        </p:nvSpPr>
        <p:spPr>
          <a:xfrm>
            <a:off x="3541323" y="4700301"/>
            <a:ext cx="646319" cy="221502"/>
          </a:xfrm>
          <a:prstGeom prst="rect">
            <a:avLst/>
          </a:prstGeom>
          <a:noFill/>
        </p:spPr>
        <p:txBody>
          <a:bodyPr wrap="none" rtlCol="0">
            <a:spAutoFit/>
          </a:bodyPr>
          <a:lstStyle/>
          <a:p>
            <a:pPr algn="r"/>
            <a:r>
              <a:rPr kumimoji="1" lang="en-US" altLang="ja-JP" sz="1100" dirty="0">
                <a:latin typeface="+mn-ea"/>
              </a:rPr>
              <a:t>150KDa-</a:t>
            </a:r>
            <a:endParaRPr kumimoji="1" lang="ja-JP" altLang="en-US" sz="1100" dirty="0">
              <a:latin typeface="+mn-ea"/>
            </a:endParaRPr>
          </a:p>
        </p:txBody>
      </p:sp>
      <p:sp>
        <p:nvSpPr>
          <p:cNvPr id="60" name="テキスト ボックス 59">
            <a:extLst>
              <a:ext uri="{FF2B5EF4-FFF2-40B4-BE49-F238E27FC236}">
                <a16:creationId xmlns:a16="http://schemas.microsoft.com/office/drawing/2014/main" id="{E2EF0E49-357D-F15A-4BEE-CA622FC76FA8}"/>
              </a:ext>
            </a:extLst>
          </p:cNvPr>
          <p:cNvSpPr txBox="1"/>
          <p:nvPr/>
        </p:nvSpPr>
        <p:spPr>
          <a:xfrm>
            <a:off x="3541323" y="4468467"/>
            <a:ext cx="646319" cy="221502"/>
          </a:xfrm>
          <a:prstGeom prst="rect">
            <a:avLst/>
          </a:prstGeom>
          <a:noFill/>
        </p:spPr>
        <p:txBody>
          <a:bodyPr wrap="none" rtlCol="0">
            <a:spAutoFit/>
          </a:bodyPr>
          <a:lstStyle/>
          <a:p>
            <a:pPr algn="r"/>
            <a:r>
              <a:rPr kumimoji="1" lang="en-US" altLang="ja-JP" sz="1100" dirty="0">
                <a:latin typeface="+mn-ea"/>
              </a:rPr>
              <a:t>250KDa-</a:t>
            </a:r>
            <a:endParaRPr kumimoji="1" lang="ja-JP" altLang="en-US" sz="1100" dirty="0">
              <a:latin typeface="+mn-ea"/>
            </a:endParaRPr>
          </a:p>
        </p:txBody>
      </p:sp>
      <p:sp>
        <p:nvSpPr>
          <p:cNvPr id="73" name="正方形/長方形 72">
            <a:extLst>
              <a:ext uri="{FF2B5EF4-FFF2-40B4-BE49-F238E27FC236}">
                <a16:creationId xmlns:a16="http://schemas.microsoft.com/office/drawing/2014/main" id="{FE70D794-4122-AB7E-312A-5F544200622F}"/>
              </a:ext>
            </a:extLst>
          </p:cNvPr>
          <p:cNvSpPr/>
          <p:nvPr/>
        </p:nvSpPr>
        <p:spPr>
          <a:xfrm>
            <a:off x="4293704" y="5573039"/>
            <a:ext cx="1530092" cy="33005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74" name="テキスト ボックス 73">
            <a:extLst>
              <a:ext uri="{FF2B5EF4-FFF2-40B4-BE49-F238E27FC236}">
                <a16:creationId xmlns:a16="http://schemas.microsoft.com/office/drawing/2014/main" id="{399FEC4A-E2FD-90BF-27DF-E01E678AEA15}"/>
              </a:ext>
            </a:extLst>
          </p:cNvPr>
          <p:cNvSpPr txBox="1"/>
          <p:nvPr/>
        </p:nvSpPr>
        <p:spPr>
          <a:xfrm rot="16200000">
            <a:off x="1569314" y="3347697"/>
            <a:ext cx="393056" cy="1631216"/>
          </a:xfrm>
          <a:prstGeom prst="rect">
            <a:avLst/>
          </a:prstGeom>
          <a:noFill/>
        </p:spPr>
        <p:txBody>
          <a:bodyPr wrap="none" rtlCol="0">
            <a:spAutoFit/>
          </a:bodyPr>
          <a:lstStyle/>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p:txBody>
      </p:sp>
      <p:sp>
        <p:nvSpPr>
          <p:cNvPr id="81" name="テキスト ボックス 80">
            <a:extLst>
              <a:ext uri="{FF2B5EF4-FFF2-40B4-BE49-F238E27FC236}">
                <a16:creationId xmlns:a16="http://schemas.microsoft.com/office/drawing/2014/main" id="{9222DD9D-1A14-9646-552B-A6525DF0FD1D}"/>
              </a:ext>
            </a:extLst>
          </p:cNvPr>
          <p:cNvSpPr txBox="1"/>
          <p:nvPr/>
        </p:nvSpPr>
        <p:spPr>
          <a:xfrm rot="16200000">
            <a:off x="4909581" y="3347698"/>
            <a:ext cx="393056" cy="1631216"/>
          </a:xfrm>
          <a:prstGeom prst="rect">
            <a:avLst/>
          </a:prstGeom>
          <a:noFill/>
        </p:spPr>
        <p:txBody>
          <a:bodyPr wrap="none" rtlCol="0">
            <a:spAutoFit/>
          </a:bodyPr>
          <a:lstStyle/>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a:p>
            <a:pPr>
              <a:lnSpc>
                <a:spcPts val="1200"/>
              </a:lnSpc>
            </a:pPr>
            <a:r>
              <a:rPr lang="en-US" altLang="ja-JP" sz="1050" dirty="0">
                <a:latin typeface="+mn-ea"/>
              </a:rPr>
              <a:t>3-</a:t>
            </a:r>
            <a:r>
              <a:rPr lang="en-US" altLang="ja-JP" sz="1050" i="1" dirty="0">
                <a:latin typeface="+mn-ea"/>
              </a:rPr>
              <a:t>g</a:t>
            </a:r>
          </a:p>
          <a:p>
            <a:pPr>
              <a:lnSpc>
                <a:spcPts val="1200"/>
              </a:lnSpc>
            </a:pPr>
            <a:r>
              <a:rPr kumimoji="1" lang="en-US" altLang="ja-JP" sz="1050" dirty="0">
                <a:latin typeface="+mn-ea"/>
              </a:rPr>
              <a:t>1-</a:t>
            </a:r>
            <a:r>
              <a:rPr kumimoji="1" lang="en-US" altLang="ja-JP" sz="1050" i="1" dirty="0">
                <a:latin typeface="+mn-ea"/>
              </a:rPr>
              <a:t>g</a:t>
            </a:r>
          </a:p>
        </p:txBody>
      </p:sp>
      <p:sp>
        <p:nvSpPr>
          <p:cNvPr id="49" name="テキスト ボックス 8">
            <a:extLst>
              <a:ext uri="{FF2B5EF4-FFF2-40B4-BE49-F238E27FC236}">
                <a16:creationId xmlns:a16="http://schemas.microsoft.com/office/drawing/2014/main" id="{3BD0EC90-05E8-DFAA-E44D-54A5C213E168}"/>
              </a:ext>
            </a:extLst>
          </p:cNvPr>
          <p:cNvSpPr txBox="1">
            <a:spLocks noChangeArrowheads="1"/>
          </p:cNvSpPr>
          <p:nvPr/>
        </p:nvSpPr>
        <p:spPr bwMode="auto">
          <a:xfrm rot="16200000">
            <a:off x="2754733" y="5239146"/>
            <a:ext cx="9411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en-US" altLang="ja-JP" sz="1400" dirty="0">
                <a:latin typeface="+mn-ea"/>
                <a:ea typeface="+mn-ea"/>
              </a:rPr>
              <a:t>Fbp2</a:t>
            </a:r>
            <a:endParaRPr lang="ja-JP" altLang="en-US" sz="1400" dirty="0">
              <a:latin typeface="+mn-ea"/>
              <a:ea typeface="+mn-ea"/>
            </a:endParaRPr>
          </a:p>
        </p:txBody>
      </p:sp>
    </p:spTree>
    <p:extLst>
      <p:ext uri="{BB962C8B-B14F-4D97-AF65-F5344CB8AC3E}">
        <p14:creationId xmlns:p14="http://schemas.microsoft.com/office/powerpoint/2010/main" val="4255031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a:extLst>
              <a:ext uri="{FF2B5EF4-FFF2-40B4-BE49-F238E27FC236}">
                <a16:creationId xmlns:a16="http://schemas.microsoft.com/office/drawing/2014/main" id="{BC542F8A-8D1B-117A-4725-C9E962738820}"/>
              </a:ext>
            </a:extLst>
          </p:cNvPr>
          <p:cNvSpPr txBox="1"/>
          <p:nvPr/>
        </p:nvSpPr>
        <p:spPr>
          <a:xfrm>
            <a:off x="0" y="6042148"/>
            <a:ext cx="6858000" cy="3046988"/>
          </a:xfrm>
          <a:prstGeom prst="rect">
            <a:avLst/>
          </a:prstGeom>
          <a:noFill/>
        </p:spPr>
        <p:txBody>
          <a:bodyPr wrap="square" rtlCol="0">
            <a:spAutoFit/>
          </a:bodyPr>
          <a:lstStyle/>
          <a:p>
            <a:r>
              <a:rPr kumimoji="1" lang="en-US" altLang="ja-JP" sz="1600" b="1" dirty="0">
                <a:latin typeface="+mn-ea"/>
                <a:cs typeface="Times New Roman" panose="02020603050405020304" pitchFamily="18" charset="0"/>
              </a:rPr>
              <a:t>Supplemental Figure S3. </a:t>
            </a:r>
            <a:r>
              <a:rPr kumimoji="1" lang="en-US" altLang="ja-JP" sz="1600" dirty="0" err="1">
                <a:latin typeface="+mn-ea"/>
                <a:cs typeface="Times New Roman" panose="02020603050405020304" pitchFamily="18" charset="0"/>
              </a:rPr>
              <a:t>Pvalb</a:t>
            </a:r>
            <a:r>
              <a:rPr kumimoji="1" lang="en-US" altLang="ja-JP" sz="1600" dirty="0">
                <a:latin typeface="+mn-ea"/>
                <a:cs typeface="Times New Roman" panose="02020603050405020304" pitchFamily="18" charset="0"/>
              </a:rPr>
              <a:t> expressed in C2C12 muscle cells as a result of plasmid transfection. A </a:t>
            </a:r>
            <a:r>
              <a:rPr kumimoji="1" lang="en-US" altLang="ja-JP" sz="1600" dirty="0" err="1">
                <a:latin typeface="+mn-ea"/>
                <a:cs typeface="Times New Roman" panose="02020603050405020304" pitchFamily="18" charset="0"/>
              </a:rPr>
              <a:t>Pvalb</a:t>
            </a:r>
            <a:r>
              <a:rPr kumimoji="1" lang="en-US" altLang="ja-JP" sz="1600" dirty="0">
                <a:latin typeface="+mn-ea"/>
                <a:cs typeface="Times New Roman" panose="02020603050405020304" pitchFamily="18" charset="0"/>
              </a:rPr>
              <a:t> expression plasmid (</a:t>
            </a:r>
            <a:r>
              <a:rPr kumimoji="1" lang="en-US" altLang="ja-JP" sz="1600" dirty="0" err="1">
                <a:latin typeface="+mn-ea"/>
                <a:cs typeface="Times New Roman" panose="02020603050405020304" pitchFamily="18" charset="0"/>
              </a:rPr>
              <a:t>OriGene</a:t>
            </a:r>
            <a:r>
              <a:rPr kumimoji="1" lang="en-US" altLang="ja-JP" sz="1600" dirty="0">
                <a:latin typeface="+mn-ea"/>
                <a:cs typeface="Times New Roman" panose="02020603050405020304" pitchFamily="18" charset="0"/>
              </a:rPr>
              <a:t> Technologies, Rockville, MD, USA) was transfected into the C2C12 mouse skeletal muscle cell line using the Lipofectamine 3000 transfection reagent (</a:t>
            </a:r>
            <a:r>
              <a:rPr kumimoji="1" lang="en-US" altLang="ja-JP" sz="1600" dirty="0" err="1">
                <a:latin typeface="+mn-ea"/>
                <a:cs typeface="Times New Roman" panose="02020603050405020304" pitchFamily="18" charset="0"/>
              </a:rPr>
              <a:t>Thermo</a:t>
            </a:r>
            <a:r>
              <a:rPr kumimoji="1" lang="en-US" altLang="ja-JP" sz="1600" dirty="0">
                <a:latin typeface="+mn-ea"/>
                <a:cs typeface="Times New Roman" panose="02020603050405020304" pitchFamily="18" charset="0"/>
              </a:rPr>
              <a:t> Fisher Scientific, Waltham, MA, USA) in Dulbecco's Modified Eagle Medium (DMEM) containing 10% fetal bovine serum (FBS). After 24 h, the culture medium was replaced with DMEM containing 1% FBS and incubated for 24 h; the cells and culture medium were collected separately. Cell extracts and culture medium derived from the same number of cells were used for immunoblotting analysis with anti-</a:t>
            </a:r>
            <a:r>
              <a:rPr kumimoji="1" lang="en-US" altLang="ja-JP" sz="1600" dirty="0" err="1">
                <a:latin typeface="+mn-ea"/>
                <a:cs typeface="Times New Roman" panose="02020603050405020304" pitchFamily="18" charset="0"/>
              </a:rPr>
              <a:t>Pvalb</a:t>
            </a:r>
            <a:r>
              <a:rPr kumimoji="1" lang="en-US" altLang="ja-JP" sz="1600" dirty="0">
                <a:latin typeface="+mn-ea"/>
                <a:cs typeface="Times New Roman" panose="02020603050405020304" pitchFamily="18" charset="0"/>
              </a:rPr>
              <a:t> antibodies (</a:t>
            </a:r>
            <a:r>
              <a:rPr kumimoji="1" lang="en-US" altLang="ja-JP" sz="1600" dirty="0" err="1">
                <a:latin typeface="+mn-ea"/>
                <a:cs typeface="Times New Roman" panose="02020603050405020304" pitchFamily="18" charset="0"/>
              </a:rPr>
              <a:t>Proteintech</a:t>
            </a:r>
            <a:r>
              <a:rPr kumimoji="1" lang="en-US" altLang="ja-JP" sz="1600" dirty="0">
                <a:latin typeface="+mn-ea"/>
                <a:cs typeface="Times New Roman" panose="02020603050405020304" pitchFamily="18" charset="0"/>
              </a:rPr>
              <a:t>, Rosemont, IL, USA) after electrophoresis.</a:t>
            </a:r>
          </a:p>
        </p:txBody>
      </p:sp>
      <p:grpSp>
        <p:nvGrpSpPr>
          <p:cNvPr id="16" name="グループ化 15">
            <a:extLst>
              <a:ext uri="{FF2B5EF4-FFF2-40B4-BE49-F238E27FC236}">
                <a16:creationId xmlns:a16="http://schemas.microsoft.com/office/drawing/2014/main" id="{6FA4618C-5002-54A1-0C91-A0FF882E5C54}"/>
              </a:ext>
            </a:extLst>
          </p:cNvPr>
          <p:cNvGrpSpPr>
            <a:grpSpLocks noChangeAspect="1"/>
          </p:cNvGrpSpPr>
          <p:nvPr/>
        </p:nvGrpSpPr>
        <p:grpSpPr>
          <a:xfrm>
            <a:off x="1125538" y="1910276"/>
            <a:ext cx="4546093" cy="3102613"/>
            <a:chOff x="1201857" y="2397410"/>
            <a:chExt cx="3889067" cy="2654208"/>
          </a:xfrm>
        </p:grpSpPr>
        <p:pic>
          <p:nvPicPr>
            <p:cNvPr id="2" name="図 1" descr="白黒の写真&#10;&#10;中程度の精度で自動的に生成された説明">
              <a:extLst>
                <a:ext uri="{FF2B5EF4-FFF2-40B4-BE49-F238E27FC236}">
                  <a16:creationId xmlns:a16="http://schemas.microsoft.com/office/drawing/2014/main" id="{9A62381F-57A7-277F-945F-5AC37DC4FA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7076" y="2397410"/>
              <a:ext cx="3323848" cy="2654208"/>
            </a:xfrm>
            <a:prstGeom prst="rect">
              <a:avLst/>
            </a:prstGeom>
          </p:spPr>
        </p:pic>
        <p:sp>
          <p:nvSpPr>
            <p:cNvPr id="3" name="テキスト ボックス 2">
              <a:extLst>
                <a:ext uri="{FF2B5EF4-FFF2-40B4-BE49-F238E27FC236}">
                  <a16:creationId xmlns:a16="http://schemas.microsoft.com/office/drawing/2014/main" id="{84C24592-5FE7-9935-9D68-D31B5296A67E}"/>
                </a:ext>
              </a:extLst>
            </p:cNvPr>
            <p:cNvSpPr txBox="1"/>
            <p:nvPr/>
          </p:nvSpPr>
          <p:spPr>
            <a:xfrm>
              <a:off x="1299222" y="3430240"/>
              <a:ext cx="779189" cy="289624"/>
            </a:xfrm>
            <a:prstGeom prst="rect">
              <a:avLst/>
            </a:prstGeom>
            <a:noFill/>
          </p:spPr>
          <p:txBody>
            <a:bodyPr wrap="none" rtlCol="0">
              <a:spAutoFit/>
            </a:bodyPr>
            <a:lstStyle/>
            <a:p>
              <a:pPr algn="r"/>
              <a:r>
                <a:rPr kumimoji="1" lang="en-US" altLang="ja-JP" sz="1600" dirty="0">
                  <a:latin typeface="+mn-ea"/>
                </a:rPr>
                <a:t>50KDa-</a:t>
              </a:r>
              <a:endParaRPr kumimoji="1" lang="ja-JP" altLang="en-US" sz="1600" dirty="0">
                <a:latin typeface="+mn-ea"/>
              </a:endParaRPr>
            </a:p>
          </p:txBody>
        </p:sp>
        <p:sp>
          <p:nvSpPr>
            <p:cNvPr id="5" name="テキスト ボックス 4">
              <a:extLst>
                <a:ext uri="{FF2B5EF4-FFF2-40B4-BE49-F238E27FC236}">
                  <a16:creationId xmlns:a16="http://schemas.microsoft.com/office/drawing/2014/main" id="{A76E8A6E-6C35-4305-E5E8-D4EBE80265A8}"/>
                </a:ext>
              </a:extLst>
            </p:cNvPr>
            <p:cNvSpPr txBox="1"/>
            <p:nvPr/>
          </p:nvSpPr>
          <p:spPr>
            <a:xfrm>
              <a:off x="1299222" y="3652365"/>
              <a:ext cx="779189" cy="289624"/>
            </a:xfrm>
            <a:prstGeom prst="rect">
              <a:avLst/>
            </a:prstGeom>
            <a:noFill/>
          </p:spPr>
          <p:txBody>
            <a:bodyPr wrap="none" rtlCol="0">
              <a:spAutoFit/>
            </a:bodyPr>
            <a:lstStyle/>
            <a:p>
              <a:pPr algn="r"/>
              <a:r>
                <a:rPr kumimoji="1" lang="en-US" altLang="ja-JP" sz="1600" dirty="0">
                  <a:latin typeface="+mn-ea"/>
                </a:rPr>
                <a:t>37KDa-</a:t>
              </a:r>
              <a:endParaRPr kumimoji="1" lang="ja-JP" altLang="en-US" sz="1600" dirty="0">
                <a:latin typeface="+mn-ea"/>
              </a:endParaRPr>
            </a:p>
          </p:txBody>
        </p:sp>
        <p:sp>
          <p:nvSpPr>
            <p:cNvPr id="6" name="テキスト ボックス 5">
              <a:extLst>
                <a:ext uri="{FF2B5EF4-FFF2-40B4-BE49-F238E27FC236}">
                  <a16:creationId xmlns:a16="http://schemas.microsoft.com/office/drawing/2014/main" id="{95B45E51-015B-8439-FB15-95EED1617250}"/>
                </a:ext>
              </a:extLst>
            </p:cNvPr>
            <p:cNvSpPr txBox="1"/>
            <p:nvPr/>
          </p:nvSpPr>
          <p:spPr>
            <a:xfrm>
              <a:off x="1299222" y="3979804"/>
              <a:ext cx="779189" cy="289624"/>
            </a:xfrm>
            <a:prstGeom prst="rect">
              <a:avLst/>
            </a:prstGeom>
            <a:noFill/>
          </p:spPr>
          <p:txBody>
            <a:bodyPr wrap="none" rtlCol="0">
              <a:spAutoFit/>
            </a:bodyPr>
            <a:lstStyle/>
            <a:p>
              <a:pPr algn="r"/>
              <a:r>
                <a:rPr kumimoji="1" lang="en-US" altLang="ja-JP" sz="1600" dirty="0">
                  <a:latin typeface="+mn-ea"/>
                </a:rPr>
                <a:t>25KDa-</a:t>
              </a:r>
              <a:endParaRPr kumimoji="1" lang="ja-JP" altLang="en-US" sz="1600" dirty="0">
                <a:latin typeface="+mn-ea"/>
              </a:endParaRPr>
            </a:p>
          </p:txBody>
        </p:sp>
        <p:sp>
          <p:nvSpPr>
            <p:cNvPr id="7" name="テキスト ボックス 6">
              <a:extLst>
                <a:ext uri="{FF2B5EF4-FFF2-40B4-BE49-F238E27FC236}">
                  <a16:creationId xmlns:a16="http://schemas.microsoft.com/office/drawing/2014/main" id="{CB73B5F2-D336-6BEE-9471-903DDB6219B1}"/>
                </a:ext>
              </a:extLst>
            </p:cNvPr>
            <p:cNvSpPr txBox="1"/>
            <p:nvPr/>
          </p:nvSpPr>
          <p:spPr>
            <a:xfrm>
              <a:off x="1299222" y="4144435"/>
              <a:ext cx="779189" cy="289624"/>
            </a:xfrm>
            <a:prstGeom prst="rect">
              <a:avLst/>
            </a:prstGeom>
            <a:noFill/>
          </p:spPr>
          <p:txBody>
            <a:bodyPr wrap="none" rtlCol="0">
              <a:spAutoFit/>
            </a:bodyPr>
            <a:lstStyle/>
            <a:p>
              <a:pPr algn="r"/>
              <a:r>
                <a:rPr kumimoji="1" lang="en-US" altLang="ja-JP" sz="1600" dirty="0">
                  <a:latin typeface="+mn-ea"/>
                </a:rPr>
                <a:t>20KDa-</a:t>
              </a:r>
              <a:endParaRPr kumimoji="1" lang="ja-JP" altLang="en-US" sz="1600" dirty="0">
                <a:latin typeface="+mn-ea"/>
              </a:endParaRPr>
            </a:p>
          </p:txBody>
        </p:sp>
        <p:sp>
          <p:nvSpPr>
            <p:cNvPr id="8" name="テキスト ボックス 7">
              <a:extLst>
                <a:ext uri="{FF2B5EF4-FFF2-40B4-BE49-F238E27FC236}">
                  <a16:creationId xmlns:a16="http://schemas.microsoft.com/office/drawing/2014/main" id="{B00C88AC-9E92-DFBE-9474-5A9F55FD6C43}"/>
                </a:ext>
              </a:extLst>
            </p:cNvPr>
            <p:cNvSpPr txBox="1"/>
            <p:nvPr/>
          </p:nvSpPr>
          <p:spPr>
            <a:xfrm>
              <a:off x="1299222" y="4356035"/>
              <a:ext cx="779189" cy="289624"/>
            </a:xfrm>
            <a:prstGeom prst="rect">
              <a:avLst/>
            </a:prstGeom>
            <a:noFill/>
          </p:spPr>
          <p:txBody>
            <a:bodyPr wrap="none" rtlCol="0">
              <a:spAutoFit/>
            </a:bodyPr>
            <a:lstStyle/>
            <a:p>
              <a:pPr algn="r"/>
              <a:r>
                <a:rPr kumimoji="1" lang="en-US" altLang="ja-JP" sz="1600" dirty="0">
                  <a:latin typeface="+mn-ea"/>
                </a:rPr>
                <a:t>15KDa-</a:t>
              </a:r>
              <a:endParaRPr kumimoji="1" lang="ja-JP" altLang="en-US" sz="1600" dirty="0">
                <a:latin typeface="+mn-ea"/>
              </a:endParaRPr>
            </a:p>
          </p:txBody>
        </p:sp>
        <p:sp>
          <p:nvSpPr>
            <p:cNvPr id="9" name="テキスト ボックス 8">
              <a:extLst>
                <a:ext uri="{FF2B5EF4-FFF2-40B4-BE49-F238E27FC236}">
                  <a16:creationId xmlns:a16="http://schemas.microsoft.com/office/drawing/2014/main" id="{7FA9BEC0-2EF7-C795-BACC-E6E4D9A3C9A7}"/>
                </a:ext>
              </a:extLst>
            </p:cNvPr>
            <p:cNvSpPr txBox="1"/>
            <p:nvPr/>
          </p:nvSpPr>
          <p:spPr>
            <a:xfrm>
              <a:off x="1299222" y="4491475"/>
              <a:ext cx="779189" cy="289624"/>
            </a:xfrm>
            <a:prstGeom prst="rect">
              <a:avLst/>
            </a:prstGeom>
            <a:noFill/>
          </p:spPr>
          <p:txBody>
            <a:bodyPr wrap="none" rtlCol="0">
              <a:spAutoFit/>
            </a:bodyPr>
            <a:lstStyle/>
            <a:p>
              <a:pPr algn="r"/>
              <a:r>
                <a:rPr kumimoji="1" lang="en-US" altLang="ja-JP" sz="1600" dirty="0">
                  <a:latin typeface="+mn-ea"/>
                </a:rPr>
                <a:t>10KDa-</a:t>
              </a:r>
              <a:endParaRPr kumimoji="1" lang="ja-JP" altLang="en-US" sz="1600" dirty="0">
                <a:latin typeface="+mn-ea"/>
              </a:endParaRPr>
            </a:p>
          </p:txBody>
        </p:sp>
        <p:sp>
          <p:nvSpPr>
            <p:cNvPr id="11" name="テキスト ボックス 10">
              <a:extLst>
                <a:ext uri="{FF2B5EF4-FFF2-40B4-BE49-F238E27FC236}">
                  <a16:creationId xmlns:a16="http://schemas.microsoft.com/office/drawing/2014/main" id="{EBAED7B4-5826-9C5D-74D2-128E58C69CDC}"/>
                </a:ext>
              </a:extLst>
            </p:cNvPr>
            <p:cNvSpPr txBox="1"/>
            <p:nvPr/>
          </p:nvSpPr>
          <p:spPr>
            <a:xfrm>
              <a:off x="1299222" y="3097117"/>
              <a:ext cx="779189" cy="289624"/>
            </a:xfrm>
            <a:prstGeom prst="rect">
              <a:avLst/>
            </a:prstGeom>
            <a:noFill/>
          </p:spPr>
          <p:txBody>
            <a:bodyPr wrap="none" rtlCol="0">
              <a:spAutoFit/>
            </a:bodyPr>
            <a:lstStyle/>
            <a:p>
              <a:pPr algn="r"/>
              <a:r>
                <a:rPr kumimoji="1" lang="en-US" altLang="ja-JP" sz="1600" dirty="0">
                  <a:latin typeface="+mn-ea"/>
                </a:rPr>
                <a:t>75KDa-</a:t>
              </a:r>
              <a:endParaRPr kumimoji="1" lang="ja-JP" altLang="en-US" sz="1600" dirty="0">
                <a:latin typeface="+mn-ea"/>
              </a:endParaRPr>
            </a:p>
          </p:txBody>
        </p:sp>
        <p:sp>
          <p:nvSpPr>
            <p:cNvPr id="12" name="テキスト ボックス 11">
              <a:extLst>
                <a:ext uri="{FF2B5EF4-FFF2-40B4-BE49-F238E27FC236}">
                  <a16:creationId xmlns:a16="http://schemas.microsoft.com/office/drawing/2014/main" id="{1E1FF24D-B00D-2E0E-252F-BFF16A3A7A04}"/>
                </a:ext>
              </a:extLst>
            </p:cNvPr>
            <p:cNvSpPr txBox="1"/>
            <p:nvPr/>
          </p:nvSpPr>
          <p:spPr>
            <a:xfrm>
              <a:off x="1201857" y="2907021"/>
              <a:ext cx="876554" cy="289624"/>
            </a:xfrm>
            <a:prstGeom prst="rect">
              <a:avLst/>
            </a:prstGeom>
            <a:noFill/>
          </p:spPr>
          <p:txBody>
            <a:bodyPr wrap="none" rtlCol="0">
              <a:spAutoFit/>
            </a:bodyPr>
            <a:lstStyle/>
            <a:p>
              <a:pPr algn="r"/>
              <a:r>
                <a:rPr kumimoji="1" lang="en-US" altLang="ja-JP" sz="1600" dirty="0">
                  <a:latin typeface="+mn-ea"/>
                </a:rPr>
                <a:t>100KDa-</a:t>
              </a:r>
              <a:endParaRPr kumimoji="1" lang="ja-JP" altLang="en-US" sz="1600" dirty="0">
                <a:latin typeface="+mn-ea"/>
              </a:endParaRPr>
            </a:p>
          </p:txBody>
        </p:sp>
        <p:sp>
          <p:nvSpPr>
            <p:cNvPr id="14" name="テキスト ボックス 13">
              <a:extLst>
                <a:ext uri="{FF2B5EF4-FFF2-40B4-BE49-F238E27FC236}">
                  <a16:creationId xmlns:a16="http://schemas.microsoft.com/office/drawing/2014/main" id="{ECDD1E22-40B4-3078-DA5D-C55809893AE4}"/>
                </a:ext>
              </a:extLst>
            </p:cNvPr>
            <p:cNvSpPr txBox="1"/>
            <p:nvPr/>
          </p:nvSpPr>
          <p:spPr>
            <a:xfrm>
              <a:off x="1201858" y="2666676"/>
              <a:ext cx="876553" cy="289624"/>
            </a:xfrm>
            <a:prstGeom prst="rect">
              <a:avLst/>
            </a:prstGeom>
            <a:noFill/>
          </p:spPr>
          <p:txBody>
            <a:bodyPr wrap="none" rtlCol="0">
              <a:spAutoFit/>
            </a:bodyPr>
            <a:lstStyle/>
            <a:p>
              <a:pPr algn="r"/>
              <a:r>
                <a:rPr kumimoji="1" lang="en-US" altLang="ja-JP" sz="1600" dirty="0">
                  <a:latin typeface="+mn-ea"/>
                </a:rPr>
                <a:t>150KDa-</a:t>
              </a:r>
              <a:endParaRPr kumimoji="1" lang="ja-JP" altLang="en-US" sz="1600" dirty="0">
                <a:latin typeface="+mn-ea"/>
              </a:endParaRPr>
            </a:p>
          </p:txBody>
        </p:sp>
        <p:sp>
          <p:nvSpPr>
            <p:cNvPr id="15" name="テキスト ボックス 14">
              <a:extLst>
                <a:ext uri="{FF2B5EF4-FFF2-40B4-BE49-F238E27FC236}">
                  <a16:creationId xmlns:a16="http://schemas.microsoft.com/office/drawing/2014/main" id="{2382B443-C6C0-2260-A77A-FF00F6A72F92}"/>
                </a:ext>
              </a:extLst>
            </p:cNvPr>
            <p:cNvSpPr txBox="1"/>
            <p:nvPr/>
          </p:nvSpPr>
          <p:spPr>
            <a:xfrm>
              <a:off x="1201858" y="2417223"/>
              <a:ext cx="876553" cy="289624"/>
            </a:xfrm>
            <a:prstGeom prst="rect">
              <a:avLst/>
            </a:prstGeom>
            <a:noFill/>
          </p:spPr>
          <p:txBody>
            <a:bodyPr wrap="none" rtlCol="0">
              <a:spAutoFit/>
            </a:bodyPr>
            <a:lstStyle/>
            <a:p>
              <a:pPr algn="r"/>
              <a:r>
                <a:rPr kumimoji="1" lang="en-US" altLang="ja-JP" sz="1600" dirty="0">
                  <a:latin typeface="+mn-ea"/>
                </a:rPr>
                <a:t>250KDa-</a:t>
              </a:r>
              <a:endParaRPr kumimoji="1" lang="ja-JP" altLang="en-US" sz="1600" dirty="0">
                <a:latin typeface="+mn-ea"/>
              </a:endParaRPr>
            </a:p>
          </p:txBody>
        </p:sp>
      </p:grpSp>
      <p:sp>
        <p:nvSpPr>
          <p:cNvPr id="17" name="テキスト ボックス 16">
            <a:extLst>
              <a:ext uri="{FF2B5EF4-FFF2-40B4-BE49-F238E27FC236}">
                <a16:creationId xmlns:a16="http://schemas.microsoft.com/office/drawing/2014/main" id="{66FA2EBD-E1B1-43BE-1CB4-DB7F38CE9066}"/>
              </a:ext>
            </a:extLst>
          </p:cNvPr>
          <p:cNvSpPr txBox="1"/>
          <p:nvPr/>
        </p:nvSpPr>
        <p:spPr>
          <a:xfrm rot="16200000">
            <a:off x="2712939" y="1193930"/>
            <a:ext cx="1342034" cy="307777"/>
          </a:xfrm>
          <a:prstGeom prst="rect">
            <a:avLst/>
          </a:prstGeom>
          <a:noFill/>
        </p:spPr>
        <p:txBody>
          <a:bodyPr wrap="none" rtlCol="0">
            <a:spAutoFit/>
          </a:bodyPr>
          <a:lstStyle/>
          <a:p>
            <a:r>
              <a:rPr kumimoji="1" lang="en-US" altLang="ja-JP" sz="1400" dirty="0">
                <a:latin typeface="+mn-ea"/>
              </a:rPr>
              <a:t>Pvalb plasmid</a:t>
            </a:r>
            <a:endParaRPr kumimoji="1" lang="ja-JP" altLang="en-US" sz="1400" dirty="0">
              <a:latin typeface="+mn-ea"/>
            </a:endParaRPr>
          </a:p>
        </p:txBody>
      </p:sp>
      <p:sp>
        <p:nvSpPr>
          <p:cNvPr id="18" name="テキスト ボックス 17">
            <a:extLst>
              <a:ext uri="{FF2B5EF4-FFF2-40B4-BE49-F238E27FC236}">
                <a16:creationId xmlns:a16="http://schemas.microsoft.com/office/drawing/2014/main" id="{665A4592-C2DE-FA6A-9F8B-4D7996D67ABD}"/>
              </a:ext>
            </a:extLst>
          </p:cNvPr>
          <p:cNvSpPr txBox="1"/>
          <p:nvPr/>
        </p:nvSpPr>
        <p:spPr>
          <a:xfrm rot="16200000">
            <a:off x="2862104" y="1551399"/>
            <a:ext cx="627095" cy="307777"/>
          </a:xfrm>
          <a:prstGeom prst="rect">
            <a:avLst/>
          </a:prstGeom>
          <a:noFill/>
        </p:spPr>
        <p:txBody>
          <a:bodyPr wrap="none" rtlCol="0">
            <a:spAutoFit/>
          </a:bodyPr>
          <a:lstStyle/>
          <a:p>
            <a:r>
              <a:rPr kumimoji="1" lang="en-US" altLang="ja-JP" sz="1400" dirty="0">
                <a:latin typeface="+mn-ea"/>
              </a:rPr>
              <a:t>mock</a:t>
            </a:r>
            <a:endParaRPr kumimoji="1" lang="ja-JP" altLang="en-US" sz="1400" dirty="0">
              <a:latin typeface="+mn-ea"/>
            </a:endParaRPr>
          </a:p>
        </p:txBody>
      </p:sp>
      <p:sp>
        <p:nvSpPr>
          <p:cNvPr id="19" name="テキスト ボックス 18">
            <a:extLst>
              <a:ext uri="{FF2B5EF4-FFF2-40B4-BE49-F238E27FC236}">
                <a16:creationId xmlns:a16="http://schemas.microsoft.com/office/drawing/2014/main" id="{C3CF2198-14CD-EC2D-A86D-EF78DC4D47BA}"/>
              </a:ext>
            </a:extLst>
          </p:cNvPr>
          <p:cNvSpPr txBox="1"/>
          <p:nvPr/>
        </p:nvSpPr>
        <p:spPr>
          <a:xfrm>
            <a:off x="4764253" y="4320928"/>
            <a:ext cx="1635384" cy="646331"/>
          </a:xfrm>
          <a:prstGeom prst="rect">
            <a:avLst/>
          </a:prstGeom>
          <a:noFill/>
        </p:spPr>
        <p:txBody>
          <a:bodyPr wrap="none" rtlCol="0">
            <a:spAutoFit/>
          </a:bodyPr>
          <a:lstStyle/>
          <a:p>
            <a:r>
              <a:rPr kumimoji="1" lang="en-US" altLang="ja-JP" dirty="0">
                <a:latin typeface="+mn-ea"/>
              </a:rPr>
              <a:t>IB: anti-</a:t>
            </a:r>
            <a:r>
              <a:rPr kumimoji="1" lang="en-US" altLang="ja-JP" dirty="0" err="1">
                <a:latin typeface="+mn-ea"/>
              </a:rPr>
              <a:t>Pvalb</a:t>
            </a:r>
            <a:endParaRPr kumimoji="1" lang="en-US" altLang="ja-JP" dirty="0">
              <a:latin typeface="+mn-ea"/>
            </a:endParaRPr>
          </a:p>
          <a:p>
            <a:r>
              <a:rPr lang="en-US" altLang="ja-JP" dirty="0">
                <a:latin typeface="+mn-ea"/>
              </a:rPr>
              <a:t>      (12KDa)</a:t>
            </a:r>
          </a:p>
        </p:txBody>
      </p:sp>
      <p:sp>
        <p:nvSpPr>
          <p:cNvPr id="20" name="テキスト ボックス 19">
            <a:extLst>
              <a:ext uri="{FF2B5EF4-FFF2-40B4-BE49-F238E27FC236}">
                <a16:creationId xmlns:a16="http://schemas.microsoft.com/office/drawing/2014/main" id="{1BD8344E-1ABB-FE07-74CE-ECFCDE9D3DEB}"/>
              </a:ext>
            </a:extLst>
          </p:cNvPr>
          <p:cNvSpPr txBox="1"/>
          <p:nvPr/>
        </p:nvSpPr>
        <p:spPr>
          <a:xfrm rot="16200000">
            <a:off x="3316351" y="1193930"/>
            <a:ext cx="1342034" cy="307777"/>
          </a:xfrm>
          <a:prstGeom prst="rect">
            <a:avLst/>
          </a:prstGeom>
          <a:noFill/>
        </p:spPr>
        <p:txBody>
          <a:bodyPr wrap="none" rtlCol="0">
            <a:spAutoFit/>
          </a:bodyPr>
          <a:lstStyle/>
          <a:p>
            <a:r>
              <a:rPr kumimoji="1" lang="en-US" altLang="ja-JP" sz="1400" dirty="0">
                <a:latin typeface="+mn-ea"/>
              </a:rPr>
              <a:t>Pvalb plasmid</a:t>
            </a:r>
            <a:endParaRPr kumimoji="1" lang="ja-JP" altLang="en-US" sz="1400" dirty="0">
              <a:latin typeface="+mn-ea"/>
            </a:endParaRPr>
          </a:p>
        </p:txBody>
      </p:sp>
      <p:sp>
        <p:nvSpPr>
          <p:cNvPr id="22" name="テキスト ボックス 21">
            <a:extLst>
              <a:ext uri="{FF2B5EF4-FFF2-40B4-BE49-F238E27FC236}">
                <a16:creationId xmlns:a16="http://schemas.microsoft.com/office/drawing/2014/main" id="{470B6E5D-9B16-6CAA-FEA5-15086470B819}"/>
              </a:ext>
            </a:extLst>
          </p:cNvPr>
          <p:cNvSpPr txBox="1"/>
          <p:nvPr/>
        </p:nvSpPr>
        <p:spPr>
          <a:xfrm rot="16200000">
            <a:off x="3422382" y="1551400"/>
            <a:ext cx="627095" cy="307777"/>
          </a:xfrm>
          <a:prstGeom prst="rect">
            <a:avLst/>
          </a:prstGeom>
          <a:noFill/>
        </p:spPr>
        <p:txBody>
          <a:bodyPr wrap="none" rtlCol="0">
            <a:spAutoFit/>
          </a:bodyPr>
          <a:lstStyle/>
          <a:p>
            <a:r>
              <a:rPr kumimoji="1" lang="en-US" altLang="ja-JP" sz="1400" dirty="0">
                <a:latin typeface="+mn-ea"/>
              </a:rPr>
              <a:t>mock</a:t>
            </a:r>
            <a:endParaRPr kumimoji="1" lang="ja-JP" altLang="en-US" sz="1400" dirty="0">
              <a:latin typeface="+mn-ea"/>
            </a:endParaRPr>
          </a:p>
        </p:txBody>
      </p:sp>
      <p:cxnSp>
        <p:nvCxnSpPr>
          <p:cNvPr id="23" name="直線コネクタ 22">
            <a:extLst>
              <a:ext uri="{FF2B5EF4-FFF2-40B4-BE49-F238E27FC236}">
                <a16:creationId xmlns:a16="http://schemas.microsoft.com/office/drawing/2014/main" id="{868BC8B2-A496-71CC-0999-1BAD31E05278}"/>
              </a:ext>
            </a:extLst>
          </p:cNvPr>
          <p:cNvCxnSpPr>
            <a:cxnSpLocks/>
          </p:cNvCxnSpPr>
          <p:nvPr/>
        </p:nvCxnSpPr>
        <p:spPr>
          <a:xfrm>
            <a:off x="3021763" y="4751294"/>
            <a:ext cx="43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95D79749-807B-216E-5B93-8A65E09C4CC9}"/>
              </a:ext>
            </a:extLst>
          </p:cNvPr>
          <p:cNvCxnSpPr>
            <a:cxnSpLocks/>
          </p:cNvCxnSpPr>
          <p:nvPr/>
        </p:nvCxnSpPr>
        <p:spPr>
          <a:xfrm>
            <a:off x="3627918" y="4751294"/>
            <a:ext cx="43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テキスト ボックス 8">
            <a:extLst>
              <a:ext uri="{FF2B5EF4-FFF2-40B4-BE49-F238E27FC236}">
                <a16:creationId xmlns:a16="http://schemas.microsoft.com/office/drawing/2014/main" id="{71D8611A-CF95-89DD-241D-BD40C741076C}"/>
              </a:ext>
            </a:extLst>
          </p:cNvPr>
          <p:cNvSpPr txBox="1">
            <a:spLocks noChangeArrowheads="1"/>
          </p:cNvSpPr>
          <p:nvPr/>
        </p:nvSpPr>
        <p:spPr bwMode="auto">
          <a:xfrm rot="16200000">
            <a:off x="2780686" y="5101872"/>
            <a:ext cx="9299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600" dirty="0">
                <a:latin typeface="+mn-ea"/>
                <a:ea typeface="+mn-ea"/>
              </a:rPr>
              <a:t>Cell</a:t>
            </a:r>
            <a:endParaRPr lang="ja-JP" altLang="en-US" sz="1600" dirty="0">
              <a:latin typeface="+mn-ea"/>
              <a:ea typeface="+mn-ea"/>
            </a:endParaRPr>
          </a:p>
        </p:txBody>
      </p:sp>
      <p:sp>
        <p:nvSpPr>
          <p:cNvPr id="55" name="テキスト ボックス 8">
            <a:extLst>
              <a:ext uri="{FF2B5EF4-FFF2-40B4-BE49-F238E27FC236}">
                <a16:creationId xmlns:a16="http://schemas.microsoft.com/office/drawing/2014/main" id="{79155AF1-6CE9-3C4F-6649-BCDC2FA35E94}"/>
              </a:ext>
            </a:extLst>
          </p:cNvPr>
          <p:cNvSpPr txBox="1">
            <a:spLocks noChangeArrowheads="1"/>
          </p:cNvSpPr>
          <p:nvPr/>
        </p:nvSpPr>
        <p:spPr bwMode="auto">
          <a:xfrm rot="16200000">
            <a:off x="3346150" y="5134280"/>
            <a:ext cx="9947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600" dirty="0">
                <a:latin typeface="+mn-ea"/>
                <a:ea typeface="+mn-ea"/>
              </a:rPr>
              <a:t>Medium</a:t>
            </a:r>
            <a:endParaRPr lang="ja-JP" altLang="en-US" sz="1600" dirty="0">
              <a:latin typeface="+mn-ea"/>
              <a:ea typeface="+mn-ea"/>
            </a:endParaRPr>
          </a:p>
        </p:txBody>
      </p:sp>
      <p:cxnSp>
        <p:nvCxnSpPr>
          <p:cNvPr id="56" name="直線矢印コネクタ 55">
            <a:extLst>
              <a:ext uri="{FF2B5EF4-FFF2-40B4-BE49-F238E27FC236}">
                <a16:creationId xmlns:a16="http://schemas.microsoft.com/office/drawing/2014/main" id="{B52F98B9-DF75-BB1B-1350-8A8E9EA7DCB0}"/>
              </a:ext>
            </a:extLst>
          </p:cNvPr>
          <p:cNvCxnSpPr>
            <a:cxnSpLocks/>
          </p:cNvCxnSpPr>
          <p:nvPr/>
        </p:nvCxnSpPr>
        <p:spPr>
          <a:xfrm rot="10800000">
            <a:off x="4317204" y="4471460"/>
            <a:ext cx="33690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a:extLst>
              <a:ext uri="{FF2B5EF4-FFF2-40B4-BE49-F238E27FC236}">
                <a16:creationId xmlns:a16="http://schemas.microsoft.com/office/drawing/2014/main" id="{72E225F7-FBD8-DFF6-6F1D-D906E12A8435}"/>
              </a:ext>
            </a:extLst>
          </p:cNvPr>
          <p:cNvSpPr txBox="1"/>
          <p:nvPr/>
        </p:nvSpPr>
        <p:spPr>
          <a:xfrm rot="16200000">
            <a:off x="2417568" y="1476059"/>
            <a:ext cx="777777" cy="307777"/>
          </a:xfrm>
          <a:prstGeom prst="rect">
            <a:avLst/>
          </a:prstGeom>
          <a:noFill/>
        </p:spPr>
        <p:txBody>
          <a:bodyPr wrap="none" rtlCol="0">
            <a:spAutoFit/>
          </a:bodyPr>
          <a:lstStyle/>
          <a:p>
            <a:r>
              <a:rPr kumimoji="1" lang="en-US" altLang="ja-JP" sz="1400" dirty="0">
                <a:latin typeface="+mn-ea"/>
              </a:rPr>
              <a:t>Marker</a:t>
            </a:r>
            <a:endParaRPr kumimoji="1" lang="ja-JP" altLang="en-US" sz="1400" dirty="0">
              <a:latin typeface="+mn-ea"/>
            </a:endParaRPr>
          </a:p>
        </p:txBody>
      </p:sp>
    </p:spTree>
    <p:extLst>
      <p:ext uri="{BB962C8B-B14F-4D97-AF65-F5344CB8AC3E}">
        <p14:creationId xmlns:p14="http://schemas.microsoft.com/office/powerpoint/2010/main" val="728244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パソコンの画面&#10;&#10;低い精度で自動的に生成された説明">
            <a:extLst>
              <a:ext uri="{FF2B5EF4-FFF2-40B4-BE49-F238E27FC236}">
                <a16:creationId xmlns:a16="http://schemas.microsoft.com/office/drawing/2014/main" id="{1DFEC6D5-D825-C6B0-9BA3-525FFEF517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4023" y="1616640"/>
            <a:ext cx="3676034" cy="3322452"/>
          </a:xfrm>
          <a:prstGeom prst="rect">
            <a:avLst/>
          </a:prstGeom>
        </p:spPr>
      </p:pic>
      <p:pic>
        <p:nvPicPr>
          <p:cNvPr id="6" name="図 5" descr="白い背景に黒い文字が書かれた紙&#10;&#10;低い精度で自動的に生成された説明">
            <a:extLst>
              <a:ext uri="{FF2B5EF4-FFF2-40B4-BE49-F238E27FC236}">
                <a16:creationId xmlns:a16="http://schemas.microsoft.com/office/drawing/2014/main" id="{477D5C06-6CA0-7B3D-515D-2F37DD7E5B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4023" y="5109854"/>
            <a:ext cx="3941450" cy="1625848"/>
          </a:xfrm>
          <a:prstGeom prst="rect">
            <a:avLst/>
          </a:prstGeom>
        </p:spPr>
      </p:pic>
      <p:sp>
        <p:nvSpPr>
          <p:cNvPr id="4" name="テキスト ボックス 3">
            <a:extLst>
              <a:ext uri="{FF2B5EF4-FFF2-40B4-BE49-F238E27FC236}">
                <a16:creationId xmlns:a16="http://schemas.microsoft.com/office/drawing/2014/main" id="{3B7389BF-0B48-5DFD-2EB8-870E978B19F1}"/>
              </a:ext>
            </a:extLst>
          </p:cNvPr>
          <p:cNvSpPr txBox="1"/>
          <p:nvPr/>
        </p:nvSpPr>
        <p:spPr>
          <a:xfrm>
            <a:off x="0" y="6918981"/>
            <a:ext cx="6858000" cy="2062103"/>
          </a:xfrm>
          <a:prstGeom prst="rect">
            <a:avLst/>
          </a:prstGeom>
          <a:noFill/>
        </p:spPr>
        <p:txBody>
          <a:bodyPr wrap="square" rtlCol="0">
            <a:spAutoFit/>
          </a:bodyPr>
          <a:lstStyle/>
          <a:p>
            <a:r>
              <a:rPr kumimoji="1" lang="en-US" altLang="ja-JP" sz="1600" b="1" dirty="0">
                <a:latin typeface="+mn-ea"/>
                <a:cs typeface="Times New Roman" panose="02020603050405020304" pitchFamily="18" charset="0"/>
              </a:rPr>
              <a:t>Supplemental Figure S4. </a:t>
            </a:r>
            <a:r>
              <a:rPr kumimoji="1" lang="en-US" altLang="ja-JP" sz="1600" dirty="0">
                <a:latin typeface="+mn-ea"/>
                <a:cs typeface="Times New Roman" panose="02020603050405020304" pitchFamily="18" charset="0"/>
              </a:rPr>
              <a:t>Serum </a:t>
            </a:r>
            <a:r>
              <a:rPr kumimoji="1" lang="en-US" altLang="ja-JP" sz="1600" dirty="0" err="1">
                <a:latin typeface="+mn-ea"/>
                <a:cs typeface="Times New Roman" panose="02020603050405020304" pitchFamily="18" charset="0"/>
              </a:rPr>
              <a:t>Pvalb</a:t>
            </a:r>
            <a:r>
              <a:rPr kumimoji="1" lang="en-US" altLang="ja-JP" sz="1600" dirty="0">
                <a:latin typeface="+mn-ea"/>
                <a:cs typeface="Times New Roman" panose="02020603050405020304" pitchFamily="18" charset="0"/>
              </a:rPr>
              <a:t> levels from HU and control mice detected by immunoblot analysis (upper panel). The procedure of the immunoblotting analysis for protein detection and the quantitation of detected bands are described in the Materials and Methods. The protein pattern of serum samples after removal of seven proteins using a </a:t>
            </a:r>
            <a:r>
              <a:rPr kumimoji="1" lang="en-US" altLang="ja-JP" sz="1600" dirty="0" err="1">
                <a:latin typeface="+mn-ea"/>
                <a:cs typeface="Times New Roman" panose="02020603050405020304" pitchFamily="18" charset="0"/>
              </a:rPr>
              <a:t>Seppro</a:t>
            </a:r>
            <a:r>
              <a:rPr kumimoji="1" lang="en-US" altLang="ja-JP" sz="1600" dirty="0">
                <a:latin typeface="+mn-ea"/>
                <a:cs typeface="Times New Roman" panose="02020603050405020304" pitchFamily="18" charset="0"/>
              </a:rPr>
              <a:t> Mouse Spin Column by CBB staining (bottom panel). For the membrane, the excess was trimmed before hybridization with the antibody.</a:t>
            </a:r>
            <a:endParaRPr kumimoji="1" lang="en-US" altLang="ja-JP" sz="1600" dirty="0">
              <a:highlight>
                <a:srgbClr val="FFFF00"/>
              </a:highlight>
              <a:latin typeface="+mn-ea"/>
              <a:cs typeface="Times New Roman" panose="02020603050405020304" pitchFamily="18" charset="0"/>
            </a:endParaRPr>
          </a:p>
        </p:txBody>
      </p:sp>
      <p:sp>
        <p:nvSpPr>
          <p:cNvPr id="9" name="テキスト ボックス 8">
            <a:extLst>
              <a:ext uri="{FF2B5EF4-FFF2-40B4-BE49-F238E27FC236}">
                <a16:creationId xmlns:a16="http://schemas.microsoft.com/office/drawing/2014/main" id="{6A1BA47B-8D80-EC30-CC8D-93BA23C82EC2}"/>
              </a:ext>
            </a:extLst>
          </p:cNvPr>
          <p:cNvSpPr txBox="1">
            <a:spLocks noChangeArrowheads="1"/>
          </p:cNvSpPr>
          <p:nvPr/>
        </p:nvSpPr>
        <p:spPr bwMode="auto">
          <a:xfrm>
            <a:off x="707479" y="5787294"/>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15KDa-</a:t>
            </a:r>
            <a:endParaRPr lang="ja-JP" altLang="en-US" sz="1400" dirty="0">
              <a:latin typeface="+mn-ea"/>
              <a:ea typeface="+mn-ea"/>
            </a:endParaRPr>
          </a:p>
        </p:txBody>
      </p:sp>
      <p:sp>
        <p:nvSpPr>
          <p:cNvPr id="10" name="テキスト ボックス 8">
            <a:extLst>
              <a:ext uri="{FF2B5EF4-FFF2-40B4-BE49-F238E27FC236}">
                <a16:creationId xmlns:a16="http://schemas.microsoft.com/office/drawing/2014/main" id="{E10F132E-A925-2291-5B56-64967AC766AD}"/>
              </a:ext>
            </a:extLst>
          </p:cNvPr>
          <p:cNvSpPr txBox="1">
            <a:spLocks noChangeArrowheads="1"/>
          </p:cNvSpPr>
          <p:nvPr/>
        </p:nvSpPr>
        <p:spPr bwMode="auto">
          <a:xfrm>
            <a:off x="707479" y="5893226"/>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10KDa-</a:t>
            </a:r>
            <a:endParaRPr lang="ja-JP" altLang="en-US" sz="1400" dirty="0">
              <a:latin typeface="+mn-ea"/>
              <a:ea typeface="+mn-ea"/>
            </a:endParaRPr>
          </a:p>
        </p:txBody>
      </p:sp>
      <p:sp>
        <p:nvSpPr>
          <p:cNvPr id="11" name="テキスト ボックス 8">
            <a:extLst>
              <a:ext uri="{FF2B5EF4-FFF2-40B4-BE49-F238E27FC236}">
                <a16:creationId xmlns:a16="http://schemas.microsoft.com/office/drawing/2014/main" id="{09A20766-CD67-8417-BED7-70A3EB9981D9}"/>
              </a:ext>
            </a:extLst>
          </p:cNvPr>
          <p:cNvSpPr txBox="1">
            <a:spLocks noChangeArrowheads="1"/>
          </p:cNvSpPr>
          <p:nvPr/>
        </p:nvSpPr>
        <p:spPr bwMode="auto">
          <a:xfrm>
            <a:off x="707479" y="5580357"/>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20KDa-</a:t>
            </a:r>
            <a:endParaRPr lang="ja-JP" altLang="en-US" sz="1400" dirty="0">
              <a:latin typeface="+mn-ea"/>
              <a:ea typeface="+mn-ea"/>
            </a:endParaRPr>
          </a:p>
        </p:txBody>
      </p:sp>
      <p:sp>
        <p:nvSpPr>
          <p:cNvPr id="12" name="テキスト ボックス 8">
            <a:extLst>
              <a:ext uri="{FF2B5EF4-FFF2-40B4-BE49-F238E27FC236}">
                <a16:creationId xmlns:a16="http://schemas.microsoft.com/office/drawing/2014/main" id="{70665FD0-7773-4519-5B3F-8AABF9791B1E}"/>
              </a:ext>
            </a:extLst>
          </p:cNvPr>
          <p:cNvSpPr txBox="1">
            <a:spLocks noChangeArrowheads="1"/>
          </p:cNvSpPr>
          <p:nvPr/>
        </p:nvSpPr>
        <p:spPr bwMode="auto">
          <a:xfrm>
            <a:off x="707479" y="5426215"/>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25KDa-</a:t>
            </a:r>
            <a:endParaRPr lang="ja-JP" altLang="en-US" sz="1400" dirty="0">
              <a:latin typeface="+mn-ea"/>
              <a:ea typeface="+mn-ea"/>
            </a:endParaRPr>
          </a:p>
        </p:txBody>
      </p:sp>
      <p:sp>
        <p:nvSpPr>
          <p:cNvPr id="17" name="テキスト ボックス 16">
            <a:extLst>
              <a:ext uri="{FF2B5EF4-FFF2-40B4-BE49-F238E27FC236}">
                <a16:creationId xmlns:a16="http://schemas.microsoft.com/office/drawing/2014/main" id="{5AA278A9-4824-E4F9-8EF9-4201BB0329C6}"/>
              </a:ext>
            </a:extLst>
          </p:cNvPr>
          <p:cNvSpPr txBox="1"/>
          <p:nvPr/>
        </p:nvSpPr>
        <p:spPr>
          <a:xfrm rot="16200000">
            <a:off x="3227892" y="-154237"/>
            <a:ext cx="702436" cy="2847959"/>
          </a:xfrm>
          <a:prstGeom prst="rect">
            <a:avLst/>
          </a:prstGeom>
          <a:noFill/>
        </p:spPr>
        <p:txBody>
          <a:bodyPr wrap="none" rtlCol="0">
            <a:spAutoFit/>
          </a:bodyPr>
          <a:lstStyle/>
          <a:p>
            <a:pPr>
              <a:lnSpc>
                <a:spcPts val="1800"/>
              </a:lnSpc>
            </a:pPr>
            <a:r>
              <a:rPr lang="en-US" altLang="ja-JP" sz="1200" dirty="0">
                <a:latin typeface="+mn-ea"/>
              </a:rPr>
              <a:t>Control</a:t>
            </a:r>
          </a:p>
          <a:p>
            <a:pPr>
              <a:lnSpc>
                <a:spcPts val="1800"/>
              </a:lnSpc>
            </a:pPr>
            <a:r>
              <a:rPr kumimoji="1" lang="en-US" altLang="ja-JP" sz="1200" dirty="0">
                <a:latin typeface="+mn-ea"/>
              </a:rPr>
              <a:t>HU</a:t>
            </a:r>
          </a:p>
          <a:p>
            <a:pPr>
              <a:lnSpc>
                <a:spcPts val="1800"/>
              </a:lnSpc>
            </a:pPr>
            <a:r>
              <a:rPr lang="en-US" altLang="ja-JP" sz="1200" dirty="0">
                <a:latin typeface="+mn-ea"/>
              </a:rPr>
              <a:t>Control</a:t>
            </a:r>
          </a:p>
          <a:p>
            <a:pPr>
              <a:lnSpc>
                <a:spcPts val="1800"/>
              </a:lnSpc>
            </a:pPr>
            <a:r>
              <a:rPr kumimoji="1" lang="en-US" altLang="ja-JP" sz="1200" dirty="0">
                <a:latin typeface="+mn-ea"/>
              </a:rPr>
              <a:t>HU</a:t>
            </a:r>
          </a:p>
          <a:p>
            <a:pPr>
              <a:lnSpc>
                <a:spcPts val="1800"/>
              </a:lnSpc>
            </a:pPr>
            <a:r>
              <a:rPr lang="en-US" altLang="ja-JP" sz="1200" dirty="0">
                <a:latin typeface="+mn-ea"/>
              </a:rPr>
              <a:t>Control</a:t>
            </a:r>
          </a:p>
          <a:p>
            <a:pPr>
              <a:lnSpc>
                <a:spcPts val="1800"/>
              </a:lnSpc>
            </a:pPr>
            <a:r>
              <a:rPr kumimoji="1" lang="en-US" altLang="ja-JP" sz="1200" dirty="0">
                <a:latin typeface="+mn-ea"/>
              </a:rPr>
              <a:t>HU</a:t>
            </a:r>
          </a:p>
          <a:p>
            <a:pPr>
              <a:lnSpc>
                <a:spcPts val="1800"/>
              </a:lnSpc>
            </a:pPr>
            <a:r>
              <a:rPr lang="en-US" altLang="ja-JP" sz="1200" dirty="0">
                <a:latin typeface="+mn-ea"/>
              </a:rPr>
              <a:t>Control</a:t>
            </a:r>
          </a:p>
          <a:p>
            <a:pPr>
              <a:lnSpc>
                <a:spcPts val="1800"/>
              </a:lnSpc>
            </a:pPr>
            <a:r>
              <a:rPr kumimoji="1" lang="en-US" altLang="ja-JP" sz="1200" dirty="0">
                <a:latin typeface="+mn-ea"/>
              </a:rPr>
              <a:t>HU</a:t>
            </a:r>
          </a:p>
          <a:p>
            <a:pPr>
              <a:lnSpc>
                <a:spcPts val="1800"/>
              </a:lnSpc>
            </a:pPr>
            <a:r>
              <a:rPr lang="en-US" altLang="ja-JP" sz="1200" dirty="0">
                <a:latin typeface="+mn-ea"/>
              </a:rPr>
              <a:t>Control</a:t>
            </a:r>
          </a:p>
          <a:p>
            <a:pPr>
              <a:lnSpc>
                <a:spcPts val="1800"/>
              </a:lnSpc>
            </a:pPr>
            <a:r>
              <a:rPr kumimoji="1" lang="en-US" altLang="ja-JP" sz="1200" dirty="0">
                <a:latin typeface="+mn-ea"/>
              </a:rPr>
              <a:t>HU</a:t>
            </a:r>
          </a:p>
          <a:p>
            <a:pPr>
              <a:lnSpc>
                <a:spcPts val="1800"/>
              </a:lnSpc>
            </a:pPr>
            <a:r>
              <a:rPr lang="en-US" altLang="ja-JP" sz="1200" dirty="0">
                <a:latin typeface="+mn-ea"/>
              </a:rPr>
              <a:t>Control</a:t>
            </a:r>
          </a:p>
          <a:p>
            <a:pPr>
              <a:lnSpc>
                <a:spcPts val="1800"/>
              </a:lnSpc>
            </a:pPr>
            <a:r>
              <a:rPr kumimoji="1" lang="en-US" altLang="ja-JP" sz="1200" dirty="0">
                <a:latin typeface="+mn-ea"/>
              </a:rPr>
              <a:t>HU</a:t>
            </a:r>
          </a:p>
        </p:txBody>
      </p:sp>
      <p:sp>
        <p:nvSpPr>
          <p:cNvPr id="18" name="テキスト ボックス 8">
            <a:extLst>
              <a:ext uri="{FF2B5EF4-FFF2-40B4-BE49-F238E27FC236}">
                <a16:creationId xmlns:a16="http://schemas.microsoft.com/office/drawing/2014/main" id="{A681E8B5-62FF-11A6-CDBA-7204D3357449}"/>
              </a:ext>
            </a:extLst>
          </p:cNvPr>
          <p:cNvSpPr txBox="1">
            <a:spLocks noChangeArrowheads="1"/>
          </p:cNvSpPr>
          <p:nvPr/>
        </p:nvSpPr>
        <p:spPr bwMode="auto">
          <a:xfrm>
            <a:off x="5401526" y="5908129"/>
            <a:ext cx="9411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en-US" altLang="ja-JP" sz="1400" dirty="0" err="1">
                <a:latin typeface="+mn-ea"/>
                <a:ea typeface="+mn-ea"/>
              </a:rPr>
              <a:t>Pvalb</a:t>
            </a:r>
            <a:endParaRPr lang="ja-JP" altLang="en-US" sz="1400" dirty="0">
              <a:latin typeface="+mn-ea"/>
              <a:ea typeface="+mn-ea"/>
            </a:endParaRPr>
          </a:p>
        </p:txBody>
      </p:sp>
      <p:sp>
        <p:nvSpPr>
          <p:cNvPr id="22" name="テキスト ボックス 8">
            <a:extLst>
              <a:ext uri="{FF2B5EF4-FFF2-40B4-BE49-F238E27FC236}">
                <a16:creationId xmlns:a16="http://schemas.microsoft.com/office/drawing/2014/main" id="{EC1D9F6E-BFE6-0C5A-5752-C4F1F79DE922}"/>
              </a:ext>
            </a:extLst>
          </p:cNvPr>
          <p:cNvSpPr txBox="1">
            <a:spLocks noChangeArrowheads="1"/>
          </p:cNvSpPr>
          <p:nvPr/>
        </p:nvSpPr>
        <p:spPr bwMode="auto">
          <a:xfrm>
            <a:off x="5144348" y="2977100"/>
            <a:ext cx="14244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en-US" altLang="ja-JP" sz="1400" dirty="0">
                <a:latin typeface="+mn-ea"/>
                <a:ea typeface="+mn-ea"/>
              </a:rPr>
              <a:t>CBB stain</a:t>
            </a:r>
            <a:endParaRPr lang="ja-JP" altLang="en-US" sz="1400" dirty="0">
              <a:latin typeface="+mn-ea"/>
              <a:ea typeface="+mn-ea"/>
            </a:endParaRPr>
          </a:p>
        </p:txBody>
      </p:sp>
      <p:sp>
        <p:nvSpPr>
          <p:cNvPr id="35" name="テキスト ボックス 8">
            <a:extLst>
              <a:ext uri="{FF2B5EF4-FFF2-40B4-BE49-F238E27FC236}">
                <a16:creationId xmlns:a16="http://schemas.microsoft.com/office/drawing/2014/main" id="{01FF9603-D781-AF0F-9B8D-91DDF0A79187}"/>
              </a:ext>
            </a:extLst>
          </p:cNvPr>
          <p:cNvSpPr txBox="1">
            <a:spLocks noChangeArrowheads="1"/>
          </p:cNvSpPr>
          <p:nvPr/>
        </p:nvSpPr>
        <p:spPr bwMode="auto">
          <a:xfrm>
            <a:off x="707479" y="5022312"/>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37KDa-</a:t>
            </a:r>
            <a:endParaRPr lang="ja-JP" altLang="en-US" sz="1400" dirty="0">
              <a:latin typeface="+mn-ea"/>
              <a:ea typeface="+mn-ea"/>
            </a:endParaRPr>
          </a:p>
        </p:txBody>
      </p:sp>
      <p:sp>
        <p:nvSpPr>
          <p:cNvPr id="36" name="テキスト ボックス 35">
            <a:extLst>
              <a:ext uri="{FF2B5EF4-FFF2-40B4-BE49-F238E27FC236}">
                <a16:creationId xmlns:a16="http://schemas.microsoft.com/office/drawing/2014/main" id="{D4853ABE-4ED1-9B24-EBE2-6B9BB8B104B1}"/>
              </a:ext>
            </a:extLst>
          </p:cNvPr>
          <p:cNvSpPr txBox="1">
            <a:spLocks noChangeArrowheads="1"/>
          </p:cNvSpPr>
          <p:nvPr/>
        </p:nvSpPr>
        <p:spPr bwMode="auto">
          <a:xfrm>
            <a:off x="748985" y="4366592"/>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15KDa-</a:t>
            </a:r>
            <a:endParaRPr lang="ja-JP" altLang="en-US" sz="1400" dirty="0">
              <a:latin typeface="+mn-ea"/>
              <a:ea typeface="+mn-ea"/>
            </a:endParaRPr>
          </a:p>
        </p:txBody>
      </p:sp>
      <p:sp>
        <p:nvSpPr>
          <p:cNvPr id="37" name="テキスト ボックス 8">
            <a:extLst>
              <a:ext uri="{FF2B5EF4-FFF2-40B4-BE49-F238E27FC236}">
                <a16:creationId xmlns:a16="http://schemas.microsoft.com/office/drawing/2014/main" id="{B3F9EEDA-74FF-84D1-C158-17DAF1B31DC3}"/>
              </a:ext>
            </a:extLst>
          </p:cNvPr>
          <p:cNvSpPr txBox="1">
            <a:spLocks noChangeArrowheads="1"/>
          </p:cNvSpPr>
          <p:nvPr/>
        </p:nvSpPr>
        <p:spPr bwMode="auto">
          <a:xfrm>
            <a:off x="748985" y="4472524"/>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10KDa-</a:t>
            </a:r>
            <a:endParaRPr lang="ja-JP" altLang="en-US" sz="1400" dirty="0">
              <a:latin typeface="+mn-ea"/>
              <a:ea typeface="+mn-ea"/>
            </a:endParaRPr>
          </a:p>
        </p:txBody>
      </p:sp>
      <p:sp>
        <p:nvSpPr>
          <p:cNvPr id="38" name="テキスト ボックス 8">
            <a:extLst>
              <a:ext uri="{FF2B5EF4-FFF2-40B4-BE49-F238E27FC236}">
                <a16:creationId xmlns:a16="http://schemas.microsoft.com/office/drawing/2014/main" id="{F1032C86-AEDE-4759-736A-B9158E994942}"/>
              </a:ext>
            </a:extLst>
          </p:cNvPr>
          <p:cNvSpPr txBox="1">
            <a:spLocks noChangeArrowheads="1"/>
          </p:cNvSpPr>
          <p:nvPr/>
        </p:nvSpPr>
        <p:spPr bwMode="auto">
          <a:xfrm>
            <a:off x="748985" y="4122895"/>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20KDa-</a:t>
            </a:r>
            <a:endParaRPr lang="ja-JP" altLang="en-US" sz="1400" dirty="0">
              <a:latin typeface="+mn-ea"/>
              <a:ea typeface="+mn-ea"/>
            </a:endParaRPr>
          </a:p>
        </p:txBody>
      </p:sp>
      <p:sp>
        <p:nvSpPr>
          <p:cNvPr id="39" name="テキスト ボックス 8">
            <a:extLst>
              <a:ext uri="{FF2B5EF4-FFF2-40B4-BE49-F238E27FC236}">
                <a16:creationId xmlns:a16="http://schemas.microsoft.com/office/drawing/2014/main" id="{2C0289ED-4F4E-D9B8-6ABE-1C7FD6767098}"/>
              </a:ext>
            </a:extLst>
          </p:cNvPr>
          <p:cNvSpPr txBox="1">
            <a:spLocks noChangeArrowheads="1"/>
          </p:cNvSpPr>
          <p:nvPr/>
        </p:nvSpPr>
        <p:spPr bwMode="auto">
          <a:xfrm>
            <a:off x="748985" y="3971781"/>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25KDa-</a:t>
            </a:r>
            <a:endParaRPr lang="ja-JP" altLang="en-US" sz="1400" dirty="0">
              <a:latin typeface="+mn-ea"/>
              <a:ea typeface="+mn-ea"/>
            </a:endParaRPr>
          </a:p>
        </p:txBody>
      </p:sp>
      <p:sp>
        <p:nvSpPr>
          <p:cNvPr id="40" name="テキスト ボックス 8">
            <a:extLst>
              <a:ext uri="{FF2B5EF4-FFF2-40B4-BE49-F238E27FC236}">
                <a16:creationId xmlns:a16="http://schemas.microsoft.com/office/drawing/2014/main" id="{5BF29266-19D6-0509-28AB-20930E8D5A2F}"/>
              </a:ext>
            </a:extLst>
          </p:cNvPr>
          <p:cNvSpPr txBox="1">
            <a:spLocks noChangeArrowheads="1"/>
          </p:cNvSpPr>
          <p:nvPr/>
        </p:nvSpPr>
        <p:spPr bwMode="auto">
          <a:xfrm>
            <a:off x="748985" y="3555203"/>
            <a:ext cx="11045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37KDa-</a:t>
            </a:r>
            <a:endParaRPr lang="ja-JP" altLang="en-US" sz="1400" dirty="0">
              <a:latin typeface="+mn-ea"/>
              <a:ea typeface="+mn-ea"/>
            </a:endParaRPr>
          </a:p>
        </p:txBody>
      </p:sp>
      <p:sp>
        <p:nvSpPr>
          <p:cNvPr id="41" name="テキスト ボックス 8">
            <a:extLst>
              <a:ext uri="{FF2B5EF4-FFF2-40B4-BE49-F238E27FC236}">
                <a16:creationId xmlns:a16="http://schemas.microsoft.com/office/drawing/2014/main" id="{A372885A-1501-44AA-1B0D-4FE1D0C8D467}"/>
              </a:ext>
            </a:extLst>
          </p:cNvPr>
          <p:cNvSpPr txBox="1">
            <a:spLocks noChangeArrowheads="1"/>
          </p:cNvSpPr>
          <p:nvPr/>
        </p:nvSpPr>
        <p:spPr bwMode="auto">
          <a:xfrm>
            <a:off x="816875" y="1882484"/>
            <a:ext cx="10366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250KDa-</a:t>
            </a:r>
            <a:endParaRPr lang="ja-JP" altLang="en-US" sz="1400" dirty="0">
              <a:latin typeface="+mn-ea"/>
              <a:ea typeface="+mn-ea"/>
            </a:endParaRPr>
          </a:p>
        </p:txBody>
      </p:sp>
      <p:sp>
        <p:nvSpPr>
          <p:cNvPr id="42" name="テキスト ボックス 8">
            <a:extLst>
              <a:ext uri="{FF2B5EF4-FFF2-40B4-BE49-F238E27FC236}">
                <a16:creationId xmlns:a16="http://schemas.microsoft.com/office/drawing/2014/main" id="{34E9ACB5-862E-CA66-A6CB-348CCAC7333C}"/>
              </a:ext>
            </a:extLst>
          </p:cNvPr>
          <p:cNvSpPr txBox="1">
            <a:spLocks noChangeArrowheads="1"/>
          </p:cNvSpPr>
          <p:nvPr/>
        </p:nvSpPr>
        <p:spPr bwMode="auto">
          <a:xfrm>
            <a:off x="816875" y="2227734"/>
            <a:ext cx="10366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150KDa-</a:t>
            </a:r>
            <a:endParaRPr lang="ja-JP" altLang="en-US" sz="1400" dirty="0">
              <a:latin typeface="+mn-ea"/>
              <a:ea typeface="+mn-ea"/>
            </a:endParaRPr>
          </a:p>
        </p:txBody>
      </p:sp>
      <p:sp>
        <p:nvSpPr>
          <p:cNvPr id="43" name="テキスト ボックス 8">
            <a:extLst>
              <a:ext uri="{FF2B5EF4-FFF2-40B4-BE49-F238E27FC236}">
                <a16:creationId xmlns:a16="http://schemas.microsoft.com/office/drawing/2014/main" id="{38F700B0-BE0F-BF3E-D7A1-2E08B8F4B98A}"/>
              </a:ext>
            </a:extLst>
          </p:cNvPr>
          <p:cNvSpPr txBox="1">
            <a:spLocks noChangeArrowheads="1"/>
          </p:cNvSpPr>
          <p:nvPr/>
        </p:nvSpPr>
        <p:spPr bwMode="auto">
          <a:xfrm>
            <a:off x="816875" y="2538432"/>
            <a:ext cx="10366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100KDa-</a:t>
            </a:r>
            <a:endParaRPr lang="ja-JP" altLang="en-US" sz="1400" dirty="0">
              <a:latin typeface="+mn-ea"/>
              <a:ea typeface="+mn-ea"/>
            </a:endParaRPr>
          </a:p>
        </p:txBody>
      </p:sp>
      <p:sp>
        <p:nvSpPr>
          <p:cNvPr id="44" name="テキスト ボックス 8">
            <a:extLst>
              <a:ext uri="{FF2B5EF4-FFF2-40B4-BE49-F238E27FC236}">
                <a16:creationId xmlns:a16="http://schemas.microsoft.com/office/drawing/2014/main" id="{C996DEC1-91F8-87E8-9D1B-F91CCF0AAE8F}"/>
              </a:ext>
            </a:extLst>
          </p:cNvPr>
          <p:cNvSpPr txBox="1">
            <a:spLocks noChangeArrowheads="1"/>
          </p:cNvSpPr>
          <p:nvPr/>
        </p:nvSpPr>
        <p:spPr bwMode="auto">
          <a:xfrm>
            <a:off x="816875" y="2823212"/>
            <a:ext cx="10366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75KDa-</a:t>
            </a:r>
            <a:endParaRPr lang="ja-JP" altLang="en-US" sz="1400" dirty="0">
              <a:latin typeface="+mn-ea"/>
              <a:ea typeface="+mn-ea"/>
            </a:endParaRPr>
          </a:p>
        </p:txBody>
      </p:sp>
      <p:sp>
        <p:nvSpPr>
          <p:cNvPr id="45" name="テキスト ボックス 8">
            <a:extLst>
              <a:ext uri="{FF2B5EF4-FFF2-40B4-BE49-F238E27FC236}">
                <a16:creationId xmlns:a16="http://schemas.microsoft.com/office/drawing/2014/main" id="{91A9D159-CF93-96B5-A578-1CC2EB1C63C4}"/>
              </a:ext>
            </a:extLst>
          </p:cNvPr>
          <p:cNvSpPr txBox="1">
            <a:spLocks noChangeArrowheads="1"/>
          </p:cNvSpPr>
          <p:nvPr/>
        </p:nvSpPr>
        <p:spPr bwMode="auto">
          <a:xfrm>
            <a:off x="816875" y="3253439"/>
            <a:ext cx="10366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en-US" altLang="ja-JP" sz="1400" dirty="0">
                <a:latin typeface="+mn-ea"/>
                <a:ea typeface="+mn-ea"/>
              </a:rPr>
              <a:t>50KDa-</a:t>
            </a:r>
            <a:endParaRPr lang="ja-JP" altLang="en-US" sz="1400" dirty="0">
              <a:latin typeface="+mn-ea"/>
              <a:ea typeface="+mn-ea"/>
            </a:endParaRPr>
          </a:p>
        </p:txBody>
      </p:sp>
    </p:spTree>
    <p:extLst>
      <p:ext uri="{BB962C8B-B14F-4D97-AF65-F5344CB8AC3E}">
        <p14:creationId xmlns:p14="http://schemas.microsoft.com/office/powerpoint/2010/main" val="537724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28647BFB-7865-192B-EDFD-72C6DCBA238F}"/>
              </a:ext>
            </a:extLst>
          </p:cNvPr>
          <p:cNvPicPr>
            <a:picLocks noChangeAspect="1"/>
          </p:cNvPicPr>
          <p:nvPr/>
        </p:nvPicPr>
        <p:blipFill>
          <a:blip r:embed="rId2"/>
          <a:stretch>
            <a:fillRect/>
          </a:stretch>
        </p:blipFill>
        <p:spPr>
          <a:xfrm>
            <a:off x="2306929" y="3264921"/>
            <a:ext cx="2036753" cy="2902773"/>
          </a:xfrm>
          <a:prstGeom prst="rect">
            <a:avLst/>
          </a:prstGeom>
        </p:spPr>
      </p:pic>
      <p:pic>
        <p:nvPicPr>
          <p:cNvPr id="9" name="図 8">
            <a:extLst>
              <a:ext uri="{FF2B5EF4-FFF2-40B4-BE49-F238E27FC236}">
                <a16:creationId xmlns:a16="http://schemas.microsoft.com/office/drawing/2014/main" id="{A1983867-ADF4-6BC0-482F-37D60C4436B8}"/>
              </a:ext>
            </a:extLst>
          </p:cNvPr>
          <p:cNvPicPr>
            <a:picLocks noChangeAspect="1"/>
          </p:cNvPicPr>
          <p:nvPr/>
        </p:nvPicPr>
        <p:blipFill>
          <a:blip r:embed="rId3"/>
          <a:stretch>
            <a:fillRect/>
          </a:stretch>
        </p:blipFill>
        <p:spPr>
          <a:xfrm>
            <a:off x="4282845" y="3251262"/>
            <a:ext cx="2044772" cy="2894757"/>
          </a:xfrm>
          <a:prstGeom prst="rect">
            <a:avLst/>
          </a:prstGeom>
        </p:spPr>
      </p:pic>
      <p:pic>
        <p:nvPicPr>
          <p:cNvPr id="6" name="図 5">
            <a:extLst>
              <a:ext uri="{FF2B5EF4-FFF2-40B4-BE49-F238E27FC236}">
                <a16:creationId xmlns:a16="http://schemas.microsoft.com/office/drawing/2014/main" id="{9136E53B-E748-08E6-9422-D9E3C81CB138}"/>
              </a:ext>
            </a:extLst>
          </p:cNvPr>
          <p:cNvPicPr>
            <a:picLocks noChangeAspect="1"/>
          </p:cNvPicPr>
          <p:nvPr/>
        </p:nvPicPr>
        <p:blipFill>
          <a:blip r:embed="rId4"/>
          <a:stretch>
            <a:fillRect/>
          </a:stretch>
        </p:blipFill>
        <p:spPr>
          <a:xfrm>
            <a:off x="311210" y="3268943"/>
            <a:ext cx="1880000" cy="2680000"/>
          </a:xfrm>
          <a:prstGeom prst="rect">
            <a:avLst/>
          </a:prstGeom>
        </p:spPr>
      </p:pic>
      <p:pic>
        <p:nvPicPr>
          <p:cNvPr id="2" name="図 1">
            <a:extLst>
              <a:ext uri="{FF2B5EF4-FFF2-40B4-BE49-F238E27FC236}">
                <a16:creationId xmlns:a16="http://schemas.microsoft.com/office/drawing/2014/main" id="{396A7B88-EB8F-5820-1B08-458247F0196C}"/>
              </a:ext>
            </a:extLst>
          </p:cNvPr>
          <p:cNvPicPr>
            <a:picLocks noChangeAspect="1"/>
          </p:cNvPicPr>
          <p:nvPr/>
        </p:nvPicPr>
        <p:blipFill>
          <a:blip r:embed="rId5"/>
          <a:stretch>
            <a:fillRect/>
          </a:stretch>
        </p:blipFill>
        <p:spPr>
          <a:xfrm>
            <a:off x="269978" y="295179"/>
            <a:ext cx="1972604" cy="2686270"/>
          </a:xfrm>
          <a:prstGeom prst="rect">
            <a:avLst/>
          </a:prstGeom>
        </p:spPr>
      </p:pic>
      <p:pic>
        <p:nvPicPr>
          <p:cNvPr id="3" name="図 2">
            <a:extLst>
              <a:ext uri="{FF2B5EF4-FFF2-40B4-BE49-F238E27FC236}">
                <a16:creationId xmlns:a16="http://schemas.microsoft.com/office/drawing/2014/main" id="{2AF0E42C-4060-B299-2282-3DC11E2843D6}"/>
              </a:ext>
            </a:extLst>
          </p:cNvPr>
          <p:cNvPicPr>
            <a:picLocks noChangeAspect="1"/>
          </p:cNvPicPr>
          <p:nvPr/>
        </p:nvPicPr>
        <p:blipFill>
          <a:blip r:embed="rId6"/>
          <a:stretch>
            <a:fillRect/>
          </a:stretch>
        </p:blipFill>
        <p:spPr>
          <a:xfrm>
            <a:off x="2184689" y="295180"/>
            <a:ext cx="1996660" cy="2686269"/>
          </a:xfrm>
          <a:prstGeom prst="rect">
            <a:avLst/>
          </a:prstGeom>
        </p:spPr>
      </p:pic>
      <p:pic>
        <p:nvPicPr>
          <p:cNvPr id="5" name="図 4">
            <a:extLst>
              <a:ext uri="{FF2B5EF4-FFF2-40B4-BE49-F238E27FC236}">
                <a16:creationId xmlns:a16="http://schemas.microsoft.com/office/drawing/2014/main" id="{319CCEF7-6874-16E0-8483-6CD6F24A2F6E}"/>
              </a:ext>
            </a:extLst>
          </p:cNvPr>
          <p:cNvPicPr>
            <a:picLocks noChangeAspect="1"/>
          </p:cNvPicPr>
          <p:nvPr/>
        </p:nvPicPr>
        <p:blipFill>
          <a:blip r:embed="rId7"/>
          <a:stretch>
            <a:fillRect/>
          </a:stretch>
        </p:blipFill>
        <p:spPr>
          <a:xfrm>
            <a:off x="4123457" y="295179"/>
            <a:ext cx="2092885" cy="2686270"/>
          </a:xfrm>
          <a:prstGeom prst="rect">
            <a:avLst/>
          </a:prstGeom>
        </p:spPr>
      </p:pic>
      <p:sp>
        <p:nvSpPr>
          <p:cNvPr id="15" name="正方形/長方形 14">
            <a:extLst>
              <a:ext uri="{FF2B5EF4-FFF2-40B4-BE49-F238E27FC236}">
                <a16:creationId xmlns:a16="http://schemas.microsoft.com/office/drawing/2014/main" id="{D9402969-8B34-073B-432C-93D96240C17E}"/>
              </a:ext>
            </a:extLst>
          </p:cNvPr>
          <p:cNvSpPr/>
          <p:nvPr/>
        </p:nvSpPr>
        <p:spPr>
          <a:xfrm>
            <a:off x="2424418" y="3046298"/>
            <a:ext cx="3919232" cy="2758668"/>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 name="テキスト ボックス 11">
            <a:extLst>
              <a:ext uri="{FF2B5EF4-FFF2-40B4-BE49-F238E27FC236}">
                <a16:creationId xmlns:a16="http://schemas.microsoft.com/office/drawing/2014/main" id="{94F53E8D-9C9D-A7D6-1DFA-D79B915913D0}"/>
              </a:ext>
            </a:extLst>
          </p:cNvPr>
          <p:cNvSpPr txBox="1"/>
          <p:nvPr/>
        </p:nvSpPr>
        <p:spPr>
          <a:xfrm>
            <a:off x="2711517" y="2819159"/>
            <a:ext cx="3345035" cy="369332"/>
          </a:xfrm>
          <a:prstGeom prst="rect">
            <a:avLst/>
          </a:prstGeom>
          <a:solidFill>
            <a:schemeClr val="bg1"/>
          </a:solidFill>
        </p:spPr>
        <p:txBody>
          <a:bodyPr wrap="square">
            <a:spAutoFit/>
          </a:bodyPr>
          <a:lstStyle/>
          <a:p>
            <a:r>
              <a:rPr lang="en-US" altLang="ja-JP" b="1" dirty="0">
                <a:latin typeface="+mn-ea"/>
              </a:rPr>
              <a:t>mid-shaft regions of femurs</a:t>
            </a:r>
          </a:p>
        </p:txBody>
      </p:sp>
      <p:sp>
        <p:nvSpPr>
          <p:cNvPr id="16" name="正方形/長方形 15">
            <a:extLst>
              <a:ext uri="{FF2B5EF4-FFF2-40B4-BE49-F238E27FC236}">
                <a16:creationId xmlns:a16="http://schemas.microsoft.com/office/drawing/2014/main" id="{26D7ADCA-13D8-990F-71D7-37DFAAC026A3}"/>
              </a:ext>
            </a:extLst>
          </p:cNvPr>
          <p:cNvSpPr/>
          <p:nvPr/>
        </p:nvSpPr>
        <p:spPr>
          <a:xfrm>
            <a:off x="269978" y="183613"/>
            <a:ext cx="6073672" cy="5621353"/>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1" name="テキスト ボックス 10">
            <a:extLst>
              <a:ext uri="{FF2B5EF4-FFF2-40B4-BE49-F238E27FC236}">
                <a16:creationId xmlns:a16="http://schemas.microsoft.com/office/drawing/2014/main" id="{41974D76-E13D-FC25-F7EF-B11E2A1C9C4E}"/>
              </a:ext>
            </a:extLst>
          </p:cNvPr>
          <p:cNvSpPr txBox="1"/>
          <p:nvPr/>
        </p:nvSpPr>
        <p:spPr>
          <a:xfrm>
            <a:off x="1112438" y="25408"/>
            <a:ext cx="4388752" cy="369332"/>
          </a:xfrm>
          <a:prstGeom prst="rect">
            <a:avLst/>
          </a:prstGeom>
          <a:solidFill>
            <a:schemeClr val="bg1"/>
          </a:solidFill>
        </p:spPr>
        <p:txBody>
          <a:bodyPr wrap="square">
            <a:spAutoFit/>
          </a:bodyPr>
          <a:lstStyle/>
          <a:p>
            <a:r>
              <a:rPr lang="en-US" altLang="ja-JP" b="1" dirty="0">
                <a:latin typeface="+mn-ea"/>
              </a:rPr>
              <a:t>distal metaphyseal regions of femurs</a:t>
            </a:r>
          </a:p>
        </p:txBody>
      </p:sp>
      <p:sp>
        <p:nvSpPr>
          <p:cNvPr id="8" name="テキスト ボックス 7">
            <a:extLst>
              <a:ext uri="{FF2B5EF4-FFF2-40B4-BE49-F238E27FC236}">
                <a16:creationId xmlns:a16="http://schemas.microsoft.com/office/drawing/2014/main" id="{C3BC0622-6907-16D3-BA18-6044303792CD}"/>
              </a:ext>
            </a:extLst>
          </p:cNvPr>
          <p:cNvSpPr txBox="1"/>
          <p:nvPr/>
        </p:nvSpPr>
        <p:spPr>
          <a:xfrm>
            <a:off x="51881" y="5956238"/>
            <a:ext cx="6767209" cy="3108543"/>
          </a:xfrm>
          <a:prstGeom prst="rect">
            <a:avLst/>
          </a:prstGeom>
          <a:noFill/>
        </p:spPr>
        <p:txBody>
          <a:bodyPr wrap="square" rtlCol="0">
            <a:spAutoFit/>
          </a:bodyPr>
          <a:lstStyle/>
          <a:p>
            <a:r>
              <a:rPr kumimoji="1" lang="en-US" altLang="ja-JP" sz="1400" b="1" dirty="0">
                <a:latin typeface="+mn-ea"/>
                <a:cs typeface="Times New Roman" panose="02020603050405020304" pitchFamily="18" charset="0"/>
              </a:rPr>
              <a:t>Supplemental Figure S5.</a:t>
            </a:r>
            <a:r>
              <a:rPr kumimoji="1" lang="en-US" altLang="ja-JP" sz="1400" dirty="0">
                <a:latin typeface="+mn-ea"/>
                <a:cs typeface="Times New Roman" panose="02020603050405020304" pitchFamily="18" charset="0"/>
              </a:rPr>
              <a:t> Bone morphology in femoral trabecular and cortical bone tissue from HU and control mice. To examine trabecular and cortical bone microstructure of femurs in HU mice, which had increased serum </a:t>
            </a:r>
            <a:r>
              <a:rPr kumimoji="1" lang="en-US" altLang="ja-JP" sz="1400" dirty="0" err="1">
                <a:latin typeface="+mn-ea"/>
                <a:cs typeface="Times New Roman" panose="02020603050405020304" pitchFamily="18" charset="0"/>
              </a:rPr>
              <a:t>Pvalb</a:t>
            </a:r>
            <a:r>
              <a:rPr kumimoji="1" lang="en-US" altLang="ja-JP" sz="1400" dirty="0">
                <a:latin typeface="+mn-ea"/>
                <a:cs typeface="Times New Roman" panose="02020603050405020304" pitchFamily="18" charset="0"/>
              </a:rPr>
              <a:t> levels, we used microcomputed tomography (</a:t>
            </a:r>
            <a:r>
              <a:rPr kumimoji="1" lang="en-US" altLang="ja-JP" sz="1400" dirty="0" err="1">
                <a:latin typeface="+mn-ea"/>
                <a:cs typeface="Times New Roman" panose="02020603050405020304" pitchFamily="18" charset="0"/>
              </a:rPr>
              <a:t>CosmoScan</a:t>
            </a:r>
            <a:r>
              <a:rPr kumimoji="1" lang="en-US" altLang="ja-JP" sz="1400" dirty="0">
                <a:latin typeface="+mn-ea"/>
                <a:cs typeface="Times New Roman" panose="02020603050405020304" pitchFamily="18" charset="0"/>
              </a:rPr>
              <a:t> GX; Rigaku, Tokyo, Japan) and TRI-3D-BON software (RATOC System Engineering, Tokyo, Japan). For the trabecular bone analysis, the distal metaphyseal femoral regions were scanned, and following parameters were assessed: bone volume fraction (BV/TV), trabecular thickness (</a:t>
            </a:r>
            <a:r>
              <a:rPr kumimoji="1" lang="en-US" altLang="ja-JP" sz="1400" dirty="0" err="1">
                <a:latin typeface="+mn-ea"/>
                <a:cs typeface="Times New Roman" panose="02020603050405020304" pitchFamily="18" charset="0"/>
              </a:rPr>
              <a:t>Tb.Th</a:t>
            </a:r>
            <a:r>
              <a:rPr kumimoji="1" lang="en-US" altLang="ja-JP" sz="1400" dirty="0">
                <a:latin typeface="+mn-ea"/>
                <a:cs typeface="Times New Roman" panose="02020603050405020304" pitchFamily="18" charset="0"/>
              </a:rPr>
              <a:t>), trabecular number (</a:t>
            </a:r>
            <a:r>
              <a:rPr kumimoji="1" lang="en-US" altLang="ja-JP" sz="1400" dirty="0" err="1">
                <a:latin typeface="+mn-ea"/>
                <a:cs typeface="Times New Roman" panose="02020603050405020304" pitchFamily="18" charset="0"/>
              </a:rPr>
              <a:t>Tb.N</a:t>
            </a:r>
            <a:r>
              <a:rPr kumimoji="1" lang="en-US" altLang="ja-JP" sz="1400" dirty="0">
                <a:latin typeface="+mn-ea"/>
                <a:cs typeface="Times New Roman" panose="02020603050405020304" pitchFamily="18" charset="0"/>
              </a:rPr>
              <a:t>), and trabecular separation (</a:t>
            </a:r>
            <a:r>
              <a:rPr kumimoji="1" lang="en-US" altLang="ja-JP" sz="1400" dirty="0" err="1">
                <a:latin typeface="+mn-ea"/>
                <a:cs typeface="Times New Roman" panose="02020603050405020304" pitchFamily="18" charset="0"/>
              </a:rPr>
              <a:t>Tb.Sp</a:t>
            </a:r>
            <a:r>
              <a:rPr kumimoji="1" lang="en-US" altLang="ja-JP" sz="1400" dirty="0">
                <a:latin typeface="+mn-ea"/>
                <a:cs typeface="Times New Roman" panose="02020603050405020304" pitchFamily="18" charset="0"/>
              </a:rPr>
              <a:t>). For the cortical bone analysis, the mid-shaft femoral regions were scanned, and the following parameters were assessed: cortical thickness (</a:t>
            </a:r>
            <a:r>
              <a:rPr kumimoji="1" lang="en-US" altLang="ja-JP" sz="1400" dirty="0" err="1">
                <a:latin typeface="+mn-ea"/>
                <a:cs typeface="Times New Roman" panose="02020603050405020304" pitchFamily="18" charset="0"/>
              </a:rPr>
              <a:t>Ct.Th</a:t>
            </a:r>
            <a:r>
              <a:rPr kumimoji="1" lang="en-US" altLang="ja-JP" sz="1400" dirty="0">
                <a:latin typeface="+mn-ea"/>
                <a:cs typeface="Times New Roman" panose="02020603050405020304" pitchFamily="18" charset="0"/>
              </a:rPr>
              <a:t>) and cortical area (</a:t>
            </a:r>
            <a:r>
              <a:rPr kumimoji="1" lang="en-US" altLang="ja-JP" sz="1400" dirty="0" err="1">
                <a:latin typeface="+mn-ea"/>
                <a:cs typeface="Times New Roman" panose="02020603050405020304" pitchFamily="18" charset="0"/>
              </a:rPr>
              <a:t>Ct.Ar</a:t>
            </a:r>
            <a:r>
              <a:rPr kumimoji="1" lang="en-US" altLang="ja-JP" sz="1400" dirty="0">
                <a:latin typeface="+mn-ea"/>
                <a:cs typeface="Times New Roman" panose="02020603050405020304" pitchFamily="18" charset="0"/>
              </a:rPr>
              <a:t>). The results showed that HU was associated with decreased BV/TV, </a:t>
            </a:r>
            <a:r>
              <a:rPr kumimoji="1" lang="en-US" altLang="ja-JP" sz="1400" dirty="0" err="1">
                <a:latin typeface="+mn-ea"/>
                <a:cs typeface="Times New Roman" panose="02020603050405020304" pitchFamily="18" charset="0"/>
              </a:rPr>
              <a:t>Tb.Th</a:t>
            </a:r>
            <a:r>
              <a:rPr kumimoji="1" lang="en-US" altLang="ja-JP" sz="1400" dirty="0">
                <a:latin typeface="+mn-ea"/>
                <a:cs typeface="Times New Roman" panose="02020603050405020304" pitchFamily="18" charset="0"/>
              </a:rPr>
              <a:t>, </a:t>
            </a:r>
            <a:r>
              <a:rPr kumimoji="1" lang="en-US" altLang="ja-JP" sz="1400" dirty="0" err="1">
                <a:latin typeface="+mn-ea"/>
                <a:cs typeface="Times New Roman" panose="02020603050405020304" pitchFamily="18" charset="0"/>
              </a:rPr>
              <a:t>Tb.N</a:t>
            </a:r>
            <a:r>
              <a:rPr kumimoji="1" lang="en-US" altLang="ja-JP" sz="1400" dirty="0">
                <a:latin typeface="+mn-ea"/>
                <a:cs typeface="Times New Roman" panose="02020603050405020304" pitchFamily="18" charset="0"/>
              </a:rPr>
              <a:t>, </a:t>
            </a:r>
            <a:r>
              <a:rPr kumimoji="1" lang="en-US" altLang="ja-JP" sz="1400" dirty="0" err="1">
                <a:latin typeface="+mn-ea"/>
                <a:cs typeface="Times New Roman" panose="02020603050405020304" pitchFamily="18" charset="0"/>
              </a:rPr>
              <a:t>Ct.Th</a:t>
            </a:r>
            <a:r>
              <a:rPr kumimoji="1" lang="en-US" altLang="ja-JP" sz="1400" dirty="0">
                <a:latin typeface="+mn-ea"/>
                <a:cs typeface="Times New Roman" panose="02020603050405020304" pitchFamily="18" charset="0"/>
              </a:rPr>
              <a:t>, and </a:t>
            </a:r>
            <a:r>
              <a:rPr kumimoji="1" lang="en-US" altLang="ja-JP" sz="1400" dirty="0" err="1">
                <a:latin typeface="+mn-ea"/>
                <a:cs typeface="Times New Roman" panose="02020603050405020304" pitchFamily="18" charset="0"/>
              </a:rPr>
              <a:t>Ct.Ar</a:t>
            </a:r>
            <a:r>
              <a:rPr kumimoji="1" lang="en-US" altLang="ja-JP" sz="1400" dirty="0">
                <a:latin typeface="+mn-ea"/>
                <a:cs typeface="Times New Roman" panose="02020603050405020304" pitchFamily="18" charset="0"/>
              </a:rPr>
              <a:t>, and with increased </a:t>
            </a:r>
            <a:r>
              <a:rPr kumimoji="1" lang="en-US" altLang="ja-JP" sz="1400" dirty="0" err="1">
                <a:latin typeface="+mn-ea"/>
                <a:cs typeface="Times New Roman" panose="02020603050405020304" pitchFamily="18" charset="0"/>
              </a:rPr>
              <a:t>Tb.Sp</a:t>
            </a:r>
            <a:r>
              <a:rPr kumimoji="1" lang="en-US" altLang="ja-JP" sz="1400" dirty="0">
                <a:latin typeface="+mn-ea"/>
                <a:cs typeface="Times New Roman" panose="02020603050405020304" pitchFamily="18" charset="0"/>
              </a:rPr>
              <a:t>, indicating induction of bone loss and fragility. </a:t>
            </a:r>
            <a:r>
              <a:rPr kumimoji="1" lang="en-US" altLang="ja-JP" sz="1400" i="1" dirty="0">
                <a:latin typeface="+mn-ea"/>
                <a:cs typeface="Times New Roman" panose="02020603050405020304" pitchFamily="18" charset="0"/>
              </a:rPr>
              <a:t>P</a:t>
            </a:r>
            <a:r>
              <a:rPr kumimoji="1" lang="en-US" altLang="ja-JP" sz="1400" dirty="0">
                <a:latin typeface="+mn-ea"/>
                <a:cs typeface="Times New Roman" panose="02020603050405020304" pitchFamily="18" charset="0"/>
              </a:rPr>
              <a:t> values were calculated by the Mann–Whitney U-test. *; </a:t>
            </a:r>
            <a:r>
              <a:rPr kumimoji="1" lang="en-US" altLang="ja-JP" sz="1400" i="1" dirty="0">
                <a:latin typeface="+mn-ea"/>
                <a:cs typeface="Times New Roman" panose="02020603050405020304" pitchFamily="18" charset="0"/>
              </a:rPr>
              <a:t>p</a:t>
            </a:r>
            <a:r>
              <a:rPr kumimoji="1" lang="en-US" altLang="ja-JP" sz="1400" dirty="0">
                <a:latin typeface="+mn-ea"/>
                <a:cs typeface="Times New Roman" panose="02020603050405020304" pitchFamily="18" charset="0"/>
              </a:rPr>
              <a:t> &lt; 0.05, **; </a:t>
            </a:r>
            <a:r>
              <a:rPr kumimoji="1" lang="en-US" altLang="ja-JP" sz="1400" i="1" dirty="0">
                <a:latin typeface="+mn-ea"/>
                <a:cs typeface="Times New Roman" panose="02020603050405020304" pitchFamily="18" charset="0"/>
              </a:rPr>
              <a:t>p</a:t>
            </a:r>
            <a:r>
              <a:rPr kumimoji="1" lang="en-US" altLang="ja-JP" sz="1400" dirty="0">
                <a:latin typeface="+mn-ea"/>
                <a:cs typeface="Times New Roman" panose="02020603050405020304" pitchFamily="18" charset="0"/>
              </a:rPr>
              <a:t> &lt; 0.01.</a:t>
            </a:r>
            <a:endParaRPr kumimoji="1" lang="en-US" altLang="ja-JP" sz="1400" dirty="0">
              <a:highlight>
                <a:srgbClr val="FFFF00"/>
              </a:highlight>
              <a:latin typeface="+mn-ea"/>
              <a:cs typeface="Times New Roman" panose="02020603050405020304" pitchFamily="18" charset="0"/>
            </a:endParaRPr>
          </a:p>
        </p:txBody>
      </p:sp>
    </p:spTree>
    <p:extLst>
      <p:ext uri="{BB962C8B-B14F-4D97-AF65-F5344CB8AC3E}">
        <p14:creationId xmlns:p14="http://schemas.microsoft.com/office/powerpoint/2010/main" val="291643008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8c4b1a00-2d50-4036-9235-18b8a7cc417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7E21C6461A139B4EA9EA0904D2EEF508" ma:contentTypeVersion="16" ma:contentTypeDescription="新しいドキュメントを作成します。" ma:contentTypeScope="" ma:versionID="099f8048b1a29bbc58ac09f75ff0abba">
  <xsd:schema xmlns:xsd="http://www.w3.org/2001/XMLSchema" xmlns:xs="http://www.w3.org/2001/XMLSchema" xmlns:p="http://schemas.microsoft.com/office/2006/metadata/properties" xmlns:ns3="8c4b1a00-2d50-4036-9235-18b8a7cc417e" xmlns:ns4="97805b36-cf64-4443-aca1-232bf33910e0" targetNamespace="http://schemas.microsoft.com/office/2006/metadata/properties" ma:root="true" ma:fieldsID="a1e0e95308439013867a945846d8f0af" ns3:_="" ns4:_="">
    <xsd:import namespace="8c4b1a00-2d50-4036-9235-18b8a7cc417e"/>
    <xsd:import namespace="97805b36-cf64-4443-aca1-232bf33910e0"/>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LengthInSeconds" minOccurs="0"/>
                <xsd:element ref="ns3:_activity"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4b1a00-2d50-4036-9235-18b8a7cc41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805b36-cf64-4443-aca1-232bf33910e0"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SharingHintHash" ma:index="12" nillable="true" ma:displayName="共有のヒントのハッシュ"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2087FA4-DFBE-45FD-BE2F-647A5FFEA767}">
  <ds:schemaRefs>
    <ds:schemaRef ds:uri="http://schemas.microsoft.com/sharepoint/v3/contenttype/forms"/>
  </ds:schemaRefs>
</ds:datastoreItem>
</file>

<file path=customXml/itemProps2.xml><?xml version="1.0" encoding="utf-8"?>
<ds:datastoreItem xmlns:ds="http://schemas.openxmlformats.org/officeDocument/2006/customXml" ds:itemID="{994D0269-024B-430E-8637-5F12DE2D6560}">
  <ds:schemaRefs>
    <ds:schemaRef ds:uri="http://schemas.microsoft.com/office/2006/metadata/properties"/>
    <ds:schemaRef ds:uri="http://purl.org/dc/elements/1.1/"/>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97805b36-cf64-4443-aca1-232bf33910e0"/>
    <ds:schemaRef ds:uri="8c4b1a00-2d50-4036-9235-18b8a7cc417e"/>
    <ds:schemaRef ds:uri="http://www.w3.org/XML/1998/namespace"/>
    <ds:schemaRef ds:uri="http://purl.org/dc/terms/"/>
  </ds:schemaRefs>
</ds:datastoreItem>
</file>

<file path=customXml/itemProps3.xml><?xml version="1.0" encoding="utf-8"?>
<ds:datastoreItem xmlns:ds="http://schemas.openxmlformats.org/officeDocument/2006/customXml" ds:itemID="{606B96CF-2D32-4CAC-9C3F-FF509B8FB1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4b1a00-2d50-4036-9235-18b8a7cc417e"/>
    <ds:schemaRef ds:uri="97805b36-cf64-4443-aca1-232bf33910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3450</TotalTime>
  <Words>749</Words>
  <Application>Microsoft Office PowerPoint</Application>
  <PresentationFormat>画面に合わせる (4:3)</PresentationFormat>
  <Paragraphs>153</Paragraphs>
  <Slides>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井野　洋子</dc:creator>
  <cp:lastModifiedBy>Yoko Ino</cp:lastModifiedBy>
  <cp:revision>125</cp:revision>
  <cp:lastPrinted>2022-12-27T09:28:35Z</cp:lastPrinted>
  <dcterms:created xsi:type="dcterms:W3CDTF">2020-06-24T04:58:42Z</dcterms:created>
  <dcterms:modified xsi:type="dcterms:W3CDTF">2023-08-04T07:14:55Z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0x0101007E21C6461A139B4EA9EA0904D2EEF508</vt:lpwstr>
  </property>
</Properties>
</file>