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26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7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7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82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0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55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10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6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8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75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00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607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7BB7D-717A-4665-A88C-FFE407E1AC54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E7EF4-71AE-4BE7-8530-904042D76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53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E1E9CA16-282A-90C2-AF5D-F0EF715C2813}"/>
              </a:ext>
            </a:extLst>
          </p:cNvPr>
          <p:cNvSpPr txBox="1"/>
          <p:nvPr/>
        </p:nvSpPr>
        <p:spPr>
          <a:xfrm>
            <a:off x="2672109" y="234335"/>
            <a:ext cx="1501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HCAEC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6D3E4BF-0C48-8755-F090-905A892EBB6B}"/>
              </a:ext>
            </a:extLst>
          </p:cNvPr>
          <p:cNvGrpSpPr/>
          <p:nvPr/>
        </p:nvGrpSpPr>
        <p:grpSpPr>
          <a:xfrm>
            <a:off x="1990181" y="565789"/>
            <a:ext cx="2869900" cy="1005923"/>
            <a:chOff x="2527600" y="2390671"/>
            <a:chExt cx="2869900" cy="100592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0062459-C651-B97C-6DC4-DAE8E8C09CE3}"/>
                </a:ext>
              </a:extLst>
            </p:cNvPr>
            <p:cNvGrpSpPr/>
            <p:nvPr/>
          </p:nvGrpSpPr>
          <p:grpSpPr>
            <a:xfrm>
              <a:off x="2652761" y="2390671"/>
              <a:ext cx="2676575" cy="922252"/>
              <a:chOff x="1914262" y="1702848"/>
              <a:chExt cx="2676575" cy="922252"/>
            </a:xfrm>
          </p:grpSpPr>
          <p:pic>
            <p:nvPicPr>
              <p:cNvPr id="3" name="Picture 2" descr="A picture containing black&#10;&#10;Description automatically generated">
                <a:extLst>
                  <a:ext uri="{FF2B5EF4-FFF2-40B4-BE49-F238E27FC236}">
                    <a16:creationId xmlns:a16="http://schemas.microsoft.com/office/drawing/2014/main" id="{CF29E270-DC2A-4057-64DE-5D30840EC5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30" t="16703" r="12249" b="60386"/>
              <a:stretch/>
            </p:blipFill>
            <p:spPr>
              <a:xfrm>
                <a:off x="2033155" y="1926073"/>
                <a:ext cx="2518120" cy="672675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82A09AA-F697-F322-9A26-2E90A289EA4B}"/>
                  </a:ext>
                </a:extLst>
              </p:cNvPr>
              <p:cNvSpPr txBox="1"/>
              <p:nvPr/>
            </p:nvSpPr>
            <p:spPr>
              <a:xfrm rot="16200000">
                <a:off x="3145552" y="593588"/>
                <a:ext cx="336025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</a:t>
                </a:r>
              </a:p>
              <a:p>
                <a:pPr algn="ctr"/>
                <a:r>
                  <a:rPr lang="en-GB" sz="800" b="1" dirty="0"/>
                  <a:t>2</a:t>
                </a:r>
              </a:p>
              <a:p>
                <a:pPr algn="ctr"/>
                <a:r>
                  <a:rPr lang="en-GB" sz="800" b="1" dirty="0"/>
                  <a:t>3</a:t>
                </a:r>
              </a:p>
              <a:p>
                <a:pPr algn="ctr"/>
                <a:r>
                  <a:rPr lang="en-GB" sz="800" b="1" dirty="0"/>
                  <a:t>4</a:t>
                </a:r>
              </a:p>
              <a:p>
                <a:pPr algn="ctr"/>
                <a:r>
                  <a:rPr lang="en-GB" sz="800" b="1" dirty="0"/>
                  <a:t>5</a:t>
                </a:r>
              </a:p>
              <a:p>
                <a:pPr algn="ctr"/>
                <a:r>
                  <a:rPr lang="en-GB" sz="800" b="1" dirty="0"/>
                  <a:t>6</a:t>
                </a:r>
              </a:p>
              <a:p>
                <a:pPr algn="ctr"/>
                <a:r>
                  <a:rPr lang="en-GB" sz="800" b="1" dirty="0"/>
                  <a:t>7</a:t>
                </a:r>
              </a:p>
              <a:p>
                <a:pPr algn="ctr"/>
                <a:r>
                  <a:rPr lang="en-GB" sz="800" b="1" dirty="0"/>
                  <a:t>8</a:t>
                </a:r>
              </a:p>
              <a:p>
                <a:pPr algn="ctr"/>
                <a:r>
                  <a:rPr lang="en-GB" sz="800" b="1" dirty="0"/>
                  <a:t>9</a:t>
                </a:r>
              </a:p>
              <a:p>
                <a:pPr algn="ctr"/>
                <a:r>
                  <a:rPr lang="en-GB" sz="800" b="1" dirty="0"/>
                  <a:t>10</a:t>
                </a:r>
              </a:p>
              <a:p>
                <a:pPr algn="ctr"/>
                <a:r>
                  <a:rPr lang="en-GB" sz="800" b="1" dirty="0"/>
                  <a:t>11</a:t>
                </a:r>
              </a:p>
              <a:p>
                <a:pPr algn="ctr"/>
                <a:r>
                  <a:rPr lang="en-GB" sz="800" b="1" dirty="0"/>
                  <a:t>12</a:t>
                </a:r>
              </a:p>
              <a:p>
                <a:pPr algn="ctr"/>
                <a:r>
                  <a:rPr lang="en-GB" sz="800" b="1" dirty="0"/>
                  <a:t>13</a:t>
                </a:r>
              </a:p>
              <a:p>
                <a:pPr algn="ctr"/>
                <a:r>
                  <a:rPr lang="en-GB" sz="800" b="1" dirty="0"/>
                  <a:t>14</a:t>
                </a:r>
              </a:p>
              <a:p>
                <a:pPr algn="ctr"/>
                <a:r>
                  <a:rPr lang="en-GB" sz="800" b="1" dirty="0"/>
                  <a:t>15</a:t>
                </a:r>
              </a:p>
              <a:p>
                <a:pPr algn="ctr"/>
                <a:r>
                  <a:rPr lang="en-GB" sz="800" b="1" dirty="0"/>
                  <a:t>16</a:t>
                </a:r>
              </a:p>
              <a:p>
                <a:pPr algn="ctr"/>
                <a:r>
                  <a:rPr lang="en-GB" sz="800" b="1" dirty="0"/>
                  <a:t>17</a:t>
                </a:r>
              </a:p>
              <a:p>
                <a:pPr algn="ctr"/>
                <a:r>
                  <a:rPr lang="en-GB" sz="800" b="1" dirty="0"/>
                  <a:t>18</a:t>
                </a:r>
              </a:p>
              <a:p>
                <a:pPr algn="ctr"/>
                <a:r>
                  <a:rPr lang="en-GB" sz="800" b="1" dirty="0"/>
                  <a:t>19</a:t>
                </a:r>
              </a:p>
              <a:p>
                <a:pPr algn="ctr"/>
                <a:r>
                  <a:rPr lang="en-GB" sz="800" b="1" dirty="0"/>
                  <a:t>20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87ECF2-486C-189C-DCB4-ECE83A93CB64}"/>
                  </a:ext>
                </a:extLst>
              </p:cNvPr>
              <p:cNvSpPr txBox="1"/>
              <p:nvPr/>
            </p:nvSpPr>
            <p:spPr>
              <a:xfrm flipH="1">
                <a:off x="1914262" y="1917214"/>
                <a:ext cx="1621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A</a:t>
                </a:r>
              </a:p>
              <a:p>
                <a:pPr algn="ctr"/>
                <a:r>
                  <a:rPr lang="en-GB" sz="800" b="1" dirty="0"/>
                  <a:t>B</a:t>
                </a:r>
              </a:p>
              <a:p>
                <a:pPr algn="ctr"/>
                <a:r>
                  <a:rPr lang="en-GB" sz="800" b="1" dirty="0"/>
                  <a:t>C</a:t>
                </a:r>
              </a:p>
              <a:p>
                <a:pPr algn="ctr"/>
                <a:r>
                  <a:rPr lang="en-GB" sz="800" b="1" dirty="0"/>
                  <a:t>D</a:t>
                </a:r>
              </a:p>
              <a:p>
                <a:pPr algn="ctr"/>
                <a:r>
                  <a:rPr lang="en-GB" sz="800" b="1" dirty="0"/>
                  <a:t>E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38C9377-CE94-E370-F71F-72AF9217F696}"/>
                </a:ext>
              </a:extLst>
            </p:cNvPr>
            <p:cNvSpPr/>
            <p:nvPr/>
          </p:nvSpPr>
          <p:spPr>
            <a:xfrm>
              <a:off x="2527600" y="2401045"/>
              <a:ext cx="2869900" cy="99554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56565-ADC3-5183-59E8-357DBBBDB42C}"/>
              </a:ext>
            </a:extLst>
          </p:cNvPr>
          <p:cNvGrpSpPr/>
          <p:nvPr/>
        </p:nvGrpSpPr>
        <p:grpSpPr>
          <a:xfrm>
            <a:off x="3574544" y="1716128"/>
            <a:ext cx="2869900" cy="1365376"/>
            <a:chOff x="2527600" y="3808712"/>
            <a:chExt cx="2869900" cy="136537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10972B3-3009-1CD1-91A4-E6EA8085DF88}"/>
                </a:ext>
              </a:extLst>
            </p:cNvPr>
            <p:cNvSpPr txBox="1"/>
            <p:nvPr/>
          </p:nvSpPr>
          <p:spPr>
            <a:xfrm>
              <a:off x="3211764" y="3808712"/>
              <a:ext cx="15015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HCAEC + VSMC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A49D3B9-8EB2-22A9-CA41-E96B7CED9C44}"/>
                </a:ext>
              </a:extLst>
            </p:cNvPr>
            <p:cNvGrpSpPr/>
            <p:nvPr/>
          </p:nvGrpSpPr>
          <p:grpSpPr>
            <a:xfrm>
              <a:off x="2527600" y="4124693"/>
              <a:ext cx="2869900" cy="1049395"/>
              <a:chOff x="2527600" y="3539757"/>
              <a:chExt cx="2869900" cy="1049395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CEA2AC5C-B9CD-6E3C-F45A-DF15A48F2FA8}"/>
                  </a:ext>
                </a:extLst>
              </p:cNvPr>
              <p:cNvGrpSpPr/>
              <p:nvPr/>
            </p:nvGrpSpPr>
            <p:grpSpPr>
              <a:xfrm>
                <a:off x="2594488" y="3539757"/>
                <a:ext cx="2704863" cy="984700"/>
                <a:chOff x="1895128" y="2800330"/>
                <a:chExt cx="2704863" cy="984700"/>
              </a:xfrm>
            </p:grpSpPr>
            <p:pic>
              <p:nvPicPr>
                <p:cNvPr id="2" name="Picture 1" descr="A picture containing black&#10;&#10;Description automatically generated">
                  <a:extLst>
                    <a:ext uri="{FF2B5EF4-FFF2-40B4-BE49-F238E27FC236}">
                      <a16:creationId xmlns:a16="http://schemas.microsoft.com/office/drawing/2014/main" id="{FA96C773-923F-212F-3313-4987AABE6D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891" t="58104" r="12377" b="17642"/>
                <a:stretch/>
              </p:blipFill>
              <p:spPr>
                <a:xfrm>
                  <a:off x="2084962" y="3061693"/>
                  <a:ext cx="2475883" cy="720291"/>
                </a:xfrm>
                <a:prstGeom prst="rect">
                  <a:avLst/>
                </a:prstGeom>
              </p:spPr>
            </p:pic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122DF8D-233F-BE2F-5E6C-0544E4E711CC}"/>
                    </a:ext>
                  </a:extLst>
                </p:cNvPr>
                <p:cNvSpPr txBox="1"/>
                <p:nvPr/>
              </p:nvSpPr>
              <p:spPr>
                <a:xfrm rot="16200000">
                  <a:off x="3154706" y="1691070"/>
                  <a:ext cx="336025" cy="25545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b="1" dirty="0"/>
                    <a:t>1</a:t>
                  </a:r>
                </a:p>
                <a:p>
                  <a:pPr algn="ctr"/>
                  <a:r>
                    <a:rPr lang="en-GB" sz="800" b="1" dirty="0"/>
                    <a:t>2</a:t>
                  </a:r>
                </a:p>
                <a:p>
                  <a:pPr algn="ctr"/>
                  <a:r>
                    <a:rPr lang="en-GB" sz="800" b="1" dirty="0"/>
                    <a:t>3</a:t>
                  </a:r>
                </a:p>
                <a:p>
                  <a:pPr algn="ctr"/>
                  <a:r>
                    <a:rPr lang="en-GB" sz="800" b="1" dirty="0"/>
                    <a:t>4</a:t>
                  </a:r>
                </a:p>
                <a:p>
                  <a:pPr algn="ctr"/>
                  <a:r>
                    <a:rPr lang="en-GB" sz="800" b="1" dirty="0"/>
                    <a:t>5</a:t>
                  </a:r>
                </a:p>
                <a:p>
                  <a:pPr algn="ctr"/>
                  <a:r>
                    <a:rPr lang="en-GB" sz="800" b="1" dirty="0"/>
                    <a:t>6</a:t>
                  </a:r>
                </a:p>
                <a:p>
                  <a:pPr algn="ctr"/>
                  <a:r>
                    <a:rPr lang="en-GB" sz="800" b="1" dirty="0"/>
                    <a:t>7</a:t>
                  </a:r>
                </a:p>
                <a:p>
                  <a:pPr algn="ctr"/>
                  <a:r>
                    <a:rPr lang="en-GB" sz="800" b="1" dirty="0"/>
                    <a:t>8</a:t>
                  </a:r>
                </a:p>
                <a:p>
                  <a:pPr algn="ctr"/>
                  <a:r>
                    <a:rPr lang="en-GB" sz="800" b="1" dirty="0"/>
                    <a:t>9</a:t>
                  </a:r>
                </a:p>
                <a:p>
                  <a:pPr algn="ctr"/>
                  <a:r>
                    <a:rPr lang="en-GB" sz="800" b="1" dirty="0"/>
                    <a:t>10</a:t>
                  </a:r>
                </a:p>
                <a:p>
                  <a:pPr algn="ctr"/>
                  <a:r>
                    <a:rPr lang="en-GB" sz="800" b="1" dirty="0"/>
                    <a:t>11</a:t>
                  </a:r>
                </a:p>
                <a:p>
                  <a:pPr algn="ctr"/>
                  <a:r>
                    <a:rPr lang="en-GB" sz="800" b="1" dirty="0"/>
                    <a:t>12</a:t>
                  </a:r>
                </a:p>
                <a:p>
                  <a:pPr algn="ctr"/>
                  <a:r>
                    <a:rPr lang="en-GB" sz="800" b="1" dirty="0"/>
                    <a:t>13</a:t>
                  </a:r>
                </a:p>
                <a:p>
                  <a:pPr algn="ctr"/>
                  <a:r>
                    <a:rPr lang="en-GB" sz="800" b="1" dirty="0"/>
                    <a:t>14</a:t>
                  </a:r>
                </a:p>
                <a:p>
                  <a:pPr algn="ctr"/>
                  <a:r>
                    <a:rPr lang="en-GB" sz="800" b="1" dirty="0"/>
                    <a:t>15</a:t>
                  </a:r>
                </a:p>
                <a:p>
                  <a:pPr algn="ctr"/>
                  <a:r>
                    <a:rPr lang="en-GB" sz="800" b="1" dirty="0"/>
                    <a:t>16</a:t>
                  </a:r>
                </a:p>
                <a:p>
                  <a:pPr algn="ctr"/>
                  <a:r>
                    <a:rPr lang="en-GB" sz="800" b="1" dirty="0"/>
                    <a:t>17</a:t>
                  </a:r>
                </a:p>
                <a:p>
                  <a:pPr algn="ctr"/>
                  <a:r>
                    <a:rPr lang="en-GB" sz="800" b="1" dirty="0"/>
                    <a:t>18</a:t>
                  </a:r>
                </a:p>
                <a:p>
                  <a:pPr algn="ctr"/>
                  <a:r>
                    <a:rPr lang="en-GB" sz="800" b="1" dirty="0"/>
                    <a:t>19</a:t>
                  </a:r>
                </a:p>
                <a:p>
                  <a:pPr algn="ctr"/>
                  <a:r>
                    <a:rPr lang="en-GB" sz="800" b="1" dirty="0"/>
                    <a:t>20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DC68612-1686-C768-4E88-0A1CD321A880}"/>
                    </a:ext>
                  </a:extLst>
                </p:cNvPr>
                <p:cNvSpPr txBox="1"/>
                <p:nvPr/>
              </p:nvSpPr>
              <p:spPr>
                <a:xfrm flipH="1">
                  <a:off x="1895128" y="3077144"/>
                  <a:ext cx="16213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b="1" dirty="0"/>
                    <a:t>A</a:t>
                  </a:r>
                </a:p>
                <a:p>
                  <a:pPr algn="ctr"/>
                  <a:r>
                    <a:rPr lang="en-GB" sz="800" b="1" dirty="0"/>
                    <a:t>B</a:t>
                  </a:r>
                </a:p>
                <a:p>
                  <a:pPr algn="ctr"/>
                  <a:r>
                    <a:rPr lang="en-GB" sz="800" b="1" dirty="0"/>
                    <a:t>C</a:t>
                  </a:r>
                </a:p>
                <a:p>
                  <a:pPr algn="ctr"/>
                  <a:r>
                    <a:rPr lang="en-GB" sz="800" b="1" dirty="0"/>
                    <a:t>D</a:t>
                  </a:r>
                </a:p>
                <a:p>
                  <a:pPr algn="ctr"/>
                  <a:r>
                    <a:rPr lang="en-GB" sz="800" b="1" dirty="0"/>
                    <a:t>E</a:t>
                  </a:r>
                </a:p>
              </p:txBody>
            </p: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EE94DBD-EBBA-C603-00CF-E70656CFA844}"/>
                  </a:ext>
                </a:extLst>
              </p:cNvPr>
              <p:cNvSpPr/>
              <p:nvPr/>
            </p:nvSpPr>
            <p:spPr>
              <a:xfrm>
                <a:off x="2527600" y="3593603"/>
                <a:ext cx="2869900" cy="99554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226A26B-DD8C-00E0-5513-9146098ED77E}"/>
              </a:ext>
            </a:extLst>
          </p:cNvPr>
          <p:cNvGrpSpPr/>
          <p:nvPr/>
        </p:nvGrpSpPr>
        <p:grpSpPr>
          <a:xfrm>
            <a:off x="234970" y="3477209"/>
            <a:ext cx="3283603" cy="1356747"/>
            <a:chOff x="2324221" y="5391248"/>
            <a:chExt cx="3283603" cy="135674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A7C9534-9F66-F587-DABA-33035F6AFA9B}"/>
                </a:ext>
              </a:extLst>
            </p:cNvPr>
            <p:cNvSpPr txBox="1"/>
            <p:nvPr/>
          </p:nvSpPr>
          <p:spPr>
            <a:xfrm>
              <a:off x="2324221" y="5391248"/>
              <a:ext cx="32836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err="1"/>
                <a:t>M</a:t>
              </a:r>
              <a:r>
                <a:rPr lang="en-GB" sz="1600" b="1" cap="all" dirty="0" err="1">
                  <a:latin typeface="Calibri" panose="020F0502020204030204" pitchFamily="34" charset="0"/>
                  <a:cs typeface="Calibri" panose="020F0502020204030204" pitchFamily="34" charset="0"/>
                </a:rPr>
                <a:t>ɸ</a:t>
              </a:r>
              <a:r>
                <a:rPr lang="en-GB" sz="1600" b="1" cap="all" dirty="0">
                  <a:latin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Diluent) + </a:t>
              </a:r>
              <a:r>
                <a:rPr lang="en-GB" sz="1600" b="1" dirty="0"/>
                <a:t>HCAEC + VSMC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8DB3371-DB5B-2CCD-06E9-218562F3C9D9}"/>
                </a:ext>
              </a:extLst>
            </p:cNvPr>
            <p:cNvGrpSpPr/>
            <p:nvPr/>
          </p:nvGrpSpPr>
          <p:grpSpPr>
            <a:xfrm>
              <a:off x="2531074" y="5740400"/>
              <a:ext cx="2869900" cy="1007595"/>
              <a:chOff x="2527600" y="4710244"/>
              <a:chExt cx="2869900" cy="1007595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559476AE-B09D-DE9A-6CFB-11C4E89C2BE3}"/>
                  </a:ext>
                </a:extLst>
              </p:cNvPr>
              <p:cNvGrpSpPr/>
              <p:nvPr/>
            </p:nvGrpSpPr>
            <p:grpSpPr>
              <a:xfrm>
                <a:off x="2625327" y="4710244"/>
                <a:ext cx="2659475" cy="946601"/>
                <a:chOff x="1880269" y="3962065"/>
                <a:chExt cx="2659475" cy="946601"/>
              </a:xfrm>
            </p:grpSpPr>
            <p:pic>
              <p:nvPicPr>
                <p:cNvPr id="4" name="Picture 3" descr="Graphical user interface, application&#10;&#10;Description automatically generated">
                  <a:extLst>
                    <a:ext uri="{FF2B5EF4-FFF2-40B4-BE49-F238E27FC236}">
                      <a16:creationId xmlns:a16="http://schemas.microsoft.com/office/drawing/2014/main" id="{6CD17447-1F13-047D-8397-C0E37FBF6F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0817" t="81492" r="21378" b="3558"/>
                <a:stretch/>
              </p:blipFill>
              <p:spPr>
                <a:xfrm rot="120000">
                  <a:off x="1983567" y="4109801"/>
                  <a:ext cx="2554546" cy="798865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B3B2043-027A-B544-C6CF-5C67274487AC}"/>
                    </a:ext>
                  </a:extLst>
                </p:cNvPr>
                <p:cNvSpPr txBox="1"/>
                <p:nvPr/>
              </p:nvSpPr>
              <p:spPr>
                <a:xfrm rot="16200000">
                  <a:off x="3094459" y="2852805"/>
                  <a:ext cx="336025" cy="25545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b="1" dirty="0"/>
                    <a:t>1</a:t>
                  </a:r>
                </a:p>
                <a:p>
                  <a:pPr algn="ctr"/>
                  <a:r>
                    <a:rPr lang="en-GB" sz="800" b="1" dirty="0"/>
                    <a:t>2</a:t>
                  </a:r>
                </a:p>
                <a:p>
                  <a:pPr algn="ctr"/>
                  <a:r>
                    <a:rPr lang="en-GB" sz="800" b="1" dirty="0"/>
                    <a:t>3</a:t>
                  </a:r>
                </a:p>
                <a:p>
                  <a:pPr algn="ctr"/>
                  <a:r>
                    <a:rPr lang="en-GB" sz="800" b="1" dirty="0"/>
                    <a:t>4</a:t>
                  </a:r>
                </a:p>
                <a:p>
                  <a:pPr algn="ctr"/>
                  <a:r>
                    <a:rPr lang="en-GB" sz="800" b="1" dirty="0"/>
                    <a:t>5</a:t>
                  </a:r>
                </a:p>
                <a:p>
                  <a:pPr algn="ctr"/>
                  <a:r>
                    <a:rPr lang="en-GB" sz="800" b="1" dirty="0"/>
                    <a:t>6</a:t>
                  </a:r>
                </a:p>
                <a:p>
                  <a:pPr algn="ctr"/>
                  <a:r>
                    <a:rPr lang="en-GB" sz="800" b="1" dirty="0"/>
                    <a:t>7</a:t>
                  </a:r>
                </a:p>
                <a:p>
                  <a:pPr algn="ctr"/>
                  <a:r>
                    <a:rPr lang="en-GB" sz="800" b="1" dirty="0"/>
                    <a:t>8</a:t>
                  </a:r>
                </a:p>
                <a:p>
                  <a:pPr algn="ctr"/>
                  <a:r>
                    <a:rPr lang="en-GB" sz="800" b="1" dirty="0"/>
                    <a:t>9</a:t>
                  </a:r>
                </a:p>
                <a:p>
                  <a:pPr algn="ctr"/>
                  <a:r>
                    <a:rPr lang="en-GB" sz="800" b="1" dirty="0"/>
                    <a:t>10</a:t>
                  </a:r>
                </a:p>
                <a:p>
                  <a:pPr algn="ctr"/>
                  <a:r>
                    <a:rPr lang="en-GB" sz="800" b="1" dirty="0"/>
                    <a:t>11</a:t>
                  </a:r>
                </a:p>
                <a:p>
                  <a:pPr algn="ctr"/>
                  <a:r>
                    <a:rPr lang="en-GB" sz="800" b="1" dirty="0"/>
                    <a:t>12</a:t>
                  </a:r>
                </a:p>
                <a:p>
                  <a:pPr algn="ctr"/>
                  <a:r>
                    <a:rPr lang="en-GB" sz="800" b="1" dirty="0"/>
                    <a:t>13</a:t>
                  </a:r>
                </a:p>
                <a:p>
                  <a:pPr algn="ctr"/>
                  <a:r>
                    <a:rPr lang="en-GB" sz="800" b="1" dirty="0"/>
                    <a:t>14</a:t>
                  </a:r>
                </a:p>
                <a:p>
                  <a:pPr algn="ctr"/>
                  <a:r>
                    <a:rPr lang="en-GB" sz="800" b="1" dirty="0"/>
                    <a:t>15</a:t>
                  </a:r>
                </a:p>
                <a:p>
                  <a:pPr algn="ctr"/>
                  <a:r>
                    <a:rPr lang="en-GB" sz="800" b="1" dirty="0"/>
                    <a:t>16</a:t>
                  </a:r>
                </a:p>
                <a:p>
                  <a:pPr algn="ctr"/>
                  <a:r>
                    <a:rPr lang="en-GB" sz="800" b="1" dirty="0"/>
                    <a:t>17</a:t>
                  </a:r>
                </a:p>
                <a:p>
                  <a:pPr algn="ctr"/>
                  <a:r>
                    <a:rPr lang="en-GB" sz="800" b="1" dirty="0"/>
                    <a:t>18</a:t>
                  </a:r>
                </a:p>
                <a:p>
                  <a:pPr algn="ctr"/>
                  <a:r>
                    <a:rPr lang="en-GB" sz="800" b="1" dirty="0"/>
                    <a:t>19</a:t>
                  </a:r>
                </a:p>
                <a:p>
                  <a:pPr algn="ctr"/>
                  <a:r>
                    <a:rPr lang="en-GB" sz="800" b="1" dirty="0"/>
                    <a:t>20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76A1650-D977-910B-115C-91B810BDACF0}"/>
                    </a:ext>
                  </a:extLst>
                </p:cNvPr>
                <p:cNvSpPr txBox="1"/>
                <p:nvPr/>
              </p:nvSpPr>
              <p:spPr>
                <a:xfrm flipH="1">
                  <a:off x="1880269" y="4176686"/>
                  <a:ext cx="16213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b="1" dirty="0"/>
                    <a:t>A</a:t>
                  </a:r>
                </a:p>
                <a:p>
                  <a:pPr algn="ctr"/>
                  <a:r>
                    <a:rPr lang="en-GB" sz="800" b="1" dirty="0"/>
                    <a:t>B</a:t>
                  </a:r>
                </a:p>
                <a:p>
                  <a:pPr algn="ctr"/>
                  <a:r>
                    <a:rPr lang="en-GB" sz="800" b="1" dirty="0"/>
                    <a:t>C</a:t>
                  </a:r>
                </a:p>
                <a:p>
                  <a:pPr algn="ctr"/>
                  <a:r>
                    <a:rPr lang="en-GB" sz="800" b="1" dirty="0"/>
                    <a:t>D</a:t>
                  </a:r>
                </a:p>
                <a:p>
                  <a:pPr algn="ctr"/>
                  <a:r>
                    <a:rPr lang="en-GB" sz="800" b="1" dirty="0"/>
                    <a:t>E</a:t>
                  </a:r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1B83A4C-DF13-D5FF-920B-4C80D3A7938A}"/>
                  </a:ext>
                </a:extLst>
              </p:cNvPr>
              <p:cNvSpPr/>
              <p:nvPr/>
            </p:nvSpPr>
            <p:spPr>
              <a:xfrm>
                <a:off x="2527600" y="4722290"/>
                <a:ext cx="2869900" cy="99554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DCA1D8A-E76F-B426-4164-2AE52CA7E04E}"/>
              </a:ext>
            </a:extLst>
          </p:cNvPr>
          <p:cNvGrpSpPr/>
          <p:nvPr/>
        </p:nvGrpSpPr>
        <p:grpSpPr>
          <a:xfrm>
            <a:off x="3427220" y="3477209"/>
            <a:ext cx="3283603" cy="1549914"/>
            <a:chOff x="2283871" y="7014936"/>
            <a:chExt cx="3283603" cy="154991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8B250D8-6F78-5F5E-0867-64C1D2B1D26D}"/>
                </a:ext>
              </a:extLst>
            </p:cNvPr>
            <p:cNvGrpSpPr/>
            <p:nvPr/>
          </p:nvGrpSpPr>
          <p:grpSpPr>
            <a:xfrm>
              <a:off x="2343713" y="7302617"/>
              <a:ext cx="3106993" cy="1262233"/>
              <a:chOff x="2409053" y="5737239"/>
              <a:chExt cx="3106993" cy="126223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2301E53-7215-EB02-9D8A-BB4258E248D8}"/>
                  </a:ext>
                </a:extLst>
              </p:cNvPr>
              <p:cNvGrpSpPr/>
              <p:nvPr/>
            </p:nvGrpSpPr>
            <p:grpSpPr>
              <a:xfrm>
                <a:off x="2409053" y="5737239"/>
                <a:ext cx="3106993" cy="1262233"/>
                <a:chOff x="1666459" y="5056401"/>
                <a:chExt cx="3106993" cy="1262233"/>
              </a:xfrm>
            </p:grpSpPr>
            <p:pic>
              <p:nvPicPr>
                <p:cNvPr id="14" name="Picture 13" descr="Graphical user interface, application&#10;&#10;Description automatically generated">
                  <a:extLst>
                    <a:ext uri="{FF2B5EF4-FFF2-40B4-BE49-F238E27FC236}">
                      <a16:creationId xmlns:a16="http://schemas.microsoft.com/office/drawing/2014/main" id="{495F700A-4D6E-570A-0FFD-738EF2E9E5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081" t="53188" r="15777" b="24894"/>
                <a:stretch/>
              </p:blipFill>
              <p:spPr>
                <a:xfrm rot="120000">
                  <a:off x="1666459" y="5147402"/>
                  <a:ext cx="3106993" cy="1171232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FF9B2D7-FC74-93A2-E77B-659F8A2DC0C9}"/>
                    </a:ext>
                  </a:extLst>
                </p:cNvPr>
                <p:cNvSpPr txBox="1"/>
                <p:nvPr/>
              </p:nvSpPr>
              <p:spPr>
                <a:xfrm rot="16200000">
                  <a:off x="3036314" y="3947141"/>
                  <a:ext cx="336025" cy="25545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b="1" dirty="0"/>
                    <a:t>1</a:t>
                  </a:r>
                </a:p>
                <a:p>
                  <a:pPr algn="ctr"/>
                  <a:r>
                    <a:rPr lang="en-GB" sz="800" b="1" dirty="0"/>
                    <a:t>2</a:t>
                  </a:r>
                </a:p>
                <a:p>
                  <a:pPr algn="ctr"/>
                  <a:r>
                    <a:rPr lang="en-GB" sz="800" b="1" dirty="0"/>
                    <a:t>3</a:t>
                  </a:r>
                </a:p>
                <a:p>
                  <a:pPr algn="ctr"/>
                  <a:r>
                    <a:rPr lang="en-GB" sz="800" b="1" dirty="0"/>
                    <a:t>4</a:t>
                  </a:r>
                </a:p>
                <a:p>
                  <a:pPr algn="ctr"/>
                  <a:r>
                    <a:rPr lang="en-GB" sz="800" b="1" dirty="0"/>
                    <a:t>5</a:t>
                  </a:r>
                </a:p>
                <a:p>
                  <a:pPr algn="ctr"/>
                  <a:r>
                    <a:rPr lang="en-GB" sz="800" b="1" dirty="0"/>
                    <a:t>6</a:t>
                  </a:r>
                </a:p>
                <a:p>
                  <a:pPr algn="ctr"/>
                  <a:r>
                    <a:rPr lang="en-GB" sz="800" b="1" dirty="0"/>
                    <a:t>7</a:t>
                  </a:r>
                </a:p>
                <a:p>
                  <a:pPr algn="ctr"/>
                  <a:r>
                    <a:rPr lang="en-GB" sz="800" b="1" dirty="0"/>
                    <a:t>8</a:t>
                  </a:r>
                </a:p>
                <a:p>
                  <a:pPr algn="ctr"/>
                  <a:r>
                    <a:rPr lang="en-GB" sz="800" b="1" dirty="0"/>
                    <a:t>9</a:t>
                  </a:r>
                </a:p>
                <a:p>
                  <a:pPr algn="ctr"/>
                  <a:r>
                    <a:rPr lang="en-GB" sz="800" b="1" dirty="0"/>
                    <a:t>10</a:t>
                  </a:r>
                </a:p>
                <a:p>
                  <a:pPr algn="ctr"/>
                  <a:r>
                    <a:rPr lang="en-GB" sz="800" b="1" dirty="0"/>
                    <a:t>11</a:t>
                  </a:r>
                </a:p>
                <a:p>
                  <a:pPr algn="ctr"/>
                  <a:r>
                    <a:rPr lang="en-GB" sz="800" b="1" dirty="0"/>
                    <a:t>12</a:t>
                  </a:r>
                </a:p>
                <a:p>
                  <a:pPr algn="ctr"/>
                  <a:r>
                    <a:rPr lang="en-GB" sz="800" b="1" dirty="0"/>
                    <a:t>13</a:t>
                  </a:r>
                </a:p>
                <a:p>
                  <a:pPr algn="ctr"/>
                  <a:r>
                    <a:rPr lang="en-GB" sz="800" b="1" dirty="0"/>
                    <a:t>14</a:t>
                  </a:r>
                </a:p>
                <a:p>
                  <a:pPr algn="ctr"/>
                  <a:r>
                    <a:rPr lang="en-GB" sz="800" b="1" dirty="0"/>
                    <a:t>15</a:t>
                  </a:r>
                </a:p>
                <a:p>
                  <a:pPr algn="ctr"/>
                  <a:r>
                    <a:rPr lang="en-GB" sz="800" b="1" dirty="0"/>
                    <a:t>16</a:t>
                  </a:r>
                </a:p>
                <a:p>
                  <a:pPr algn="ctr"/>
                  <a:r>
                    <a:rPr lang="en-GB" sz="800" b="1" dirty="0"/>
                    <a:t>17</a:t>
                  </a:r>
                </a:p>
                <a:p>
                  <a:pPr algn="ctr"/>
                  <a:r>
                    <a:rPr lang="en-GB" sz="800" b="1" dirty="0"/>
                    <a:t>18</a:t>
                  </a:r>
                </a:p>
                <a:p>
                  <a:pPr algn="ctr"/>
                  <a:r>
                    <a:rPr lang="en-GB" sz="800" b="1" dirty="0"/>
                    <a:t>19</a:t>
                  </a:r>
                </a:p>
                <a:p>
                  <a:pPr algn="ctr"/>
                  <a:r>
                    <a:rPr lang="en-GB" sz="800" b="1" dirty="0"/>
                    <a:t>20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1173512-E864-83C7-27D1-48838086FA0D}"/>
                    </a:ext>
                  </a:extLst>
                </p:cNvPr>
                <p:cNvSpPr txBox="1"/>
                <p:nvPr/>
              </p:nvSpPr>
              <p:spPr>
                <a:xfrm flipH="1">
                  <a:off x="1829100" y="5294667"/>
                  <a:ext cx="16213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b="1" dirty="0"/>
                    <a:t>A</a:t>
                  </a:r>
                </a:p>
                <a:p>
                  <a:pPr algn="ctr"/>
                  <a:r>
                    <a:rPr lang="en-GB" sz="800" b="1" dirty="0"/>
                    <a:t>B</a:t>
                  </a:r>
                </a:p>
                <a:p>
                  <a:pPr algn="ctr"/>
                  <a:r>
                    <a:rPr lang="en-GB" sz="800" b="1" dirty="0"/>
                    <a:t>C</a:t>
                  </a:r>
                </a:p>
                <a:p>
                  <a:pPr algn="ctr"/>
                  <a:r>
                    <a:rPr lang="en-GB" sz="800" b="1" dirty="0"/>
                    <a:t>D</a:t>
                  </a:r>
                </a:p>
                <a:p>
                  <a:pPr algn="ctr"/>
                  <a:r>
                    <a:rPr lang="en-GB" sz="800" b="1" dirty="0"/>
                    <a:t>E</a:t>
                  </a:r>
                </a:p>
              </p:txBody>
            </p:sp>
          </p:grp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5D49EA3-294E-08D1-91F2-1C84922DDEF1}"/>
                  </a:ext>
                </a:extLst>
              </p:cNvPr>
              <p:cNvSpPr/>
              <p:nvPr/>
            </p:nvSpPr>
            <p:spPr>
              <a:xfrm>
                <a:off x="2527600" y="5801843"/>
                <a:ext cx="2869900" cy="99554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0E607BE-FAA7-BF20-E4A9-61253EA638F4}"/>
                </a:ext>
              </a:extLst>
            </p:cNvPr>
            <p:cNvSpPr txBox="1"/>
            <p:nvPr/>
          </p:nvSpPr>
          <p:spPr>
            <a:xfrm>
              <a:off x="2283871" y="7014936"/>
              <a:ext cx="32836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err="1"/>
                <a:t>M</a:t>
              </a:r>
              <a:r>
                <a:rPr lang="en-GB" sz="1600" b="1" cap="all" dirty="0" err="1">
                  <a:latin typeface="Calibri" panose="020F0502020204030204" pitchFamily="34" charset="0"/>
                  <a:cs typeface="Calibri" panose="020F0502020204030204" pitchFamily="34" charset="0"/>
                </a:rPr>
                <a:t>ɸ</a:t>
              </a:r>
              <a:r>
                <a:rPr lang="en-GB" sz="1600" b="1" cap="all" dirty="0">
                  <a:latin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LPS) + </a:t>
              </a:r>
              <a:r>
                <a:rPr lang="en-GB" sz="1600" b="1" dirty="0"/>
                <a:t>HCAEC + VSMC</a:t>
              </a:r>
            </a:p>
          </p:txBody>
        </p:sp>
      </p:grp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DE04BFFC-7D11-6C7B-A790-6FDD1A6C964D}"/>
              </a:ext>
            </a:extLst>
          </p:cNvPr>
          <p:cNvGraphicFramePr>
            <a:graphicFrameLocks noGrp="1"/>
          </p:cNvGraphicFramePr>
          <p:nvPr/>
        </p:nvGraphicFramePr>
        <p:xfrm>
          <a:off x="700852" y="5038344"/>
          <a:ext cx="5638801" cy="4813935"/>
        </p:xfrm>
        <a:graphic>
          <a:graphicData uri="http://schemas.openxmlformats.org/drawingml/2006/table">
            <a:tbl>
              <a:tblPr/>
              <a:tblGrid>
                <a:gridCol w="990043">
                  <a:extLst>
                    <a:ext uri="{9D8B030D-6E8A-4147-A177-3AD203B41FA5}">
                      <a16:colId xmlns:a16="http://schemas.microsoft.com/office/drawing/2014/main" val="528339257"/>
                    </a:ext>
                  </a:extLst>
                </a:gridCol>
                <a:gridCol w="1932487">
                  <a:extLst>
                    <a:ext uri="{9D8B030D-6E8A-4147-A177-3AD203B41FA5}">
                      <a16:colId xmlns:a16="http://schemas.microsoft.com/office/drawing/2014/main" val="2571093520"/>
                    </a:ext>
                  </a:extLst>
                </a:gridCol>
                <a:gridCol w="990043">
                  <a:extLst>
                    <a:ext uri="{9D8B030D-6E8A-4147-A177-3AD203B41FA5}">
                      <a16:colId xmlns:a16="http://schemas.microsoft.com/office/drawing/2014/main" val="3272685684"/>
                    </a:ext>
                  </a:extLst>
                </a:gridCol>
                <a:gridCol w="1726228">
                  <a:extLst>
                    <a:ext uri="{9D8B030D-6E8A-4147-A177-3AD203B41FA5}">
                      <a16:colId xmlns:a16="http://schemas.microsoft.com/office/drawing/2014/main" val="3571593940"/>
                    </a:ext>
                  </a:extLst>
                </a:gridCol>
              </a:tblGrid>
              <a:tr h="219075"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i="0" u="none" strike="noStrike" dirty="0">
                          <a:solidFill>
                            <a:srgbClr val="00559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Coordinate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3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i="0" u="none" strike="noStrike">
                          <a:solidFill>
                            <a:srgbClr val="00559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Target/Control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3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i="0" u="none" strike="noStrike">
                          <a:solidFill>
                            <a:srgbClr val="00559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Coordinate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3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i="0" u="none" strike="noStrike">
                          <a:solidFill>
                            <a:srgbClr val="00559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Target/Control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3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34329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A1, A2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Spots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C7, C8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31787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A3, A4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CCL1/I-309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C9, C10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45142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A5, A6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CCL2/MCP-1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C11, C12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653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A7, A8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MIP-1</a:t>
                      </a:r>
                      <a:r>
                        <a:rPr lang="el-GR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α/</a:t>
                      </a:r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MIP-1</a:t>
                      </a:r>
                      <a:r>
                        <a:rPr lang="el-GR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C13, C14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685873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A9, A10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CCL5/RANTES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C15, C16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28442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A11, A12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 Ligand/TNFSF5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C17, C18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IL-12 p70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63408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A13, A14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Complement Component C5/C5a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D3, D4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704036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A15, A16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CXCL1/GRO</a:t>
                      </a:r>
                      <a:r>
                        <a:rPr lang="el-GR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D5, D6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7436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A17, A18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CXCL10/IP-10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D7, D8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IL-17A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379006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A19, A20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Spots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D9, D10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IL-17E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46989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B3, B4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CXCL11/I-TAC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D11, D12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IL-18/IL-1F4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53529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B5, B6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CXCL12/SDF-1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D13, D14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1157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B7, B8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G-CSF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D15, D16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296762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B9, B10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GM-CSF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D17, D18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IL-32</a:t>
                      </a:r>
                      <a:r>
                        <a:rPr lang="el-GR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98448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B11, B12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ICAM-1/CD54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E1, E2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Spots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27118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B13, B14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IFN-</a:t>
                      </a:r>
                      <a:r>
                        <a:rPr lang="el-GR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γ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E3, E4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01400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B15, B16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</a:t>
                      </a:r>
                      <a:r>
                        <a:rPr lang="el-GR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α/</a:t>
                      </a:r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IL-1F1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E5, E6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Serpin E1/PAI-1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36790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B17, B18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</a:t>
                      </a:r>
                      <a:r>
                        <a:rPr lang="el-GR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β/</a:t>
                      </a:r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IL-1F2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E7, E8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TNF-</a:t>
                      </a:r>
                      <a:r>
                        <a:rPr lang="el-GR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65096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C3, C4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IL-1ra/IL-1F3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E9, E10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TREM-1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304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C5, C6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E19, E20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Control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>
                    <a:lnL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CBE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64056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3371E3A-5CB5-FB89-DEE8-AC383CABFC45}"/>
              </a:ext>
            </a:extLst>
          </p:cNvPr>
          <p:cNvSpPr txBox="1"/>
          <p:nvPr/>
        </p:nvSpPr>
        <p:spPr>
          <a:xfrm>
            <a:off x="95130" y="12139"/>
            <a:ext cx="2272673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dirty="0"/>
              <a:t>Supplementary Data 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B91CF1-413F-BF6B-7C2B-CD449059D23F}"/>
              </a:ext>
            </a:extLst>
          </p:cNvPr>
          <p:cNvSpPr txBox="1"/>
          <p:nvPr/>
        </p:nvSpPr>
        <p:spPr>
          <a:xfrm>
            <a:off x="1024820" y="1692265"/>
            <a:ext cx="1501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VSMC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FE764CEA-D5B7-300D-7A13-6B9E0AE46F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050" y="2085955"/>
            <a:ext cx="2845441" cy="10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46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341</Words>
  <Application>Microsoft Office PowerPoint</Application>
  <PresentationFormat>A4 Paper (210x297 mm)</PresentationFormat>
  <Paragraphs>190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Heriot Watt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Yarwood, Stephen</dc:creator>
  <cp:lastModifiedBy>Yarwood, Stephen</cp:lastModifiedBy>
  <cp:revision>1</cp:revision>
  <dcterms:created xsi:type="dcterms:W3CDTF">2023-08-30T09:43:12Z</dcterms:created>
  <dcterms:modified xsi:type="dcterms:W3CDTF">2023-08-30T09:44:16Z</dcterms:modified>
</cp:coreProperties>
</file>