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61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0219"/>
    <p:restoredTop sz="94694"/>
  </p:normalViewPr>
  <p:slideViewPr>
    <p:cSldViewPr snapToGrid="0" snapToObjects="1" showGuides="1">
      <p:cViewPr varScale="1">
        <p:scale>
          <a:sx n="109" d="100"/>
          <a:sy n="109" d="100"/>
        </p:scale>
        <p:origin x="192" y="35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/Users/mohamadmustafa/Desktop/thyroid%20paper/results-survey165155-Ireland%20(Autosaved)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1"/>
    </mc:Choice>
    <mc:Fallback>
      <c:style val="1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r>
              <a:rPr lang="en-US" sz="1400" b="1" i="0">
                <a:latin typeface="Arial" panose="020B0604020202020204" pitchFamily="34" charset="0"/>
                <a:ea typeface="Times" charset="0"/>
                <a:cs typeface="Arial" panose="020B0604020202020204" pitchFamily="34" charset="0"/>
              </a:rPr>
              <a:t>Dietary supplements (such as selenium or iodine) are proposed for patients with thyroid disease. Do you think that they may be used as additional treatment?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tx1"/>
            </a:solidFill>
            <a:ln>
              <a:noFill/>
            </a:ln>
            <a:effectLst/>
          </c:spPr>
          <c:invertIfNegative val="0"/>
          <c:dLbls>
            <c:dLbl>
              <c:idx val="0"/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200" b="0" i="0" u="none" strike="noStrike" kern="1200" baseline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defRPr>
                    </a:pPr>
                    <a:r>
                      <a:rPr lang="en-US" sz="1200"/>
                      <a:t>48.7%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200" b="0" i="0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en-US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0-7F7A-754A-9429-96E71059F1EA}"/>
                </c:ext>
              </c:extLst>
            </c:dLbl>
            <c:dLbl>
              <c:idx val="1"/>
              <c:tx>
                <c:rich>
                  <a:bodyPr/>
                  <a:lstStyle/>
                  <a:p>
                    <a:r>
                      <a:rPr lang="en-US"/>
                      <a:t>38.5%</a:t>
                    </a:r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1-7F7A-754A-9429-96E71059F1EA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Sheet3!$H$10:$H$13</c:f>
              <c:strCache>
                <c:ptCount val="4"/>
                <c:pt idx="0">
                  <c:v>No, dietary supplements should never be used</c:v>
                </c:pt>
                <c:pt idx="1">
                  <c:v>At the patient’s request or as a complementary treatment</c:v>
                </c:pt>
                <c:pt idx="2">
                  <c:v>When there is coexisting  autoimmune thyroiditis</c:v>
                </c:pt>
                <c:pt idx="3">
                  <c:v>In subclinical hypothyroidism</c:v>
                </c:pt>
              </c:strCache>
            </c:strRef>
          </c:cat>
          <c:val>
            <c:numRef>
              <c:f>Sheet3!$I$10:$I$13</c:f>
              <c:numCache>
                <c:formatCode>0.00%</c:formatCode>
                <c:ptCount val="4"/>
                <c:pt idx="0">
                  <c:v>0.48699999999999999</c:v>
                </c:pt>
                <c:pt idx="1">
                  <c:v>0.38500000000000001</c:v>
                </c:pt>
                <c:pt idx="2" formatCode="0%">
                  <c:v>0.04</c:v>
                </c:pt>
                <c:pt idx="3" formatCode="0%">
                  <c:v>0.01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7F7A-754A-9429-96E71059F1EA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-1920879632"/>
        <c:axId val="-1919960624"/>
      </c:barChart>
      <c:catAx>
        <c:axId val="-192087963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Times" charset="0"/>
                <a:cs typeface="Arial" panose="020B0604020202020204" pitchFamily="34" charset="0"/>
              </a:defRPr>
            </a:pPr>
            <a:endParaRPr lang="en-US"/>
          </a:p>
        </c:txPr>
        <c:crossAx val="-1919960624"/>
        <c:crosses val="autoZero"/>
        <c:auto val="1"/>
        <c:lblAlgn val="ctr"/>
        <c:lblOffset val="100"/>
        <c:noMultiLvlLbl val="0"/>
      </c:catAx>
      <c:valAx>
        <c:axId val="-1919960624"/>
        <c:scaling>
          <c:orientation val="minMax"/>
        </c:scaling>
        <c:delete val="0"/>
        <c:axPos val="l"/>
        <c:majorGridlines>
          <c:spPr>
            <a:ln w="9525" cap="flat" cmpd="sng" algn="ctr">
              <a:noFill/>
              <a:round/>
            </a:ln>
            <a:effectLst/>
          </c:spPr>
        </c:majorGridlines>
        <c:numFmt formatCode="0%" sourceLinked="0"/>
        <c:majorTickMark val="none"/>
        <c:minorTickMark val="none"/>
        <c:tickLblPos val="nextTo"/>
        <c:spPr>
          <a:noFill/>
          <a:ln w="19050"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-192087963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20">
  <a:schemeClr val="dk1"/>
  <cs:variation>
    <a:tint val="88500"/>
  </cs:variation>
  <cs:variation>
    <a:tint val="55000"/>
  </cs:variation>
  <cs:variation>
    <a:tint val="75000"/>
  </cs:variation>
  <cs:variation>
    <a:tint val="98500"/>
  </cs:variation>
  <cs:variation>
    <a:tint val="30000"/>
  </cs:variation>
  <cs:variation>
    <a:tint val="60000"/>
  </cs:variation>
  <cs:variation>
    <a:tint val="8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0E1149-5C55-6849-BEA0-0BB9F44C4D2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IE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4846733-AB21-9942-8343-415F931AB3D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I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40AF535-5F77-C643-A936-E086FF969D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5D4B10-7302-8746-AF30-1A9C0A3B6E02}" type="datetimeFigureOut">
              <a:rPr lang="en-IE" smtClean="0"/>
              <a:t>01/07/2022</a:t>
            </a:fld>
            <a:endParaRPr lang="en-I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0A03594-E77C-9841-9389-8F98B3105F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E7BAB5F-B3BF-6348-B961-6D9D543CEC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756105-9301-524E-B609-06493BCF553D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9666862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055AF9-0513-A046-8E38-89A72ABA06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IE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015A1AF-F769-AC45-84CD-22D84334B5C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I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2FF7D6F-CA8F-5D44-8C7D-958E922CCD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5D4B10-7302-8746-AF30-1A9C0A3B6E02}" type="datetimeFigureOut">
              <a:rPr lang="en-IE" smtClean="0"/>
              <a:t>01/07/2022</a:t>
            </a:fld>
            <a:endParaRPr lang="en-I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42F10A9-CB9A-FD4C-B7BF-C32CF6F569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97F3128-3B05-3B40-B4FE-0C0CB8109D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756105-9301-524E-B609-06493BCF553D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9427002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E5CA340-C437-524E-BCAA-68A49CE4FD5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IE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0A1C110-EF48-5B4D-8B7B-564508A67CB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I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9E2920-534B-8947-954E-FB78EF3A00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5D4B10-7302-8746-AF30-1A9C0A3B6E02}" type="datetimeFigureOut">
              <a:rPr lang="en-IE" smtClean="0"/>
              <a:t>01/07/2022</a:t>
            </a:fld>
            <a:endParaRPr lang="en-I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84CABC9-394F-7448-984E-BAD21F1490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B7D5330-0C89-2F49-ADD5-4AC6D0040C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756105-9301-524E-B609-06493BCF553D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7347917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7AE3DA-CB75-1746-9E0F-D1AEE30A89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I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F1AE44D-19BE-D34B-83CB-1BE4D88D939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I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BAB10CC-FEC3-0648-AC23-D325C3FD64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5D4B10-7302-8746-AF30-1A9C0A3B6E02}" type="datetimeFigureOut">
              <a:rPr lang="en-IE" smtClean="0"/>
              <a:t>01/07/2022</a:t>
            </a:fld>
            <a:endParaRPr lang="en-I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4FA5E1D-182F-4142-928F-3DAA2B5E76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A8E6205-8D9A-1B48-96AF-B8BDB37C8B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756105-9301-524E-B609-06493BCF553D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1399459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227520-FA93-AD47-ABAE-94FCEAE0E4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I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F32E8BC-EC9D-9544-9BCE-FEEC4197009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7A3937B-07EF-C948-90A1-2A943ED95A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5D4B10-7302-8746-AF30-1A9C0A3B6E02}" type="datetimeFigureOut">
              <a:rPr lang="en-IE" smtClean="0"/>
              <a:t>01/07/2022</a:t>
            </a:fld>
            <a:endParaRPr lang="en-I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56E084-75B6-DE47-869A-7633E9F241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D33605-4553-E74E-A82B-95CCF2D788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756105-9301-524E-B609-06493BCF553D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586845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A98331-1E1A-A141-9587-1D886612E8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I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A7E8A5A-3E87-8241-B41C-4AC5B331566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IE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7424BBD-4598-7447-B206-4B577A14762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IE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02CAA87-1451-4B46-945E-A15D7679B9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5D4B10-7302-8746-AF30-1A9C0A3B6E02}" type="datetimeFigureOut">
              <a:rPr lang="en-IE" smtClean="0"/>
              <a:t>01/07/2022</a:t>
            </a:fld>
            <a:endParaRPr lang="en-I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67504B8-569F-4C48-9251-5B3C4886E3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B878392-3481-F54A-9C6D-07A028A6C0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756105-9301-524E-B609-06493BCF553D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40735647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011C5B-35C1-DE4A-8498-E7FCDF74F6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I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B7B1CF8-862F-D244-89FF-09385C3506A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58C52E2-C900-2940-A36A-B4CC51A6CB2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IE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73DF7A3-CC48-924F-8006-128D4C2368F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05B761F-41A3-644E-8CE8-07778C456D5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IE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127C0D2-66B7-0646-A067-9EFCCCD5CD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5D4B10-7302-8746-AF30-1A9C0A3B6E02}" type="datetimeFigureOut">
              <a:rPr lang="en-IE" smtClean="0"/>
              <a:t>01/07/2022</a:t>
            </a:fld>
            <a:endParaRPr lang="en-IE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FFA9411-6B1C-D54F-8025-11BCEE1941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9F6D9FE-B42F-6442-86D2-5D1733D672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756105-9301-524E-B609-06493BCF553D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41214165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01410C-66E2-364E-B684-C9AE72A9E8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IE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AC1244E-4F31-DA43-967B-B73205D32E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5D4B10-7302-8746-AF30-1A9C0A3B6E02}" type="datetimeFigureOut">
              <a:rPr lang="en-IE" smtClean="0"/>
              <a:t>01/07/2022</a:t>
            </a:fld>
            <a:endParaRPr lang="en-IE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E1C328D-02D6-4C43-A6FE-1AEFD0A813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AE2E9E7-6A1C-B84B-BC6C-786D129117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756105-9301-524E-B609-06493BCF553D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41747040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E54EB13-FCB6-9B4B-A39F-D976C67951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5D4B10-7302-8746-AF30-1A9C0A3B6E02}" type="datetimeFigureOut">
              <a:rPr lang="en-IE" smtClean="0"/>
              <a:t>01/07/2022</a:t>
            </a:fld>
            <a:endParaRPr lang="en-IE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D03EF72-5DDD-6644-8274-63D160FADF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730B946-C44A-0946-A3D4-FB68D034A5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756105-9301-524E-B609-06493BCF553D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5713867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10B519-76C5-9446-A7B9-734C47FCD6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I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1DB6659-BC04-B54C-AED7-7C022A1900E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I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B7E82BC-732C-8A4B-A975-F3CA27D41DD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07BA242-14EA-C94F-856F-DBA7166DEB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5D4B10-7302-8746-AF30-1A9C0A3B6E02}" type="datetimeFigureOut">
              <a:rPr lang="en-IE" smtClean="0"/>
              <a:t>01/07/2022</a:t>
            </a:fld>
            <a:endParaRPr lang="en-I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48226D3-C055-814D-A5CA-8F1CA64B2B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C2B9397-12E1-ED44-983D-3E56D23066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756105-9301-524E-B609-06493BCF553D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6796821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FB68AF-CC18-A344-8D69-E28E7C9C79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IE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3CA7C2A-6C83-B44F-8ACC-62CBAB69F63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2AD963F-134E-BA4C-950A-A7885B6CAFE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021431-7133-544B-BC0F-62FD100087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5D4B10-7302-8746-AF30-1A9C0A3B6E02}" type="datetimeFigureOut">
              <a:rPr lang="en-IE" smtClean="0"/>
              <a:t>01/07/2022</a:t>
            </a:fld>
            <a:endParaRPr lang="en-I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A739A07-BFB0-2641-A038-77FBFAE3CC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B24AB1F-49B8-A341-BF84-0175D870DC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756105-9301-524E-B609-06493BCF553D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6838903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B9012F0-32F8-4D41-BE5C-1E2DA0EFC7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I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7F2895B-418A-9B4E-8CBF-8B1B19F0327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I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E32DDEA-1F33-4D43-B778-C02B6B2D296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5D4B10-7302-8746-AF30-1A9C0A3B6E02}" type="datetimeFigureOut">
              <a:rPr lang="en-IE" smtClean="0"/>
              <a:t>01/07/2022</a:t>
            </a:fld>
            <a:endParaRPr lang="en-I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C03DBDB-937D-5E4D-A4E2-D1EFDB4DD42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876E83D-A3E9-1342-AD50-83C41D227E5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756105-9301-524E-B609-06493BCF553D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644645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86D93DED-ED18-6849-9156-0AEDDA30125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90880940"/>
              </p:ext>
            </p:extLst>
          </p:nvPr>
        </p:nvGraphicFramePr>
        <p:xfrm>
          <a:off x="838200" y="755374"/>
          <a:ext cx="10515600" cy="542158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F603CF90-0A7E-C741-9630-FE5955E79E43}"/>
              </a:ext>
            </a:extLst>
          </p:cNvPr>
          <p:cNvSpPr txBox="1"/>
          <p:nvPr/>
        </p:nvSpPr>
        <p:spPr>
          <a:xfrm rot="16200000">
            <a:off x="-147438" y="3290501"/>
            <a:ext cx="147668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E" sz="1200" b="1" dirty="0">
                <a:latin typeface="Arial" panose="020B0604020202020204" pitchFamily="34" charset="0"/>
                <a:cs typeface="Arial" panose="020B0604020202020204" pitchFamily="34" charset="0"/>
              </a:rPr>
              <a:t>% of respondents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EDA5E55-43B7-464A-8C6B-EF15DD5BE8D2}"/>
              </a:ext>
            </a:extLst>
          </p:cNvPr>
          <p:cNvSpPr txBox="1"/>
          <p:nvPr/>
        </p:nvSpPr>
        <p:spPr>
          <a:xfrm>
            <a:off x="875778" y="1272482"/>
            <a:ext cx="354584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IE" sz="1200" b="1" dirty="0">
                <a:latin typeface="Arial" panose="020B0604020202020204" pitchFamily="34" charset="0"/>
                <a:cs typeface="Arial" panose="020B0604020202020204" pitchFamily="34" charset="0"/>
              </a:rPr>
              <a:t>60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BCD6747-1AD6-124E-80A8-73475F011A46}"/>
              </a:ext>
            </a:extLst>
          </p:cNvPr>
          <p:cNvSpPr txBox="1"/>
          <p:nvPr/>
        </p:nvSpPr>
        <p:spPr>
          <a:xfrm>
            <a:off x="887795" y="1989573"/>
            <a:ext cx="354584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IE" sz="1200" b="1" dirty="0">
                <a:latin typeface="Arial" panose="020B0604020202020204" pitchFamily="34" charset="0"/>
                <a:cs typeface="Arial" panose="020B0604020202020204" pitchFamily="34" charset="0"/>
              </a:rPr>
              <a:t>50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0DFF1B3-0618-7C4A-8EB7-37EC113469B6}"/>
              </a:ext>
            </a:extLst>
          </p:cNvPr>
          <p:cNvSpPr txBox="1"/>
          <p:nvPr/>
        </p:nvSpPr>
        <p:spPr>
          <a:xfrm>
            <a:off x="875778" y="2713983"/>
            <a:ext cx="354584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IE" sz="1200" b="1" dirty="0">
                <a:latin typeface="Arial" panose="020B0604020202020204" pitchFamily="34" charset="0"/>
                <a:cs typeface="Arial" panose="020B0604020202020204" pitchFamily="34" charset="0"/>
              </a:rPr>
              <a:t>40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74C1080-FED5-3242-92B3-E255FA3C0105}"/>
              </a:ext>
            </a:extLst>
          </p:cNvPr>
          <p:cNvSpPr txBox="1"/>
          <p:nvPr/>
        </p:nvSpPr>
        <p:spPr>
          <a:xfrm>
            <a:off x="875778" y="3387110"/>
            <a:ext cx="354584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IE" sz="1200" b="1" dirty="0">
                <a:latin typeface="Arial" panose="020B0604020202020204" pitchFamily="34" charset="0"/>
                <a:cs typeface="Arial" panose="020B0604020202020204" pitchFamily="34" charset="0"/>
              </a:rPr>
              <a:t>30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C425276-B7BA-DD4C-8C79-26A17470CE8A}"/>
              </a:ext>
            </a:extLst>
          </p:cNvPr>
          <p:cNvSpPr txBox="1"/>
          <p:nvPr/>
        </p:nvSpPr>
        <p:spPr>
          <a:xfrm>
            <a:off x="875778" y="4111918"/>
            <a:ext cx="354584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IE" sz="1200" b="1" dirty="0">
                <a:latin typeface="Arial" panose="020B0604020202020204" pitchFamily="34" charset="0"/>
                <a:cs typeface="Arial" panose="020B0604020202020204" pitchFamily="34" charset="0"/>
              </a:rPr>
              <a:t>20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CB5EDF2-AD93-A24B-B479-6774E850AE00}"/>
              </a:ext>
            </a:extLst>
          </p:cNvPr>
          <p:cNvSpPr txBox="1"/>
          <p:nvPr/>
        </p:nvSpPr>
        <p:spPr>
          <a:xfrm>
            <a:off x="875778" y="4828611"/>
            <a:ext cx="354584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IE" sz="1200" b="1" dirty="0">
                <a:latin typeface="Arial" panose="020B0604020202020204" pitchFamily="34" charset="0"/>
                <a:cs typeface="Arial" panose="020B0604020202020204" pitchFamily="34" charset="0"/>
              </a:rPr>
              <a:t>10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FB93C5B-9322-AA4B-A31D-2434EE180B20}"/>
              </a:ext>
            </a:extLst>
          </p:cNvPr>
          <p:cNvSpPr txBox="1"/>
          <p:nvPr/>
        </p:nvSpPr>
        <p:spPr>
          <a:xfrm>
            <a:off x="887795" y="5553419"/>
            <a:ext cx="354584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IE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EBD3A9B-AF1B-0A4A-A394-392887C8E5C0}"/>
              </a:ext>
            </a:extLst>
          </p:cNvPr>
          <p:cNvSpPr txBox="1"/>
          <p:nvPr/>
        </p:nvSpPr>
        <p:spPr>
          <a:xfrm>
            <a:off x="441960" y="304800"/>
            <a:ext cx="21163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E" dirty="0"/>
              <a:t>Supplemental Figure</a:t>
            </a:r>
          </a:p>
        </p:txBody>
      </p:sp>
    </p:spTree>
    <p:extLst>
      <p:ext uri="{BB962C8B-B14F-4D97-AF65-F5344CB8AC3E}">
        <p14:creationId xmlns:p14="http://schemas.microsoft.com/office/powerpoint/2010/main" val="384562251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39</TotalTime>
  <Words>45</Words>
  <Application>Microsoft Macintosh PowerPoint</Application>
  <PresentationFormat>Widescreen</PresentationFormat>
  <Paragraphs>12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Carla Moran</dc:creator>
  <cp:lastModifiedBy>Carla Moran</cp:lastModifiedBy>
  <cp:revision>4</cp:revision>
  <dcterms:created xsi:type="dcterms:W3CDTF">2021-12-09T09:04:07Z</dcterms:created>
  <dcterms:modified xsi:type="dcterms:W3CDTF">2022-07-01T20:48:02Z</dcterms:modified>
</cp:coreProperties>
</file>