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6"/>
  </p:notesMasterIdLst>
  <p:sldIdLst>
    <p:sldId id="277" r:id="rId5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16" userDrawn="1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7EFCA4A-9C67-04B6-5CCB-DAD83A33F64A}" name="Harney, Allison S" initials="HAS" userId="S::HARNEA01@pfizer.com::6208de90-c411-4cc2-89a7-51e581a127d3" providerId="AD"/>
  <p188:author id="{EA46A258-16B0-52D4-8BA3-F2C7C1B2221C}" name="drilona@mskcc.org" initials="dr" userId="S::urn:spo:guest#drilona@mskcc.org::" providerId="AD"/>
  <p188:author id="{0C1C317A-0734-D941-11FA-ADBF5A9D290C}" name="Rothenberg, Stephen Michael" initials="RSM" userId="S::ROTHES01@pfizer.com::43e148ea-22e2-4326-87a0-f168bc56389b" providerId="AD"/>
  <p188:author id="{7C8566B5-4450-3EC3-3CD0-C30DEBB51561}" name="Rothenberg, Stephen Michael" initials="RM" userId="S::rothes01@pfizer.com::43e148ea-22e2-4326-87a0-f168bc56389b" providerId="AD"/>
  <p188:author id="{0A815EC0-6061-B151-C543-02819C655DCB}" name="Feng, Gang" initials="FG" userId="S::FENGG01@pfizer.com::8e2a4499-420c-4726-a270-07da564efa1b" providerId="AD"/>
  <p188:author id="{D78F03E7-5303-4BCB-9B3C-7B9B7069B466}" name="Nepert, Dale" initials="ND" userId="S::NEPERD@pfizer.com::6ddafba3-8947-4172-acb4-b4ab6f80dd5d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5050"/>
    <a:srgbClr val="008080"/>
    <a:srgbClr val="009999"/>
    <a:srgbClr val="9933FF"/>
    <a:srgbClr val="9F1F71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E1E041C-C0AC-4379-AB36-C58290F218ED}" v="9" dt="2023-05-02T03:22:38.39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41" d="100"/>
          <a:sy n="41" d="100"/>
        </p:scale>
        <p:origin x="2104" y="24"/>
      </p:cViewPr>
      <p:guideLst>
        <p:guide orient="horz" pos="3216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microsoft.com/office/2018/10/relationships/authors" Target="author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thenberg, Stephen Michael" userId="S::rothes01@pfizer.com::43e148ea-22e2-4326-87a0-f168bc56389b" providerId="AD" clId="Web-{5E1E041C-C0AC-4379-AB36-C58290F218ED}"/>
    <pc:docChg chg="delSld">
      <pc:chgData name="Rothenberg, Stephen Michael" userId="S::rothes01@pfizer.com::43e148ea-22e2-4326-87a0-f168bc56389b" providerId="AD" clId="Web-{5E1E041C-C0AC-4379-AB36-C58290F218ED}" dt="2023-05-02T03:22:38.393" v="8"/>
      <pc:docMkLst>
        <pc:docMk/>
      </pc:docMkLst>
      <pc:sldChg chg="del">
        <pc:chgData name="Rothenberg, Stephen Michael" userId="S::rothes01@pfizer.com::43e148ea-22e2-4326-87a0-f168bc56389b" providerId="AD" clId="Web-{5E1E041C-C0AC-4379-AB36-C58290F218ED}" dt="2023-05-02T03:22:34.534" v="0"/>
        <pc:sldMkLst>
          <pc:docMk/>
          <pc:sldMk cId="2546720209" sldId="272"/>
        </pc:sldMkLst>
      </pc:sldChg>
      <pc:sldChg chg="del">
        <pc:chgData name="Rothenberg, Stephen Michael" userId="S::rothes01@pfizer.com::43e148ea-22e2-4326-87a0-f168bc56389b" providerId="AD" clId="Web-{5E1E041C-C0AC-4379-AB36-C58290F218ED}" dt="2023-05-02T03:22:38.393" v="8"/>
        <pc:sldMkLst>
          <pc:docMk/>
          <pc:sldMk cId="548795368" sldId="273"/>
        </pc:sldMkLst>
      </pc:sldChg>
      <pc:sldChg chg="del">
        <pc:chgData name="Rothenberg, Stephen Michael" userId="S::rothes01@pfizer.com::43e148ea-22e2-4326-87a0-f168bc56389b" providerId="AD" clId="Web-{5E1E041C-C0AC-4379-AB36-C58290F218ED}" dt="2023-05-02T03:22:38.377" v="3"/>
        <pc:sldMkLst>
          <pc:docMk/>
          <pc:sldMk cId="1276908399" sldId="274"/>
        </pc:sldMkLst>
      </pc:sldChg>
      <pc:sldChg chg="del">
        <pc:chgData name="Rothenberg, Stephen Michael" userId="S::rothes01@pfizer.com::43e148ea-22e2-4326-87a0-f168bc56389b" providerId="AD" clId="Web-{5E1E041C-C0AC-4379-AB36-C58290F218ED}" dt="2023-05-02T03:22:34.549" v="2"/>
        <pc:sldMkLst>
          <pc:docMk/>
          <pc:sldMk cId="4077435671" sldId="276"/>
        </pc:sldMkLst>
      </pc:sldChg>
      <pc:sldChg chg="del">
        <pc:chgData name="Rothenberg, Stephen Michael" userId="S::rothes01@pfizer.com::43e148ea-22e2-4326-87a0-f168bc56389b" providerId="AD" clId="Web-{5E1E041C-C0AC-4379-AB36-C58290F218ED}" dt="2023-05-02T03:22:38.393" v="7"/>
        <pc:sldMkLst>
          <pc:docMk/>
          <pc:sldMk cId="3049072223" sldId="283"/>
        </pc:sldMkLst>
      </pc:sldChg>
      <pc:sldChg chg="del">
        <pc:chgData name="Rothenberg, Stephen Michael" userId="S::rothes01@pfizer.com::43e148ea-22e2-4326-87a0-f168bc56389b" providerId="AD" clId="Web-{5E1E041C-C0AC-4379-AB36-C58290F218ED}" dt="2023-05-02T03:22:38.393" v="6"/>
        <pc:sldMkLst>
          <pc:docMk/>
          <pc:sldMk cId="3243591083" sldId="284"/>
        </pc:sldMkLst>
      </pc:sldChg>
      <pc:sldChg chg="del">
        <pc:chgData name="Rothenberg, Stephen Michael" userId="S::rothes01@pfizer.com::43e148ea-22e2-4326-87a0-f168bc56389b" providerId="AD" clId="Web-{5E1E041C-C0AC-4379-AB36-C58290F218ED}" dt="2023-05-02T03:22:38.393" v="5"/>
        <pc:sldMkLst>
          <pc:docMk/>
          <pc:sldMk cId="2993431430" sldId="285"/>
        </pc:sldMkLst>
      </pc:sldChg>
      <pc:sldChg chg="del">
        <pc:chgData name="Rothenberg, Stephen Michael" userId="S::rothes01@pfizer.com::43e148ea-22e2-4326-87a0-f168bc56389b" providerId="AD" clId="Web-{5E1E041C-C0AC-4379-AB36-C58290F218ED}" dt="2023-05-02T03:22:38.377" v="4"/>
        <pc:sldMkLst>
          <pc:docMk/>
          <pc:sldMk cId="3577519376" sldId="286"/>
        </pc:sldMkLst>
      </pc:sldChg>
      <pc:sldChg chg="del">
        <pc:chgData name="Rothenberg, Stephen Michael" userId="S::rothes01@pfizer.com::43e148ea-22e2-4326-87a0-f168bc56389b" providerId="AD" clId="Web-{5E1E041C-C0AC-4379-AB36-C58290F218ED}" dt="2023-05-02T03:22:34.534" v="1"/>
        <pc:sldMkLst>
          <pc:docMk/>
          <pc:sldMk cId="3517034597" sldId="290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DE74FF-D7C7-4DDE-8203-8E4F019B3C43}" type="datetimeFigureOut">
              <a:rPr lang="en-US" smtClean="0"/>
              <a:t>5/1/2023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6788" y="1143000"/>
            <a:ext cx="23844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445A4E-B588-4730-BE39-19FC7E985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5331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5576E-E1C3-4591-B8D9-29E23EC33217}" type="datetime1">
              <a:rPr lang="en-US" smtClean="0"/>
              <a:t>5/1/2023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200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13356-5A66-4CDC-A708-45748432871C}" type="datetime1">
              <a:rPr lang="en-US" smtClean="0"/>
              <a:t>5/1/2023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4149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17B4F-435E-4E3A-956B-049555933480}" type="datetime1">
              <a:rPr lang="en-US" smtClean="0"/>
              <a:t>5/1/2023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6652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88BD9-3994-458E-9BCE-651C1E85DECF}" type="datetime1">
              <a:rPr lang="en-US" smtClean="0"/>
              <a:t>5/1/2023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668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52F5C-DA83-4449-BC40-B3FF3A19DD2C}" type="datetime1">
              <a:rPr lang="en-US" smtClean="0"/>
              <a:t>5/1/2023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147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9A0D4-27FC-4EFB-BB59-6609C9660F14}" type="datetime1">
              <a:rPr lang="en-US" smtClean="0"/>
              <a:t>5/1/2023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0206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5B4CB-F3B0-4282-9714-C885E10218BE}" type="datetime1">
              <a:rPr lang="en-US" smtClean="0"/>
              <a:t>5/1/2023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8669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3F1A0-A837-48E9-94E7-FFDF1BA6CC9D}" type="datetime1">
              <a:rPr lang="en-US" smtClean="0"/>
              <a:t>5/1/2023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5497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30B92-BCFF-4EF2-AD98-D446AADAE909}" type="datetime1">
              <a:rPr lang="en-US" smtClean="0"/>
              <a:t>5/1/2023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75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2AB42-B38A-46F3-B4E9-D5404173B06C}" type="datetime1">
              <a:rPr lang="en-US" smtClean="0"/>
              <a:t>5/1/2023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4805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172CD-2D7D-41A6-837A-44BFE5848A64}" type="datetime1">
              <a:rPr lang="en-US" smtClean="0"/>
              <a:t>5/1/2023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912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A6A08F-B1DE-45D7-AD15-1072B95AFB7C}" type="datetime1">
              <a:rPr lang="en-US" smtClean="0"/>
              <a:t>5/1/2023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690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package" Target="../embeddings/Microsoft_Excel_Worksheet1.xlsx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4F6191F7-12F4-B414-D02D-A7512527DB8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61433129"/>
              </p:ext>
            </p:extLst>
          </p:nvPr>
        </p:nvGraphicFramePr>
        <p:xfrm>
          <a:off x="534988" y="1016000"/>
          <a:ext cx="6767512" cy="2022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2" imgW="4838700" imgH="1447800" progId="Excel.Sheet.12">
                  <p:embed/>
                </p:oleObj>
              </mc:Choice>
              <mc:Fallback>
                <p:oleObj name="Worksheet" r:id="rId2" imgW="4838700" imgH="1447800" progId="Excel.Sheet.12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4F6191F7-12F4-B414-D02D-A7512527DB8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534988" y="1016000"/>
                        <a:ext cx="6767512" cy="20224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Footer Placeholder 1">
            <a:extLst>
              <a:ext uri="{FF2B5EF4-FFF2-40B4-BE49-F238E27FC236}">
                <a16:creationId xmlns:a16="http://schemas.microsoft.com/office/drawing/2014/main" id="{5A134D05-FA47-6405-08C3-459F6FDA7C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9467" y="9322649"/>
            <a:ext cx="6383865" cy="535517"/>
          </a:xfrm>
        </p:spPr>
        <p:txBody>
          <a:bodyPr/>
          <a:lstStyle/>
          <a:p>
            <a:pPr algn="l"/>
            <a:r>
              <a:rPr lang="en-US" sz="800">
                <a:cs typeface="Arial" panose="020B0604020202020204" pitchFamily="34" charset="0"/>
              </a:rPr>
              <a:t>CD-23-</a:t>
            </a:r>
            <a:r>
              <a:rPr lang="en-US" sz="800" err="1">
                <a:cs typeface="Arial" panose="020B0604020202020204" pitchFamily="34" charset="0"/>
              </a:rPr>
              <a:t>0361_Drilon</a:t>
            </a:r>
            <a:r>
              <a:rPr lang="en-US" sz="800">
                <a:cs typeface="Arial" panose="020B0604020202020204" pitchFamily="34" charset="0"/>
              </a:rPr>
              <a:t> et </a:t>
            </a:r>
            <a:r>
              <a:rPr lang="en-US" sz="800" err="1">
                <a:cs typeface="Arial" panose="020B0604020202020204" pitchFamily="34" charset="0"/>
              </a:rPr>
              <a:t>al_SHP2</a:t>
            </a:r>
            <a:r>
              <a:rPr lang="en-US" sz="800">
                <a:cs typeface="Arial" panose="020B0604020202020204" pitchFamily="34" charset="0"/>
              </a:rPr>
              <a:t> inhibition sensitizes to targeted therapy retreatment _Supplement               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C3AFBC9-CED9-2C49-8F96-647F0E04F497}"/>
              </a:ext>
            </a:extLst>
          </p:cNvPr>
          <p:cNvSpPr txBox="1"/>
          <p:nvPr/>
        </p:nvSpPr>
        <p:spPr>
          <a:xfrm>
            <a:off x="470007" y="469333"/>
            <a:ext cx="68323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latin typeface="Arial" panose="020B0604020202020204" pitchFamily="34" charset="0"/>
                <a:cs typeface="Arial" panose="020B0604020202020204" pitchFamily="34" charset="0"/>
              </a:rPr>
              <a:t>SUPPLEMENTARY TABLE 3. </a:t>
            </a:r>
            <a:r>
              <a:rPr lang="en-US" sz="1200">
                <a:latin typeface="Arial"/>
                <a:cs typeface="Arial"/>
              </a:rPr>
              <a:t>IC</a:t>
            </a:r>
            <a:r>
              <a:rPr lang="en-US" sz="1200" baseline="-25000">
                <a:latin typeface="Arial"/>
                <a:cs typeface="Arial"/>
              </a:rPr>
              <a:t>50</a:t>
            </a:r>
            <a:r>
              <a:rPr lang="en-US" sz="1200">
                <a:latin typeface="Arial"/>
                <a:cs typeface="Arial"/>
              </a:rPr>
              <a:t> values for PF-07284892 in cell-based assays </a:t>
            </a:r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3302E24-A3CE-4A0E-8A6A-672D10BAD5AB}"/>
              </a:ext>
            </a:extLst>
          </p:cNvPr>
          <p:cNvSpPr txBox="1"/>
          <p:nvPr/>
        </p:nvSpPr>
        <p:spPr>
          <a:xfrm>
            <a:off x="490103" y="8495180"/>
            <a:ext cx="6832386" cy="6708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a: (n)=number of independent assays performed with 3 replicates per assay. b: MIA </a:t>
            </a:r>
            <a:r>
              <a:rPr lang="en-US" sz="120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PaCa</a:t>
            </a:r>
            <a:r>
              <a:rPr lang="en-US" sz="12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-2 </a:t>
            </a:r>
            <a:r>
              <a:rPr lang="en-US" sz="120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AP1</a:t>
            </a:r>
            <a:r>
              <a:rPr lang="en-US" sz="12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was passaged through animals (</a:t>
            </a:r>
            <a:r>
              <a:rPr lang="en-US" sz="120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AP1</a:t>
            </a:r>
            <a:r>
              <a:rPr lang="en-US" sz="12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 to generate a more tumorigenic cell line suitable for in vivo studies.</a:t>
            </a:r>
          </a:p>
        </p:txBody>
      </p:sp>
    </p:spTree>
    <p:extLst>
      <p:ext uri="{BB962C8B-B14F-4D97-AF65-F5344CB8AC3E}">
        <p14:creationId xmlns:p14="http://schemas.microsoft.com/office/powerpoint/2010/main" val="1564171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23489232-effb-4155-b587-7b10e02b3e7d" xsi:nil="true"/>
    <lcf76f155ced4ddcb4097134ff3c332f xmlns="8fe45260-7770-4b97-a3f8-ade69b7612b4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09D12B9BB9DB04FB0BEBD0FBA911E73" ma:contentTypeVersion="12" ma:contentTypeDescription="Create a new document." ma:contentTypeScope="" ma:versionID="03c058c17efe1de044e147e5cb5a3e1a">
  <xsd:schema xmlns:xsd="http://www.w3.org/2001/XMLSchema" xmlns:xs="http://www.w3.org/2001/XMLSchema" xmlns:p="http://schemas.microsoft.com/office/2006/metadata/properties" xmlns:ns2="8fe45260-7770-4b97-a3f8-ade69b7612b4" xmlns:ns3="23489232-effb-4155-b587-7b10e02b3e7d" targetNamespace="http://schemas.microsoft.com/office/2006/metadata/properties" ma:root="true" ma:fieldsID="913a211f3ae7a6f12a4a850819a9c7f5" ns2:_="" ns3:_="">
    <xsd:import namespace="8fe45260-7770-4b97-a3f8-ade69b7612b4"/>
    <xsd:import namespace="23489232-effb-4155-b587-7b10e02b3e7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fe45260-7770-4b97-a3f8-ade69b7612b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f9dd247-5f48-452a-8dc4-ff9a39258eb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489232-effb-4155-b587-7b10e02b3e7d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210e5a39-41a6-4142-865b-8dddd935e0b0}" ma:internalName="TaxCatchAll" ma:showField="CatchAllData" ma:web="23489232-effb-4155-b587-7b10e02b3e7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140E981-E733-43BE-9186-7B39F848A65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17BAA98-4B26-4449-8949-3530162FE3A6}">
  <ds:schemaRefs>
    <ds:schemaRef ds:uri="http://schemas.microsoft.com/office/infopath/2007/PartnerControls"/>
    <ds:schemaRef ds:uri="http://purl.org/dc/terms/"/>
    <ds:schemaRef ds:uri="8fe45260-7770-4b97-a3f8-ade69b7612b4"/>
    <ds:schemaRef ds:uri="http://purl.org/dc/elements/1.1/"/>
    <ds:schemaRef ds:uri="http://schemas.microsoft.com/office/2006/metadata/properties"/>
    <ds:schemaRef ds:uri="http://www.w3.org/XML/1998/namespace"/>
    <ds:schemaRef ds:uri="http://schemas.openxmlformats.org/package/2006/metadata/core-properties"/>
    <ds:schemaRef ds:uri="http://schemas.microsoft.com/office/2006/documentManagement/types"/>
    <ds:schemaRef ds:uri="23489232-effb-4155-b587-7b10e02b3e7d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F6052E99-5D9E-40CC-BAA7-B9CB6E6A5131}">
  <ds:schemaRefs>
    <ds:schemaRef ds:uri="23489232-effb-4155-b587-7b10e02b3e7d"/>
    <ds:schemaRef ds:uri="8fe45260-7770-4b97-a3f8-ade69b7612b4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1100</Words>
  <Application>Microsoft Office PowerPoint</Application>
  <PresentationFormat>Custom</PresentationFormat>
  <Paragraphs>46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Rothenberg, Stephen Michael</dc:creator>
  <cp:lastModifiedBy>Rothenberg, Stephen Michael</cp:lastModifiedBy>
  <cp:revision>4</cp:revision>
  <dcterms:modified xsi:type="dcterms:W3CDTF">2023-05-02T03:22:42Z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0x010100209D12B9BB9DB04FB0BEBD0FBA911E73</vt:lpwstr>
  </property>
  <property fmtid="{D5CDD505-2E9C-101B-9397-08002B2CF9AE}" pid="3" name="MSIP_Label_4791b42f-c435-42ca-9531-75a3f42aae3d_Enabled">
    <vt:lpwstr>true</vt:lpwstr>
  </property>
  <property fmtid="{D5CDD505-2E9C-101B-9397-08002B2CF9AE}" pid="4" name="MSIP_Label_4791b42f-c435-42ca-9531-75a3f42aae3d_SetDate">
    <vt:lpwstr>2023-02-17T19:47:48Z</vt:lpwstr>
  </property>
  <property fmtid="{D5CDD505-2E9C-101B-9397-08002B2CF9AE}" pid="5" name="MSIP_Label_4791b42f-c435-42ca-9531-75a3f42aae3d_Method">
    <vt:lpwstr>Privileged</vt:lpwstr>
  </property>
  <property fmtid="{D5CDD505-2E9C-101B-9397-08002B2CF9AE}" pid="6" name="MSIP_Label_4791b42f-c435-42ca-9531-75a3f42aae3d_Name">
    <vt:lpwstr>4791b42f-c435-42ca-9531-75a3f42aae3d</vt:lpwstr>
  </property>
  <property fmtid="{D5CDD505-2E9C-101B-9397-08002B2CF9AE}" pid="7" name="MSIP_Label_4791b42f-c435-42ca-9531-75a3f42aae3d_SiteId">
    <vt:lpwstr>7a916015-20ae-4ad1-9170-eefd915e9272</vt:lpwstr>
  </property>
  <property fmtid="{D5CDD505-2E9C-101B-9397-08002B2CF9AE}" pid="8" name="MSIP_Label_4791b42f-c435-42ca-9531-75a3f42aae3d_ActionId">
    <vt:lpwstr>48d2c370-2ccd-46ab-803f-14b1523d18b4</vt:lpwstr>
  </property>
  <property fmtid="{D5CDD505-2E9C-101B-9397-08002B2CF9AE}" pid="9" name="MSIP_Label_4791b42f-c435-42ca-9531-75a3f42aae3d_ContentBits">
    <vt:lpwstr>0</vt:lpwstr>
  </property>
  <property fmtid="{D5CDD505-2E9C-101B-9397-08002B2CF9AE}" pid="10" name="MediaServiceImageTags">
    <vt:lpwstr/>
  </property>
</Properties>
</file>