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273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16" userDrawn="1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EFCA4A-9C67-04B6-5CCB-DAD83A33F64A}" name="Harney, Allison S" initials="HAS" userId="S::HARNEA01@pfizer.com::6208de90-c411-4cc2-89a7-51e581a127d3" providerId="AD"/>
  <p188:author id="{EA46A258-16B0-52D4-8BA3-F2C7C1B2221C}" name="drilona@mskcc.org" initials="dr" userId="S::urn:spo:guest#drilona@mskcc.org::" providerId="AD"/>
  <p188:author id="{0C1C317A-0734-D941-11FA-ADBF5A9D290C}" name="Rothenberg, Stephen Michael" initials="RSM" userId="S::ROTHES01@pfizer.com::43e148ea-22e2-4326-87a0-f168bc56389b" providerId="AD"/>
  <p188:author id="{7C8566B5-4450-3EC3-3CD0-C30DEBB51561}" name="Rothenberg, Stephen Michael" initials="RM" userId="S::rothes01@pfizer.com::43e148ea-22e2-4326-87a0-f168bc56389b" providerId="AD"/>
  <p188:author id="{0A815EC0-6061-B151-C543-02819C655DCB}" name="Feng, Gang" initials="FG" userId="S::FENGG01@pfizer.com::8e2a4499-420c-4726-a270-07da564efa1b" providerId="AD"/>
  <p188:author id="{D78F03E7-5303-4BCB-9B3C-7B9B7069B466}" name="Nepert, Dale" initials="ND" userId="S::NEPERD@pfizer.com::6ddafba3-8947-4172-acb4-b4ab6f80dd5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  <a:srgbClr val="008080"/>
    <a:srgbClr val="009999"/>
    <a:srgbClr val="9933FF"/>
    <a:srgbClr val="9F1F71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442008A-1713-44F2-9EE2-CE010A60A0BC}" v="9" dt="2023-05-02T03:22:20.68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41" d="100"/>
          <a:sy n="41" d="100"/>
        </p:scale>
        <p:origin x="2104" y="24"/>
      </p:cViewPr>
      <p:guideLst>
        <p:guide orient="horz" pos="3216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microsoft.com/office/2018/10/relationships/authors" Target="author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thenberg, Stephen Michael" userId="S::rothes01@pfizer.com::43e148ea-22e2-4326-87a0-f168bc56389b" providerId="AD" clId="Web-{4442008A-1713-44F2-9EE2-CE010A60A0BC}"/>
    <pc:docChg chg="delSld">
      <pc:chgData name="Rothenberg, Stephen Michael" userId="S::rothes01@pfizer.com::43e148ea-22e2-4326-87a0-f168bc56389b" providerId="AD" clId="Web-{4442008A-1713-44F2-9EE2-CE010A60A0BC}" dt="2023-05-02T03:22:20.683" v="8"/>
      <pc:docMkLst>
        <pc:docMk/>
      </pc:docMkLst>
      <pc:sldChg chg="del">
        <pc:chgData name="Rothenberg, Stephen Michael" userId="S::rothes01@pfizer.com::43e148ea-22e2-4326-87a0-f168bc56389b" providerId="AD" clId="Web-{4442008A-1713-44F2-9EE2-CE010A60A0BC}" dt="2023-05-02T03:22:16.698" v="1"/>
        <pc:sldMkLst>
          <pc:docMk/>
          <pc:sldMk cId="2546720209" sldId="272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20.667" v="4"/>
        <pc:sldMkLst>
          <pc:docMk/>
          <pc:sldMk cId="1276908399" sldId="274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16.714" v="3"/>
        <pc:sldMkLst>
          <pc:docMk/>
          <pc:sldMk cId="4077435671" sldId="276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16.698" v="0"/>
        <pc:sldMkLst>
          <pc:docMk/>
          <pc:sldMk cId="156417191" sldId="277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20.683" v="8"/>
        <pc:sldMkLst>
          <pc:docMk/>
          <pc:sldMk cId="3049072223" sldId="283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20.683" v="7"/>
        <pc:sldMkLst>
          <pc:docMk/>
          <pc:sldMk cId="3243591083" sldId="284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20.683" v="6"/>
        <pc:sldMkLst>
          <pc:docMk/>
          <pc:sldMk cId="2993431430" sldId="285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20.683" v="5"/>
        <pc:sldMkLst>
          <pc:docMk/>
          <pc:sldMk cId="3577519376" sldId="286"/>
        </pc:sldMkLst>
      </pc:sldChg>
      <pc:sldChg chg="del">
        <pc:chgData name="Rothenberg, Stephen Michael" userId="S::rothes01@pfizer.com::43e148ea-22e2-4326-87a0-f168bc56389b" providerId="AD" clId="Web-{4442008A-1713-44F2-9EE2-CE010A60A0BC}" dt="2023-05-02T03:22:16.698" v="2"/>
        <pc:sldMkLst>
          <pc:docMk/>
          <pc:sldMk cId="3517034597" sldId="29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E74FF-D7C7-4DDE-8203-8E4F019B3C43}" type="datetimeFigureOut">
              <a:rPr lang="en-US" smtClean="0"/>
              <a:t>5/1/2023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45A4E-B588-4730-BE39-19FC7E985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33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5576E-E1C3-4591-B8D9-29E23EC33217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13356-5A66-4CDC-A708-45748432871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414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17B4F-435E-4E3A-956B-049555933480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665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88BD9-3994-458E-9BCE-651C1E85DECF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668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52F5C-DA83-4449-BC40-B3FF3A19DD2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147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9A0D4-27FC-4EFB-BB59-6609C9660F1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20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5B4CB-F3B0-4282-9714-C885E10218BE}" type="datetime1">
              <a:rPr lang="en-US" smtClean="0"/>
              <a:t>5/1/2023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66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C3F1A0-A837-48E9-94E7-FFDF1BA6CC9D}" type="datetime1">
              <a:rPr lang="en-US" smtClean="0"/>
              <a:t>5/1/2023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49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0B92-BCFF-4EF2-AD98-D446AADAE909}" type="datetime1">
              <a:rPr lang="en-US" smtClean="0"/>
              <a:t>5/1/2023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2AB42-B38A-46F3-B4E9-D5404173B06C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480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172CD-2D7D-41A6-837A-44BFE5848A64}" type="datetime1">
              <a:rPr lang="en-US" smtClean="0"/>
              <a:t>5/1/2023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1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6A08F-B1DE-45D7-AD15-1072B95AFB7C}" type="datetime1">
              <a:rPr lang="en-US" smtClean="0"/>
              <a:t>5/1/2023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CD-23-0361_Drilon et al_SHP2 inhibition sensitizes to targeted therapy retreatment _Supplement  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C7999-5A04-4FBF-B9DB-6CFE6765BC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90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Excel_Worksheet2.xlsx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5185268A-532B-A78D-D1E4-6D6061217F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492676"/>
              </p:ext>
            </p:extLst>
          </p:nvPr>
        </p:nvGraphicFramePr>
        <p:xfrm>
          <a:off x="457200" y="1376363"/>
          <a:ext cx="6858000" cy="2365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2" imgW="8528087" imgH="2940219" progId="Excel.Sheet.12">
                  <p:embed/>
                </p:oleObj>
              </mc:Choice>
              <mc:Fallback>
                <p:oleObj name="Worksheet" r:id="rId2" imgW="8528087" imgH="2940219" progId="Excel.Sheet.12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5185268A-532B-A78D-D1E4-6D6061217FA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57200" y="1376363"/>
                        <a:ext cx="6858000" cy="2365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0458EFE1-77DB-C801-339F-B043BBCD7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9467" y="9322649"/>
            <a:ext cx="6383865" cy="535517"/>
          </a:xfrm>
        </p:spPr>
        <p:txBody>
          <a:bodyPr/>
          <a:lstStyle/>
          <a:p>
            <a:pPr algn="l"/>
            <a:r>
              <a:rPr lang="en-US" sz="800">
                <a:cs typeface="Arial" panose="020B0604020202020204" pitchFamily="34" charset="0"/>
              </a:rPr>
              <a:t>CD-23-</a:t>
            </a:r>
            <a:r>
              <a:rPr lang="en-US" sz="800" err="1">
                <a:cs typeface="Arial" panose="020B0604020202020204" pitchFamily="34" charset="0"/>
              </a:rPr>
              <a:t>0361_Drilon</a:t>
            </a:r>
            <a:r>
              <a:rPr lang="en-US" sz="800">
                <a:cs typeface="Arial" panose="020B0604020202020204" pitchFamily="34" charset="0"/>
              </a:rPr>
              <a:t> et </a:t>
            </a:r>
            <a:r>
              <a:rPr lang="en-US" sz="800" err="1">
                <a:cs typeface="Arial" panose="020B0604020202020204" pitchFamily="34" charset="0"/>
              </a:rPr>
              <a:t>al_SHP2</a:t>
            </a:r>
            <a:r>
              <a:rPr lang="en-US" sz="800">
                <a:cs typeface="Arial" panose="020B0604020202020204" pitchFamily="34" charset="0"/>
              </a:rPr>
              <a:t> inhibition sensitizes to targeted therapy retreatment _Supplement               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4609635-707C-5845-B099-7AFD9E74E50B}"/>
              </a:ext>
            </a:extLst>
          </p:cNvPr>
          <p:cNvSpPr txBox="1"/>
          <p:nvPr/>
        </p:nvSpPr>
        <p:spPr>
          <a:xfrm>
            <a:off x="480055" y="469333"/>
            <a:ext cx="68323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>
                <a:latin typeface="Arial" panose="020B0604020202020204" pitchFamily="34" charset="0"/>
                <a:cs typeface="Arial" panose="020B0604020202020204" pitchFamily="34" charset="0"/>
              </a:rPr>
              <a:t>SUPPLEMENTARY TABLE 4. </a:t>
            </a:r>
            <a:r>
              <a:rPr lang="en-US" sz="12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Pharmacokinetics of PF-07284892 in preclinical species</a:t>
            </a:r>
            <a:endParaRPr lang="en-US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CFAFB5-CD66-6BD8-C164-050054BE3E95}"/>
              </a:ext>
            </a:extLst>
          </p:cNvPr>
          <p:cNvSpPr txBox="1"/>
          <p:nvPr/>
        </p:nvSpPr>
        <p:spPr>
          <a:xfrm>
            <a:off x="478359" y="7905705"/>
            <a:ext cx="6832386" cy="126374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>
              <a:lnSpc>
                <a:spcPct val="107000"/>
              </a:lnSpc>
            </a:pP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Animals were dosed with PF-07284892 by oral gavage at 10 mg/kg or by intravenous bolus injection at 1 mg/kg, blood samples were harvested at appropriate time-points after dosing, and drug concentrations in plasma were determined as described in </a:t>
            </a:r>
            <a:r>
              <a:rPr lang="en-US" sz="1200" b="1">
                <a:effectLst/>
                <a:latin typeface="Arial"/>
                <a:ea typeface="Calibri" panose="020F0502020204030204" pitchFamily="34" charset="0"/>
                <a:cs typeface="Arial"/>
              </a:rPr>
              <a:t>Methods. </a:t>
            </a:r>
            <a:r>
              <a:rPr lang="en-US" sz="1200">
                <a:effectLst/>
                <a:latin typeface="Arial"/>
                <a:ea typeface="Calibri" panose="020F0502020204030204" pitchFamily="34" charset="0"/>
                <a:cs typeface="Arial"/>
              </a:rPr>
              <a:t>Mean pharmacokinetic parameters were calculated using non-compartmental analysis (NCA) of the determined plasma concentrations. Abbreviations: aw—aqueous. h—hours; IV—intravenous; kg—kilograms; L—liters; mg—milligrams; mM—millimolar; PO—oral</a:t>
            </a:r>
            <a:r>
              <a:rPr lang="en-US" sz="1200">
                <a:latin typeface="Arial"/>
                <a:ea typeface="Calibri" panose="020F0502020204030204" pitchFamily="34" charset="0"/>
                <a:cs typeface="Arial"/>
              </a:rPr>
              <a:t>. </a:t>
            </a:r>
            <a:endParaRPr lang="en-US" sz="120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7953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23489232-effb-4155-b587-7b10e02b3e7d" xsi:nil="true"/>
    <lcf76f155ced4ddcb4097134ff3c332f xmlns="8fe45260-7770-4b97-a3f8-ade69b7612b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09D12B9BB9DB04FB0BEBD0FBA911E73" ma:contentTypeVersion="12" ma:contentTypeDescription="Create a new document." ma:contentTypeScope="" ma:versionID="03c058c17efe1de044e147e5cb5a3e1a">
  <xsd:schema xmlns:xsd="http://www.w3.org/2001/XMLSchema" xmlns:xs="http://www.w3.org/2001/XMLSchema" xmlns:p="http://schemas.microsoft.com/office/2006/metadata/properties" xmlns:ns2="8fe45260-7770-4b97-a3f8-ade69b7612b4" xmlns:ns3="23489232-effb-4155-b587-7b10e02b3e7d" targetNamespace="http://schemas.microsoft.com/office/2006/metadata/properties" ma:root="true" ma:fieldsID="913a211f3ae7a6f12a4a850819a9c7f5" ns2:_="" ns3:_="">
    <xsd:import namespace="8fe45260-7770-4b97-a3f8-ade69b7612b4"/>
    <xsd:import namespace="23489232-effb-4155-b587-7b10e02b3e7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e45260-7770-4b97-a3f8-ade69b7612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489232-effb-4155-b587-7b10e02b3e7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10e5a39-41a6-4142-865b-8dddd935e0b0}" ma:internalName="TaxCatchAll" ma:showField="CatchAllData" ma:web="23489232-effb-4155-b587-7b10e02b3e7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140E981-E733-43BE-9186-7B39F848A6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17BAA98-4B26-4449-8949-3530162FE3A6}">
  <ds:schemaRefs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23489232-effb-4155-b587-7b10e02b3e7d"/>
    <ds:schemaRef ds:uri="http://purl.org/dc/elements/1.1/"/>
    <ds:schemaRef ds:uri="8fe45260-7770-4b97-a3f8-ade69b7612b4"/>
    <ds:schemaRef ds:uri="http://purl.org/dc/dcmitype/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6052E99-5D9E-40CC-BAA7-B9CB6E6A5131}">
  <ds:schemaRefs>
    <ds:schemaRef ds:uri="23489232-effb-4155-b587-7b10e02b3e7d"/>
    <ds:schemaRef ds:uri="8fe45260-7770-4b97-a3f8-ade69b7612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1100</Words>
  <Application>Microsoft Office PowerPoint</Application>
  <PresentationFormat>Custom</PresentationFormat>
  <Paragraphs>46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Rothenberg, Stephen Michael</dc:creator>
  <cp:lastModifiedBy>Rothenberg, Stephen Michael</cp:lastModifiedBy>
  <cp:revision>4</cp:revision>
  <dcterms:modified xsi:type="dcterms:W3CDTF">2023-05-02T03:22:24Z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0x010100209D12B9BB9DB04FB0BEBD0FBA911E73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2023-02-17T19:47:48Z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48d2c370-2ccd-46ab-803f-14b1523d18b4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