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
  </p:notesMasterIdLst>
  <p:sldIdLst>
    <p:sldId id="519" r:id="rId2"/>
    <p:sldId id="508" r:id="rId3"/>
    <p:sldId id="515" r:id="rId4"/>
    <p:sldId id="520" r:id="rId5"/>
    <p:sldId id="521" r:id="rId6"/>
  </p:sldIdLst>
  <p:sldSz cx="6858000" cy="9906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A1C74438-FC2A-4690-A279-DC2B0DB63581}">
          <p14:sldIdLst>
            <p14:sldId id="519"/>
            <p14:sldId id="508"/>
            <p14:sldId id="515"/>
            <p14:sldId id="520"/>
            <p14:sldId id="52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47FE"/>
    <a:srgbClr val="7F7FFF"/>
    <a:srgbClr val="FF7F7F"/>
    <a:srgbClr val="FFFFFF"/>
    <a:srgbClr val="FE2525"/>
    <a:srgbClr val="FCD351"/>
    <a:srgbClr val="1B6392"/>
    <a:srgbClr val="323232"/>
    <a:srgbClr val="FE287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B344D84-9AFB-497E-A393-DC336BA19D2E}" styleName="中間スタイル 3 - アクセント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15" autoAdjust="0"/>
    <p:restoredTop sz="93834" autoAdjust="0"/>
  </p:normalViewPr>
  <p:slideViewPr>
    <p:cSldViewPr snapToGrid="0">
      <p:cViewPr varScale="1">
        <p:scale>
          <a:sx n="41" d="100"/>
          <a:sy n="41" d="100"/>
        </p:scale>
        <p:origin x="2064" y="52"/>
      </p:cViewPr>
      <p:guideLst/>
    </p:cSldViewPr>
  </p:slideViewPr>
  <p:notesTextViewPr>
    <p:cViewPr>
      <p:scale>
        <a:sx n="1" d="1"/>
        <a:sy n="1" d="1"/>
      </p:scale>
      <p:origin x="0" y="0"/>
    </p:cViewPr>
  </p:notesTextViewPr>
  <p:sorterViewPr>
    <p:cViewPr>
      <p:scale>
        <a:sx n="160" d="100"/>
        <a:sy n="160" d="100"/>
      </p:scale>
      <p:origin x="0" y="-78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924" cy="497918"/>
          </a:xfrm>
          <a:prstGeom prst="rect">
            <a:avLst/>
          </a:prstGeom>
        </p:spPr>
        <p:txBody>
          <a:bodyPr vert="horz" lIns="91349" tIns="45674" rIns="91349" bIns="45674"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166" y="0"/>
            <a:ext cx="2945923" cy="497918"/>
          </a:xfrm>
          <a:prstGeom prst="rect">
            <a:avLst/>
          </a:prstGeom>
        </p:spPr>
        <p:txBody>
          <a:bodyPr vert="horz" lIns="91349" tIns="45674" rIns="91349" bIns="45674" rtlCol="0"/>
          <a:lstStyle>
            <a:lvl1pPr algn="r">
              <a:defRPr sz="1200"/>
            </a:lvl1pPr>
          </a:lstStyle>
          <a:p>
            <a:fld id="{825BAAFF-E38B-404D-A20D-8CB08EC04925}" type="datetimeFigureOut">
              <a:rPr kumimoji="1" lang="ja-JP" altLang="en-US" smtClean="0"/>
              <a:t>2023/9/5</a:t>
            </a:fld>
            <a:endParaRPr kumimoji="1" lang="ja-JP" altLang="en-US"/>
          </a:p>
        </p:txBody>
      </p:sp>
      <p:sp>
        <p:nvSpPr>
          <p:cNvPr id="4" name="スライド イメージ プレースホルダー 3"/>
          <p:cNvSpPr>
            <a:spLocks noGrp="1" noRot="1" noChangeAspect="1"/>
          </p:cNvSpPr>
          <p:nvPr>
            <p:ph type="sldImg" idx="2"/>
          </p:nvPr>
        </p:nvSpPr>
        <p:spPr>
          <a:xfrm>
            <a:off x="2239963" y="1241425"/>
            <a:ext cx="2319337" cy="3349625"/>
          </a:xfrm>
          <a:prstGeom prst="rect">
            <a:avLst/>
          </a:prstGeom>
          <a:noFill/>
          <a:ln w="12700">
            <a:solidFill>
              <a:prstClr val="black"/>
            </a:solidFill>
          </a:ln>
        </p:spPr>
        <p:txBody>
          <a:bodyPr vert="horz" lIns="91349" tIns="45674" rIns="91349" bIns="45674" rtlCol="0" anchor="ctr"/>
          <a:lstStyle/>
          <a:p>
            <a:endParaRPr lang="ja-JP" altLang="en-US"/>
          </a:p>
        </p:txBody>
      </p:sp>
      <p:sp>
        <p:nvSpPr>
          <p:cNvPr id="5" name="ノート プレースホルダー 4"/>
          <p:cNvSpPr>
            <a:spLocks noGrp="1"/>
          </p:cNvSpPr>
          <p:nvPr>
            <p:ph type="body" sz="quarter" idx="3"/>
          </p:nvPr>
        </p:nvSpPr>
        <p:spPr>
          <a:xfrm>
            <a:off x="680561" y="4777790"/>
            <a:ext cx="5438140" cy="3908811"/>
          </a:xfrm>
          <a:prstGeom prst="rect">
            <a:avLst/>
          </a:prstGeom>
        </p:spPr>
        <p:txBody>
          <a:bodyPr vert="horz" lIns="91349" tIns="45674" rIns="91349" bIns="4567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8721"/>
            <a:ext cx="2945924" cy="497918"/>
          </a:xfrm>
          <a:prstGeom prst="rect">
            <a:avLst/>
          </a:prstGeom>
        </p:spPr>
        <p:txBody>
          <a:bodyPr vert="horz" lIns="91349" tIns="45674" rIns="91349" bIns="45674"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166" y="9428721"/>
            <a:ext cx="2945923" cy="497918"/>
          </a:xfrm>
          <a:prstGeom prst="rect">
            <a:avLst/>
          </a:prstGeom>
        </p:spPr>
        <p:txBody>
          <a:bodyPr vert="horz" lIns="91349" tIns="45674" rIns="91349" bIns="45674" rtlCol="0" anchor="b"/>
          <a:lstStyle>
            <a:lvl1pPr algn="r">
              <a:defRPr sz="1200"/>
            </a:lvl1pPr>
          </a:lstStyle>
          <a:p>
            <a:fld id="{6C337BEE-4ABD-41D5-828A-CE1E33D250DD}" type="slidenum">
              <a:rPr kumimoji="1" lang="ja-JP" altLang="en-US" smtClean="0"/>
              <a:t>‹#›</a:t>
            </a:fld>
            <a:endParaRPr kumimoji="1" lang="ja-JP" altLang="en-US"/>
          </a:p>
        </p:txBody>
      </p:sp>
    </p:spTree>
    <p:extLst>
      <p:ext uri="{BB962C8B-B14F-4D97-AF65-F5344CB8AC3E}">
        <p14:creationId xmlns:p14="http://schemas.microsoft.com/office/powerpoint/2010/main" val="35897698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C337BEE-4ABD-41D5-828A-CE1E33D250DD}" type="slidenum">
              <a:rPr kumimoji="1" lang="ja-JP" altLang="en-US" smtClean="0"/>
              <a:t>3</a:t>
            </a:fld>
            <a:endParaRPr kumimoji="1" lang="ja-JP" altLang="en-US"/>
          </a:p>
        </p:txBody>
      </p:sp>
    </p:spTree>
    <p:extLst>
      <p:ext uri="{BB962C8B-B14F-4D97-AF65-F5344CB8AC3E}">
        <p14:creationId xmlns:p14="http://schemas.microsoft.com/office/powerpoint/2010/main" val="2646242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A9D62BC-191A-462E-93C3-9346BAF0CD00}" type="datetimeFigureOut">
              <a:rPr kumimoji="1" lang="ja-JP" altLang="en-US" smtClean="0"/>
              <a:t>2023/9/5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AC05033-C96A-40C9-9C54-1C9DFF9D452E}" type="slidenum">
              <a:rPr kumimoji="1" lang="ja-JP" altLang="en-US" smtClean="0"/>
              <a:t>‹#›</a:t>
            </a:fld>
            <a:endParaRPr kumimoji="1" lang="ja-JP" altLang="en-US"/>
          </a:p>
        </p:txBody>
      </p:sp>
    </p:spTree>
    <p:extLst>
      <p:ext uri="{BB962C8B-B14F-4D97-AF65-F5344CB8AC3E}">
        <p14:creationId xmlns:p14="http://schemas.microsoft.com/office/powerpoint/2010/main" val="429769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A9D62BC-191A-462E-93C3-9346BAF0CD00}" type="datetimeFigureOut">
              <a:rPr kumimoji="1" lang="ja-JP" altLang="en-US" smtClean="0"/>
              <a:t>2023/9/5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AC05033-C96A-40C9-9C54-1C9DFF9D452E}" type="slidenum">
              <a:rPr kumimoji="1" lang="ja-JP" altLang="en-US" smtClean="0"/>
              <a:t>‹#›</a:t>
            </a:fld>
            <a:endParaRPr kumimoji="1" lang="ja-JP" altLang="en-US"/>
          </a:p>
        </p:txBody>
      </p:sp>
    </p:spTree>
    <p:extLst>
      <p:ext uri="{BB962C8B-B14F-4D97-AF65-F5344CB8AC3E}">
        <p14:creationId xmlns:p14="http://schemas.microsoft.com/office/powerpoint/2010/main" val="3079438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A9D62BC-191A-462E-93C3-9346BAF0CD00}" type="datetimeFigureOut">
              <a:rPr kumimoji="1" lang="ja-JP" altLang="en-US" smtClean="0"/>
              <a:t>2023/9/5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AC05033-C96A-40C9-9C54-1C9DFF9D452E}" type="slidenum">
              <a:rPr kumimoji="1" lang="ja-JP" altLang="en-US" smtClean="0"/>
              <a:t>‹#›</a:t>
            </a:fld>
            <a:endParaRPr kumimoji="1" lang="ja-JP" altLang="en-US"/>
          </a:p>
        </p:txBody>
      </p:sp>
    </p:spTree>
    <p:extLst>
      <p:ext uri="{BB962C8B-B14F-4D97-AF65-F5344CB8AC3E}">
        <p14:creationId xmlns:p14="http://schemas.microsoft.com/office/powerpoint/2010/main" val="940229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A9D62BC-191A-462E-93C3-9346BAF0CD00}" type="datetimeFigureOut">
              <a:rPr kumimoji="1" lang="ja-JP" altLang="en-US" smtClean="0"/>
              <a:t>2023/9/5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AC05033-C96A-40C9-9C54-1C9DFF9D452E}" type="slidenum">
              <a:rPr kumimoji="1" lang="ja-JP" altLang="en-US" smtClean="0"/>
              <a:t>‹#›</a:t>
            </a:fld>
            <a:endParaRPr kumimoji="1" lang="ja-JP" altLang="en-US"/>
          </a:p>
        </p:txBody>
      </p:sp>
    </p:spTree>
    <p:extLst>
      <p:ext uri="{BB962C8B-B14F-4D97-AF65-F5344CB8AC3E}">
        <p14:creationId xmlns:p14="http://schemas.microsoft.com/office/powerpoint/2010/main" val="1412838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A9D62BC-191A-462E-93C3-9346BAF0CD00}" type="datetimeFigureOut">
              <a:rPr kumimoji="1" lang="ja-JP" altLang="en-US" smtClean="0"/>
              <a:t>2023/9/5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AC05033-C96A-40C9-9C54-1C9DFF9D452E}" type="slidenum">
              <a:rPr kumimoji="1" lang="ja-JP" altLang="en-US" smtClean="0"/>
              <a:t>‹#›</a:t>
            </a:fld>
            <a:endParaRPr kumimoji="1" lang="ja-JP" altLang="en-US"/>
          </a:p>
        </p:txBody>
      </p:sp>
    </p:spTree>
    <p:extLst>
      <p:ext uri="{BB962C8B-B14F-4D97-AF65-F5344CB8AC3E}">
        <p14:creationId xmlns:p14="http://schemas.microsoft.com/office/powerpoint/2010/main" val="17756581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A9D62BC-191A-462E-93C3-9346BAF0CD00}" type="datetimeFigureOut">
              <a:rPr kumimoji="1" lang="ja-JP" altLang="en-US" smtClean="0"/>
              <a:t>2023/9/5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AC05033-C96A-40C9-9C54-1C9DFF9D452E}" type="slidenum">
              <a:rPr kumimoji="1" lang="ja-JP" altLang="en-US" smtClean="0"/>
              <a:t>‹#›</a:t>
            </a:fld>
            <a:endParaRPr kumimoji="1" lang="ja-JP" altLang="en-US"/>
          </a:p>
        </p:txBody>
      </p:sp>
    </p:spTree>
    <p:extLst>
      <p:ext uri="{BB962C8B-B14F-4D97-AF65-F5344CB8AC3E}">
        <p14:creationId xmlns:p14="http://schemas.microsoft.com/office/powerpoint/2010/main" val="2456247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3A9D62BC-191A-462E-93C3-9346BAF0CD00}" type="datetimeFigureOut">
              <a:rPr kumimoji="1" lang="ja-JP" altLang="en-US" smtClean="0"/>
              <a:t>2023/9/5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AC05033-C96A-40C9-9C54-1C9DFF9D452E}" type="slidenum">
              <a:rPr kumimoji="1" lang="ja-JP" altLang="en-US" smtClean="0"/>
              <a:t>‹#›</a:t>
            </a:fld>
            <a:endParaRPr kumimoji="1" lang="ja-JP" altLang="en-US"/>
          </a:p>
        </p:txBody>
      </p:sp>
    </p:spTree>
    <p:extLst>
      <p:ext uri="{BB962C8B-B14F-4D97-AF65-F5344CB8AC3E}">
        <p14:creationId xmlns:p14="http://schemas.microsoft.com/office/powerpoint/2010/main" val="951918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A9D62BC-191A-462E-93C3-9346BAF0CD00}" type="datetimeFigureOut">
              <a:rPr kumimoji="1" lang="ja-JP" altLang="en-US" smtClean="0"/>
              <a:t>2023/9/5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AC05033-C96A-40C9-9C54-1C9DFF9D452E}" type="slidenum">
              <a:rPr kumimoji="1" lang="ja-JP" altLang="en-US" smtClean="0"/>
              <a:t>‹#›</a:t>
            </a:fld>
            <a:endParaRPr kumimoji="1" lang="ja-JP" altLang="en-US"/>
          </a:p>
        </p:txBody>
      </p:sp>
    </p:spTree>
    <p:extLst>
      <p:ext uri="{BB962C8B-B14F-4D97-AF65-F5344CB8AC3E}">
        <p14:creationId xmlns:p14="http://schemas.microsoft.com/office/powerpoint/2010/main" val="2273900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9D62BC-191A-462E-93C3-9346BAF0CD00}" type="datetimeFigureOut">
              <a:rPr kumimoji="1" lang="ja-JP" altLang="en-US" smtClean="0"/>
              <a:t>2023/9/5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AC05033-C96A-40C9-9C54-1C9DFF9D452E}" type="slidenum">
              <a:rPr kumimoji="1" lang="ja-JP" altLang="en-US" smtClean="0"/>
              <a:t>‹#›</a:t>
            </a:fld>
            <a:endParaRPr kumimoji="1" lang="ja-JP" altLang="en-US"/>
          </a:p>
        </p:txBody>
      </p:sp>
    </p:spTree>
    <p:extLst>
      <p:ext uri="{BB962C8B-B14F-4D97-AF65-F5344CB8AC3E}">
        <p14:creationId xmlns:p14="http://schemas.microsoft.com/office/powerpoint/2010/main" val="1503654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A9D62BC-191A-462E-93C3-9346BAF0CD00}" type="datetimeFigureOut">
              <a:rPr kumimoji="1" lang="ja-JP" altLang="en-US" smtClean="0"/>
              <a:t>2023/9/5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AC05033-C96A-40C9-9C54-1C9DFF9D452E}" type="slidenum">
              <a:rPr kumimoji="1" lang="ja-JP" altLang="en-US" smtClean="0"/>
              <a:t>‹#›</a:t>
            </a:fld>
            <a:endParaRPr kumimoji="1" lang="ja-JP" altLang="en-US"/>
          </a:p>
        </p:txBody>
      </p:sp>
    </p:spTree>
    <p:extLst>
      <p:ext uri="{BB962C8B-B14F-4D97-AF65-F5344CB8AC3E}">
        <p14:creationId xmlns:p14="http://schemas.microsoft.com/office/powerpoint/2010/main" val="2684069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A9D62BC-191A-462E-93C3-9346BAF0CD00}" type="datetimeFigureOut">
              <a:rPr kumimoji="1" lang="ja-JP" altLang="en-US" smtClean="0"/>
              <a:t>2023/9/5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AC05033-C96A-40C9-9C54-1C9DFF9D452E}" type="slidenum">
              <a:rPr kumimoji="1" lang="ja-JP" altLang="en-US" smtClean="0"/>
              <a:t>‹#›</a:t>
            </a:fld>
            <a:endParaRPr kumimoji="1" lang="ja-JP" altLang="en-US"/>
          </a:p>
        </p:txBody>
      </p:sp>
    </p:spTree>
    <p:extLst>
      <p:ext uri="{BB962C8B-B14F-4D97-AF65-F5344CB8AC3E}">
        <p14:creationId xmlns:p14="http://schemas.microsoft.com/office/powerpoint/2010/main" val="2108018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3A9D62BC-191A-462E-93C3-9346BAF0CD00}" type="datetimeFigureOut">
              <a:rPr kumimoji="1" lang="ja-JP" altLang="en-US" smtClean="0"/>
              <a:t>2023/9/5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1AC05033-C96A-40C9-9C54-1C9DFF9D452E}" type="slidenum">
              <a:rPr kumimoji="1" lang="ja-JP" altLang="en-US" smtClean="0"/>
              <a:t>‹#›</a:t>
            </a:fld>
            <a:endParaRPr kumimoji="1" lang="ja-JP" altLang="en-US"/>
          </a:p>
        </p:txBody>
      </p:sp>
    </p:spTree>
    <p:extLst>
      <p:ext uri="{BB962C8B-B14F-4D97-AF65-F5344CB8AC3E}">
        <p14:creationId xmlns:p14="http://schemas.microsoft.com/office/powerpoint/2010/main" val="31846062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oleObject" Target="../embeddings/oleObject1.bin"/><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oleObject" Target="../embeddings/oleObject2.bin"/><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5.emf"/><Relationship Id="rId13" Type="http://schemas.openxmlformats.org/officeDocument/2006/relationships/oleObject" Target="../embeddings/oleObject8.bin"/><Relationship Id="rId3" Type="http://schemas.openxmlformats.org/officeDocument/2006/relationships/oleObject" Target="../embeddings/oleObject3.bin"/><Relationship Id="rId7" Type="http://schemas.openxmlformats.org/officeDocument/2006/relationships/oleObject" Target="../embeddings/oleObject5.bin"/><Relationship Id="rId12" Type="http://schemas.openxmlformats.org/officeDocument/2006/relationships/image" Target="../media/image7.emf"/><Relationship Id="rId2" Type="http://schemas.openxmlformats.org/officeDocument/2006/relationships/notesSlide" Target="../notesSlides/notesSlide1.xml"/><Relationship Id="rId16"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4.emf"/><Relationship Id="rId11" Type="http://schemas.openxmlformats.org/officeDocument/2006/relationships/oleObject" Target="../embeddings/oleObject7.bin"/><Relationship Id="rId5" Type="http://schemas.openxmlformats.org/officeDocument/2006/relationships/oleObject" Target="../embeddings/oleObject4.bin"/><Relationship Id="rId15" Type="http://schemas.openxmlformats.org/officeDocument/2006/relationships/image" Target="../media/image9.emf"/><Relationship Id="rId10" Type="http://schemas.openxmlformats.org/officeDocument/2006/relationships/image" Target="../media/image6.emf"/><Relationship Id="rId4" Type="http://schemas.openxmlformats.org/officeDocument/2006/relationships/image" Target="../media/image3.emf"/><Relationship Id="rId9" Type="http://schemas.openxmlformats.org/officeDocument/2006/relationships/oleObject" Target="../embeddings/oleObject6.bin"/><Relationship Id="rId14" Type="http://schemas.openxmlformats.org/officeDocument/2006/relationships/image" Target="../media/image8.emf"/></Relationships>
</file>

<file path=ppt/slides/_rels/slide4.xml.rels><?xml version="1.0" encoding="UTF-8" standalone="yes"?>
<Relationships xmlns="http://schemas.openxmlformats.org/package/2006/relationships"><Relationship Id="rId3" Type="http://schemas.openxmlformats.org/officeDocument/2006/relationships/image" Target="../media/image11.emf"/><Relationship Id="rId7" Type="http://schemas.openxmlformats.org/officeDocument/2006/relationships/image" Target="../media/image13.emf"/><Relationship Id="rId2" Type="http://schemas.openxmlformats.org/officeDocument/2006/relationships/oleObject" Target="../embeddings/oleObject9.bin"/><Relationship Id="rId1" Type="http://schemas.openxmlformats.org/officeDocument/2006/relationships/slideLayout" Target="../slideLayouts/slideLayout2.xml"/><Relationship Id="rId6" Type="http://schemas.openxmlformats.org/officeDocument/2006/relationships/oleObject" Target="../embeddings/oleObject11.bin"/><Relationship Id="rId5" Type="http://schemas.openxmlformats.org/officeDocument/2006/relationships/image" Target="../media/image12.emf"/><Relationship Id="rId4" Type="http://schemas.openxmlformats.org/officeDocument/2006/relationships/oleObject" Target="../embeddings/oleObject10.bin"/></Relationships>
</file>

<file path=ppt/slides/_rels/slide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oleObject" Target="../embeddings/oleObject12.bin"/><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a:extLst>
              <a:ext uri="{FF2B5EF4-FFF2-40B4-BE49-F238E27FC236}">
                <a16:creationId xmlns:a16="http://schemas.microsoft.com/office/drawing/2014/main" id="{E401D7EF-DB25-423D-BC54-C88C163866CE}"/>
              </a:ext>
            </a:extLst>
          </p:cNvPr>
          <p:cNvSpPr txBox="1"/>
          <p:nvPr/>
        </p:nvSpPr>
        <p:spPr>
          <a:xfrm>
            <a:off x="0" y="0"/>
            <a:ext cx="2383601" cy="369332"/>
          </a:xfrm>
          <a:prstGeom prst="rect">
            <a:avLst/>
          </a:prstGeom>
          <a:noFill/>
        </p:spPr>
        <p:txBody>
          <a:bodyPr wrap="none" rtlCol="0">
            <a:spAutoFit/>
          </a:bodyPr>
          <a:lstStyle/>
          <a:p>
            <a:r>
              <a:rPr kumimoji="1" lang="en-US" altLang="ja-JP" dirty="0"/>
              <a:t>Supplementary figure 1</a:t>
            </a:r>
            <a:endParaRPr kumimoji="1" lang="ja-JP" altLang="en-US" dirty="0"/>
          </a:p>
        </p:txBody>
      </p:sp>
      <p:graphicFrame>
        <p:nvGraphicFramePr>
          <p:cNvPr id="3" name="オブジェクト 2">
            <a:extLst>
              <a:ext uri="{FF2B5EF4-FFF2-40B4-BE49-F238E27FC236}">
                <a16:creationId xmlns:a16="http://schemas.microsoft.com/office/drawing/2014/main" id="{77FF6045-F5F1-D072-D7FD-DE345DE743A6}"/>
              </a:ext>
            </a:extLst>
          </p:cNvPr>
          <p:cNvGraphicFramePr>
            <a:graphicFrameLocks noChangeAspect="1"/>
          </p:cNvGraphicFramePr>
          <p:nvPr>
            <p:extLst>
              <p:ext uri="{D42A27DB-BD31-4B8C-83A1-F6EECF244321}">
                <p14:modId xmlns:p14="http://schemas.microsoft.com/office/powerpoint/2010/main" val="1710645711"/>
              </p:ext>
            </p:extLst>
          </p:nvPr>
        </p:nvGraphicFramePr>
        <p:xfrm>
          <a:off x="165133" y="730489"/>
          <a:ext cx="3119525" cy="2050885"/>
        </p:xfrm>
        <a:graphic>
          <a:graphicData uri="http://schemas.openxmlformats.org/presentationml/2006/ole">
            <mc:AlternateContent xmlns:mc="http://schemas.openxmlformats.org/markup-compatibility/2006">
              <mc:Choice xmlns:v="urn:schemas-microsoft-com:vml" Requires="v">
                <p:oleObj name="Prism 9" r:id="rId2" imgW="3725964" imgH="2449401" progId="Prism9.Document">
                  <p:embed/>
                </p:oleObj>
              </mc:Choice>
              <mc:Fallback>
                <p:oleObj name="Prism 9" r:id="rId2" imgW="3725964" imgH="2449401" progId="Prism9.Document">
                  <p:embed/>
                  <p:pic>
                    <p:nvPicPr>
                      <p:cNvPr id="3" name="オブジェクト 2">
                        <a:extLst>
                          <a:ext uri="{FF2B5EF4-FFF2-40B4-BE49-F238E27FC236}">
                            <a16:creationId xmlns:a16="http://schemas.microsoft.com/office/drawing/2014/main" id="{77FF6045-F5F1-D072-D7FD-DE345DE743A6}"/>
                          </a:ext>
                        </a:extLst>
                      </p:cNvPr>
                      <p:cNvPicPr/>
                      <p:nvPr/>
                    </p:nvPicPr>
                    <p:blipFill>
                      <a:blip r:embed="rId3"/>
                      <a:stretch>
                        <a:fillRect/>
                      </a:stretch>
                    </p:blipFill>
                    <p:spPr>
                      <a:xfrm>
                        <a:off x="165133" y="730489"/>
                        <a:ext cx="3119525" cy="2050885"/>
                      </a:xfrm>
                      <a:prstGeom prst="rect">
                        <a:avLst/>
                      </a:prstGeom>
                    </p:spPr>
                  </p:pic>
                </p:oleObj>
              </mc:Fallback>
            </mc:AlternateContent>
          </a:graphicData>
        </a:graphic>
      </p:graphicFrame>
      <p:sp>
        <p:nvSpPr>
          <p:cNvPr id="4" name="テキスト ボックス 3">
            <a:extLst>
              <a:ext uri="{FF2B5EF4-FFF2-40B4-BE49-F238E27FC236}">
                <a16:creationId xmlns:a16="http://schemas.microsoft.com/office/drawing/2014/main" id="{0803DFC6-41D1-9CCE-95B4-E5CECC290824}"/>
              </a:ext>
            </a:extLst>
          </p:cNvPr>
          <p:cNvSpPr txBox="1"/>
          <p:nvPr/>
        </p:nvSpPr>
        <p:spPr>
          <a:xfrm>
            <a:off x="83712" y="2880921"/>
            <a:ext cx="6690575" cy="600164"/>
          </a:xfrm>
          <a:prstGeom prst="rect">
            <a:avLst/>
          </a:prstGeom>
          <a:noFill/>
        </p:spPr>
        <p:txBody>
          <a:bodyPr wrap="square">
            <a:spAutoFit/>
          </a:bodyPr>
          <a:lstStyle/>
          <a:p>
            <a:r>
              <a:rPr lang="en-US" altLang="ja-JP" sz="1100" dirty="0"/>
              <a:t>Supplementary Figure 1. IX administration had no influence on thermogenesis-related genes in the inguinal adipose tissue.</a:t>
            </a:r>
          </a:p>
          <a:p>
            <a:r>
              <a:rPr lang="en-US" altLang="ja-JP" sz="1100" dirty="0"/>
              <a:t>qPCR analysis of thermogenesis related markers in the inguinal adipose tissues at 20 weeks old (n = 6-7 per group).</a:t>
            </a:r>
            <a:endParaRPr lang="ja-JP" altLang="en-US" sz="1100" dirty="0"/>
          </a:p>
        </p:txBody>
      </p:sp>
    </p:spTree>
    <p:extLst>
      <p:ext uri="{BB962C8B-B14F-4D97-AF65-F5344CB8AC3E}">
        <p14:creationId xmlns:p14="http://schemas.microsoft.com/office/powerpoint/2010/main" val="13595581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a:extLst>
              <a:ext uri="{FF2B5EF4-FFF2-40B4-BE49-F238E27FC236}">
                <a16:creationId xmlns:a16="http://schemas.microsoft.com/office/drawing/2014/main" id="{E401D7EF-DB25-423D-BC54-C88C163866CE}"/>
              </a:ext>
            </a:extLst>
          </p:cNvPr>
          <p:cNvSpPr txBox="1"/>
          <p:nvPr/>
        </p:nvSpPr>
        <p:spPr>
          <a:xfrm>
            <a:off x="0" y="0"/>
            <a:ext cx="2383601" cy="369332"/>
          </a:xfrm>
          <a:prstGeom prst="rect">
            <a:avLst/>
          </a:prstGeom>
          <a:noFill/>
        </p:spPr>
        <p:txBody>
          <a:bodyPr wrap="none" rtlCol="0">
            <a:spAutoFit/>
          </a:bodyPr>
          <a:lstStyle/>
          <a:p>
            <a:r>
              <a:rPr kumimoji="1" lang="en-US" altLang="ja-JP" dirty="0"/>
              <a:t>Supplementary figure 2</a:t>
            </a:r>
            <a:endParaRPr kumimoji="1" lang="ja-JP" altLang="en-US" dirty="0"/>
          </a:p>
        </p:txBody>
      </p:sp>
      <p:sp>
        <p:nvSpPr>
          <p:cNvPr id="13" name="楕円 12">
            <a:extLst>
              <a:ext uri="{FF2B5EF4-FFF2-40B4-BE49-F238E27FC236}">
                <a16:creationId xmlns:a16="http://schemas.microsoft.com/office/drawing/2014/main" id="{4F43E6AC-525C-4DBC-91A4-45E9B47866E0}"/>
              </a:ext>
            </a:extLst>
          </p:cNvPr>
          <p:cNvSpPr/>
          <p:nvPr/>
        </p:nvSpPr>
        <p:spPr>
          <a:xfrm>
            <a:off x="2780818" y="1372449"/>
            <a:ext cx="1043463" cy="56383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14" name="楕円 13">
            <a:extLst>
              <a:ext uri="{FF2B5EF4-FFF2-40B4-BE49-F238E27FC236}">
                <a16:creationId xmlns:a16="http://schemas.microsoft.com/office/drawing/2014/main" id="{4365B758-CF9B-45AD-A63B-DC264054D5B9}"/>
              </a:ext>
            </a:extLst>
          </p:cNvPr>
          <p:cNvSpPr/>
          <p:nvPr/>
        </p:nvSpPr>
        <p:spPr>
          <a:xfrm>
            <a:off x="2787024" y="1360263"/>
            <a:ext cx="1031051" cy="519043"/>
          </a:xfrm>
          <a:prstGeom prst="ellipse">
            <a:avLst/>
          </a:prstGeom>
          <a:solidFill>
            <a:srgbClr val="FF33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1" name="楕円 20">
            <a:extLst>
              <a:ext uri="{FF2B5EF4-FFF2-40B4-BE49-F238E27FC236}">
                <a16:creationId xmlns:a16="http://schemas.microsoft.com/office/drawing/2014/main" id="{59CC01F9-39E2-43B2-AAC8-849AB3CC004F}"/>
              </a:ext>
            </a:extLst>
          </p:cNvPr>
          <p:cNvSpPr/>
          <p:nvPr/>
        </p:nvSpPr>
        <p:spPr>
          <a:xfrm>
            <a:off x="3054982" y="1429428"/>
            <a:ext cx="73581" cy="77127"/>
          </a:xfrm>
          <a:prstGeom prst="ellipse">
            <a:avLst/>
          </a:prstGeom>
          <a:solidFill>
            <a:schemeClr val="accent2">
              <a:lumMod val="40000"/>
              <a:lumOff val="60000"/>
            </a:schemeClr>
          </a:solidFill>
          <a:ln>
            <a:solidFill>
              <a:srgbClr val="F79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2" name="楕円 21">
            <a:extLst>
              <a:ext uri="{FF2B5EF4-FFF2-40B4-BE49-F238E27FC236}">
                <a16:creationId xmlns:a16="http://schemas.microsoft.com/office/drawing/2014/main" id="{1B495015-F221-4785-83A7-7B654097F536}"/>
              </a:ext>
            </a:extLst>
          </p:cNvPr>
          <p:cNvSpPr/>
          <p:nvPr/>
        </p:nvSpPr>
        <p:spPr>
          <a:xfrm>
            <a:off x="3207382" y="1581828"/>
            <a:ext cx="73581" cy="77127"/>
          </a:xfrm>
          <a:prstGeom prst="ellipse">
            <a:avLst/>
          </a:prstGeom>
          <a:solidFill>
            <a:schemeClr val="accent2">
              <a:lumMod val="40000"/>
              <a:lumOff val="60000"/>
            </a:schemeClr>
          </a:solidFill>
          <a:ln>
            <a:solidFill>
              <a:srgbClr val="F79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3" name="楕円 22">
            <a:extLst>
              <a:ext uri="{FF2B5EF4-FFF2-40B4-BE49-F238E27FC236}">
                <a16:creationId xmlns:a16="http://schemas.microsoft.com/office/drawing/2014/main" id="{CCB3B021-75C1-41D2-AAC9-FF25326CF219}"/>
              </a:ext>
            </a:extLst>
          </p:cNvPr>
          <p:cNvSpPr/>
          <p:nvPr/>
        </p:nvSpPr>
        <p:spPr>
          <a:xfrm>
            <a:off x="2934480" y="1585094"/>
            <a:ext cx="73581" cy="77127"/>
          </a:xfrm>
          <a:prstGeom prst="ellipse">
            <a:avLst/>
          </a:prstGeom>
          <a:solidFill>
            <a:schemeClr val="accent2">
              <a:lumMod val="40000"/>
              <a:lumOff val="60000"/>
            </a:schemeClr>
          </a:solidFill>
          <a:ln>
            <a:solidFill>
              <a:srgbClr val="F79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4" name="楕円 23">
            <a:extLst>
              <a:ext uri="{FF2B5EF4-FFF2-40B4-BE49-F238E27FC236}">
                <a16:creationId xmlns:a16="http://schemas.microsoft.com/office/drawing/2014/main" id="{CD8C4AA3-CD87-43C2-8E23-D385CFEBA2F8}"/>
              </a:ext>
            </a:extLst>
          </p:cNvPr>
          <p:cNvSpPr/>
          <p:nvPr/>
        </p:nvSpPr>
        <p:spPr>
          <a:xfrm>
            <a:off x="3112813" y="1684561"/>
            <a:ext cx="73581" cy="77127"/>
          </a:xfrm>
          <a:prstGeom prst="ellipse">
            <a:avLst/>
          </a:prstGeom>
          <a:solidFill>
            <a:schemeClr val="accent2">
              <a:lumMod val="40000"/>
              <a:lumOff val="60000"/>
            </a:schemeClr>
          </a:solidFill>
          <a:ln>
            <a:solidFill>
              <a:srgbClr val="F79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5" name="楕円 24">
            <a:extLst>
              <a:ext uri="{FF2B5EF4-FFF2-40B4-BE49-F238E27FC236}">
                <a16:creationId xmlns:a16="http://schemas.microsoft.com/office/drawing/2014/main" id="{57D62447-0A1B-4437-8907-7520495C86BC}"/>
              </a:ext>
            </a:extLst>
          </p:cNvPr>
          <p:cNvSpPr/>
          <p:nvPr/>
        </p:nvSpPr>
        <p:spPr>
          <a:xfrm>
            <a:off x="3359782" y="1482591"/>
            <a:ext cx="73581" cy="77127"/>
          </a:xfrm>
          <a:prstGeom prst="ellipse">
            <a:avLst/>
          </a:prstGeom>
          <a:solidFill>
            <a:schemeClr val="accent2">
              <a:lumMod val="40000"/>
              <a:lumOff val="60000"/>
            </a:schemeClr>
          </a:solidFill>
          <a:ln>
            <a:solidFill>
              <a:srgbClr val="F79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6" name="楕円 25">
            <a:extLst>
              <a:ext uri="{FF2B5EF4-FFF2-40B4-BE49-F238E27FC236}">
                <a16:creationId xmlns:a16="http://schemas.microsoft.com/office/drawing/2014/main" id="{65ED7935-E7CF-4200-8AEA-DD5C7CF6717E}"/>
              </a:ext>
            </a:extLst>
          </p:cNvPr>
          <p:cNvSpPr/>
          <p:nvPr/>
        </p:nvSpPr>
        <p:spPr>
          <a:xfrm>
            <a:off x="3480284" y="1576635"/>
            <a:ext cx="73581" cy="77127"/>
          </a:xfrm>
          <a:prstGeom prst="ellipse">
            <a:avLst/>
          </a:prstGeom>
          <a:solidFill>
            <a:schemeClr val="accent2">
              <a:lumMod val="40000"/>
              <a:lumOff val="60000"/>
            </a:schemeClr>
          </a:solidFill>
          <a:ln>
            <a:solidFill>
              <a:srgbClr val="F79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7" name="楕円 26">
            <a:extLst>
              <a:ext uri="{FF2B5EF4-FFF2-40B4-BE49-F238E27FC236}">
                <a16:creationId xmlns:a16="http://schemas.microsoft.com/office/drawing/2014/main" id="{685CD167-AF0C-4393-87D0-D6195494FBF0}"/>
              </a:ext>
            </a:extLst>
          </p:cNvPr>
          <p:cNvSpPr/>
          <p:nvPr/>
        </p:nvSpPr>
        <p:spPr>
          <a:xfrm>
            <a:off x="3364001" y="1674383"/>
            <a:ext cx="73581" cy="77127"/>
          </a:xfrm>
          <a:prstGeom prst="ellipse">
            <a:avLst/>
          </a:prstGeom>
          <a:solidFill>
            <a:schemeClr val="accent2">
              <a:lumMod val="40000"/>
              <a:lumOff val="60000"/>
            </a:schemeClr>
          </a:solidFill>
          <a:ln>
            <a:solidFill>
              <a:srgbClr val="F79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8" name="楕円 27">
            <a:extLst>
              <a:ext uri="{FF2B5EF4-FFF2-40B4-BE49-F238E27FC236}">
                <a16:creationId xmlns:a16="http://schemas.microsoft.com/office/drawing/2014/main" id="{1A5B1D8E-9662-478A-A289-670A45D993CE}"/>
              </a:ext>
            </a:extLst>
          </p:cNvPr>
          <p:cNvSpPr/>
          <p:nvPr/>
        </p:nvSpPr>
        <p:spPr>
          <a:xfrm>
            <a:off x="3244596" y="1388251"/>
            <a:ext cx="73581" cy="77127"/>
          </a:xfrm>
          <a:prstGeom prst="ellipse">
            <a:avLst/>
          </a:prstGeom>
          <a:solidFill>
            <a:schemeClr val="accent2">
              <a:lumMod val="40000"/>
              <a:lumOff val="60000"/>
            </a:schemeClr>
          </a:solidFill>
          <a:ln>
            <a:solidFill>
              <a:srgbClr val="F79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29" name="矢印: 下 28">
            <a:extLst>
              <a:ext uri="{FF2B5EF4-FFF2-40B4-BE49-F238E27FC236}">
                <a16:creationId xmlns:a16="http://schemas.microsoft.com/office/drawing/2014/main" id="{771BAD15-974F-472A-B62F-0789C104EDEE}"/>
              </a:ext>
            </a:extLst>
          </p:cNvPr>
          <p:cNvSpPr/>
          <p:nvPr/>
        </p:nvSpPr>
        <p:spPr>
          <a:xfrm rot="16200000">
            <a:off x="1133622" y="1498770"/>
            <a:ext cx="157991" cy="258659"/>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31" name="矢印: 下 30">
            <a:extLst>
              <a:ext uri="{FF2B5EF4-FFF2-40B4-BE49-F238E27FC236}">
                <a16:creationId xmlns:a16="http://schemas.microsoft.com/office/drawing/2014/main" id="{AD255B2F-881B-44F0-B838-ED0A54EAD6A3}"/>
              </a:ext>
            </a:extLst>
          </p:cNvPr>
          <p:cNvSpPr/>
          <p:nvPr/>
        </p:nvSpPr>
        <p:spPr>
          <a:xfrm rot="16200000">
            <a:off x="4948827" y="1499842"/>
            <a:ext cx="146335" cy="261610"/>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dirty="0"/>
          </a:p>
        </p:txBody>
      </p:sp>
      <p:sp>
        <p:nvSpPr>
          <p:cNvPr id="33" name="テキスト ボックス 32">
            <a:extLst>
              <a:ext uri="{FF2B5EF4-FFF2-40B4-BE49-F238E27FC236}">
                <a16:creationId xmlns:a16="http://schemas.microsoft.com/office/drawing/2014/main" id="{5EE11BC6-5C35-4B11-9D22-A7F894D2B2FE}"/>
              </a:ext>
            </a:extLst>
          </p:cNvPr>
          <p:cNvSpPr txBox="1"/>
          <p:nvPr/>
        </p:nvSpPr>
        <p:spPr>
          <a:xfrm>
            <a:off x="631914" y="977885"/>
            <a:ext cx="2302566" cy="261610"/>
          </a:xfrm>
          <a:prstGeom prst="rect">
            <a:avLst/>
          </a:prstGeom>
          <a:noFill/>
        </p:spPr>
        <p:txBody>
          <a:bodyPr wrap="square" rtlCol="0">
            <a:spAutoFit/>
          </a:bodyPr>
          <a:lstStyle/>
          <a:p>
            <a:pPr algn="ctr"/>
            <a:r>
              <a:rPr lang="en-US" altLang="ja-JP" sz="1100" dirty="0">
                <a:solidFill>
                  <a:srgbClr val="FF0000"/>
                </a:solidFill>
              </a:rPr>
              <a:t>Intestinal cells</a:t>
            </a:r>
            <a:endParaRPr kumimoji="1" lang="ja-JP" altLang="en-US" sz="1100" dirty="0">
              <a:solidFill>
                <a:srgbClr val="FF0000"/>
              </a:solidFill>
            </a:endParaRPr>
          </a:p>
        </p:txBody>
      </p:sp>
      <p:sp>
        <p:nvSpPr>
          <p:cNvPr id="34" name="テキスト ボックス 33">
            <a:extLst>
              <a:ext uri="{FF2B5EF4-FFF2-40B4-BE49-F238E27FC236}">
                <a16:creationId xmlns:a16="http://schemas.microsoft.com/office/drawing/2014/main" id="{DE0122B7-0780-4F30-BF1E-3EFF5D295722}"/>
              </a:ext>
            </a:extLst>
          </p:cNvPr>
          <p:cNvSpPr txBox="1"/>
          <p:nvPr/>
        </p:nvSpPr>
        <p:spPr>
          <a:xfrm>
            <a:off x="4316862" y="1211462"/>
            <a:ext cx="802070" cy="261610"/>
          </a:xfrm>
          <a:prstGeom prst="rect">
            <a:avLst/>
          </a:prstGeom>
          <a:noFill/>
        </p:spPr>
        <p:txBody>
          <a:bodyPr wrap="square" rtlCol="0">
            <a:spAutoFit/>
          </a:bodyPr>
          <a:lstStyle/>
          <a:p>
            <a:r>
              <a:rPr kumimoji="1" lang="en-US" altLang="ja-JP" sz="1100" dirty="0"/>
              <a:t>DMSO</a:t>
            </a:r>
            <a:endParaRPr kumimoji="1" lang="ja-JP" altLang="en-US" sz="1100" dirty="0"/>
          </a:p>
        </p:txBody>
      </p:sp>
      <p:sp>
        <p:nvSpPr>
          <p:cNvPr id="37" name="テキスト ボックス 36">
            <a:extLst>
              <a:ext uri="{FF2B5EF4-FFF2-40B4-BE49-F238E27FC236}">
                <a16:creationId xmlns:a16="http://schemas.microsoft.com/office/drawing/2014/main" id="{DDED5502-5CA6-412F-9C2D-6F8D6803CC52}"/>
              </a:ext>
            </a:extLst>
          </p:cNvPr>
          <p:cNvSpPr txBox="1"/>
          <p:nvPr/>
        </p:nvSpPr>
        <p:spPr>
          <a:xfrm>
            <a:off x="2179223" y="2117238"/>
            <a:ext cx="2538674" cy="261610"/>
          </a:xfrm>
          <a:prstGeom prst="rect">
            <a:avLst/>
          </a:prstGeom>
          <a:noFill/>
        </p:spPr>
        <p:txBody>
          <a:bodyPr wrap="square" rtlCol="0">
            <a:spAutoFit/>
          </a:bodyPr>
          <a:lstStyle/>
          <a:p>
            <a:r>
              <a:rPr kumimoji="1" lang="en-US" altLang="ja-JP" sz="1100" dirty="0"/>
              <a:t>Incubation in DMEM for 24 hours</a:t>
            </a:r>
            <a:endParaRPr kumimoji="1" lang="ja-JP" altLang="en-US" sz="1100" dirty="0"/>
          </a:p>
        </p:txBody>
      </p:sp>
      <p:sp>
        <p:nvSpPr>
          <p:cNvPr id="39" name="矢印: 下 38">
            <a:extLst>
              <a:ext uri="{FF2B5EF4-FFF2-40B4-BE49-F238E27FC236}">
                <a16:creationId xmlns:a16="http://schemas.microsoft.com/office/drawing/2014/main" id="{07F650D2-F829-4682-92EF-82513BB3B8D0}"/>
              </a:ext>
            </a:extLst>
          </p:cNvPr>
          <p:cNvSpPr/>
          <p:nvPr/>
        </p:nvSpPr>
        <p:spPr>
          <a:xfrm rot="16200000">
            <a:off x="2374920" y="1505546"/>
            <a:ext cx="146334" cy="245105"/>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050"/>
          </a:p>
        </p:txBody>
      </p:sp>
      <p:sp>
        <p:nvSpPr>
          <p:cNvPr id="40" name="テキスト ボックス 39">
            <a:extLst>
              <a:ext uri="{FF2B5EF4-FFF2-40B4-BE49-F238E27FC236}">
                <a16:creationId xmlns:a16="http://schemas.microsoft.com/office/drawing/2014/main" id="{F3F30E30-54B5-48A8-8C81-96F265BA668B}"/>
              </a:ext>
            </a:extLst>
          </p:cNvPr>
          <p:cNvSpPr txBox="1"/>
          <p:nvPr/>
        </p:nvSpPr>
        <p:spPr>
          <a:xfrm>
            <a:off x="5152800" y="1659936"/>
            <a:ext cx="1805308" cy="261610"/>
          </a:xfrm>
          <a:prstGeom prst="rect">
            <a:avLst/>
          </a:prstGeom>
          <a:noFill/>
        </p:spPr>
        <p:txBody>
          <a:bodyPr wrap="square" rtlCol="0">
            <a:spAutoFit/>
          </a:bodyPr>
          <a:lstStyle/>
          <a:p>
            <a:r>
              <a:rPr kumimoji="1" lang="en-US" altLang="ja-JP" sz="1100" dirty="0"/>
              <a:t>RNA</a:t>
            </a:r>
            <a:r>
              <a:rPr kumimoji="1" lang="ja-JP" altLang="en-US" sz="1100" dirty="0"/>
              <a:t> </a:t>
            </a:r>
            <a:r>
              <a:rPr kumimoji="1" lang="en-US" altLang="ja-JP" sz="1100" dirty="0"/>
              <a:t>extraction </a:t>
            </a:r>
            <a:r>
              <a:rPr kumimoji="1" lang="ja-JP" altLang="en-US" sz="1100" dirty="0"/>
              <a:t>→ </a:t>
            </a:r>
            <a:r>
              <a:rPr kumimoji="1" lang="en-US" altLang="ja-JP" sz="1100" dirty="0"/>
              <a:t>qPCR</a:t>
            </a:r>
            <a:endParaRPr kumimoji="1" lang="ja-JP" altLang="en-US" sz="1100" dirty="0"/>
          </a:p>
        </p:txBody>
      </p:sp>
      <p:sp>
        <p:nvSpPr>
          <p:cNvPr id="49" name="楕円 48">
            <a:extLst>
              <a:ext uri="{FF2B5EF4-FFF2-40B4-BE49-F238E27FC236}">
                <a16:creationId xmlns:a16="http://schemas.microsoft.com/office/drawing/2014/main" id="{2917ED65-3F7A-4FA8-A1A0-E123FEB38DAE}"/>
              </a:ext>
            </a:extLst>
          </p:cNvPr>
          <p:cNvSpPr/>
          <p:nvPr/>
        </p:nvSpPr>
        <p:spPr>
          <a:xfrm>
            <a:off x="1624007" y="1451064"/>
            <a:ext cx="73581" cy="77127"/>
          </a:xfrm>
          <a:prstGeom prst="ellipse">
            <a:avLst/>
          </a:prstGeom>
          <a:solidFill>
            <a:schemeClr val="accent2">
              <a:lumMod val="40000"/>
              <a:lumOff val="60000"/>
            </a:schemeClr>
          </a:solidFill>
          <a:ln>
            <a:solidFill>
              <a:srgbClr val="F79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50" name="楕円 49">
            <a:extLst>
              <a:ext uri="{FF2B5EF4-FFF2-40B4-BE49-F238E27FC236}">
                <a16:creationId xmlns:a16="http://schemas.microsoft.com/office/drawing/2014/main" id="{B381EF32-116B-4B3A-B9D0-290CF9BE616C}"/>
              </a:ext>
            </a:extLst>
          </p:cNvPr>
          <p:cNvSpPr/>
          <p:nvPr/>
        </p:nvSpPr>
        <p:spPr>
          <a:xfrm>
            <a:off x="1776407" y="1603464"/>
            <a:ext cx="73581" cy="77127"/>
          </a:xfrm>
          <a:prstGeom prst="ellipse">
            <a:avLst/>
          </a:prstGeom>
          <a:solidFill>
            <a:schemeClr val="accent2">
              <a:lumMod val="40000"/>
              <a:lumOff val="60000"/>
            </a:schemeClr>
          </a:solidFill>
          <a:ln>
            <a:solidFill>
              <a:srgbClr val="F79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51" name="楕円 50">
            <a:extLst>
              <a:ext uri="{FF2B5EF4-FFF2-40B4-BE49-F238E27FC236}">
                <a16:creationId xmlns:a16="http://schemas.microsoft.com/office/drawing/2014/main" id="{F806B294-7C4F-4A0E-9515-E53B005BEDAD}"/>
              </a:ext>
            </a:extLst>
          </p:cNvPr>
          <p:cNvSpPr/>
          <p:nvPr/>
        </p:nvSpPr>
        <p:spPr>
          <a:xfrm>
            <a:off x="1503505" y="1606730"/>
            <a:ext cx="73581" cy="77127"/>
          </a:xfrm>
          <a:prstGeom prst="ellipse">
            <a:avLst/>
          </a:prstGeom>
          <a:solidFill>
            <a:schemeClr val="accent2">
              <a:lumMod val="40000"/>
              <a:lumOff val="60000"/>
            </a:schemeClr>
          </a:solidFill>
          <a:ln>
            <a:solidFill>
              <a:srgbClr val="F79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52" name="楕円 51">
            <a:extLst>
              <a:ext uri="{FF2B5EF4-FFF2-40B4-BE49-F238E27FC236}">
                <a16:creationId xmlns:a16="http://schemas.microsoft.com/office/drawing/2014/main" id="{C0C7F298-96F8-4C95-B95D-B12B9E8B074B}"/>
              </a:ext>
            </a:extLst>
          </p:cNvPr>
          <p:cNvSpPr/>
          <p:nvPr/>
        </p:nvSpPr>
        <p:spPr>
          <a:xfrm>
            <a:off x="1681838" y="1706197"/>
            <a:ext cx="73581" cy="77127"/>
          </a:xfrm>
          <a:prstGeom prst="ellipse">
            <a:avLst/>
          </a:prstGeom>
          <a:solidFill>
            <a:schemeClr val="accent2">
              <a:lumMod val="40000"/>
              <a:lumOff val="60000"/>
            </a:schemeClr>
          </a:solidFill>
          <a:ln>
            <a:solidFill>
              <a:srgbClr val="F79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53" name="楕円 52">
            <a:extLst>
              <a:ext uri="{FF2B5EF4-FFF2-40B4-BE49-F238E27FC236}">
                <a16:creationId xmlns:a16="http://schemas.microsoft.com/office/drawing/2014/main" id="{C4EB1FB5-4A83-4EBC-9ED8-5C4E94821FD9}"/>
              </a:ext>
            </a:extLst>
          </p:cNvPr>
          <p:cNvSpPr/>
          <p:nvPr/>
        </p:nvSpPr>
        <p:spPr>
          <a:xfrm>
            <a:off x="1928807" y="1504227"/>
            <a:ext cx="73581" cy="77127"/>
          </a:xfrm>
          <a:prstGeom prst="ellipse">
            <a:avLst/>
          </a:prstGeom>
          <a:solidFill>
            <a:schemeClr val="accent2">
              <a:lumMod val="40000"/>
              <a:lumOff val="60000"/>
            </a:schemeClr>
          </a:solidFill>
          <a:ln>
            <a:solidFill>
              <a:srgbClr val="F79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54" name="楕円 53">
            <a:extLst>
              <a:ext uri="{FF2B5EF4-FFF2-40B4-BE49-F238E27FC236}">
                <a16:creationId xmlns:a16="http://schemas.microsoft.com/office/drawing/2014/main" id="{9A8C7F25-32E5-4A5B-A613-F1BFD742F747}"/>
              </a:ext>
            </a:extLst>
          </p:cNvPr>
          <p:cNvSpPr/>
          <p:nvPr/>
        </p:nvSpPr>
        <p:spPr>
          <a:xfrm>
            <a:off x="2049309" y="1598271"/>
            <a:ext cx="73581" cy="77127"/>
          </a:xfrm>
          <a:prstGeom prst="ellipse">
            <a:avLst/>
          </a:prstGeom>
          <a:solidFill>
            <a:schemeClr val="accent2">
              <a:lumMod val="40000"/>
              <a:lumOff val="60000"/>
            </a:schemeClr>
          </a:solidFill>
          <a:ln>
            <a:solidFill>
              <a:srgbClr val="F79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55" name="楕円 54">
            <a:extLst>
              <a:ext uri="{FF2B5EF4-FFF2-40B4-BE49-F238E27FC236}">
                <a16:creationId xmlns:a16="http://schemas.microsoft.com/office/drawing/2014/main" id="{55F02D3A-247A-41C0-A5CA-6E7A42AE427C}"/>
              </a:ext>
            </a:extLst>
          </p:cNvPr>
          <p:cNvSpPr/>
          <p:nvPr/>
        </p:nvSpPr>
        <p:spPr>
          <a:xfrm>
            <a:off x="1933026" y="1696019"/>
            <a:ext cx="73581" cy="77127"/>
          </a:xfrm>
          <a:prstGeom prst="ellipse">
            <a:avLst/>
          </a:prstGeom>
          <a:solidFill>
            <a:schemeClr val="accent2">
              <a:lumMod val="40000"/>
              <a:lumOff val="60000"/>
            </a:schemeClr>
          </a:solidFill>
          <a:ln>
            <a:solidFill>
              <a:srgbClr val="F79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56" name="楕円 55">
            <a:extLst>
              <a:ext uri="{FF2B5EF4-FFF2-40B4-BE49-F238E27FC236}">
                <a16:creationId xmlns:a16="http://schemas.microsoft.com/office/drawing/2014/main" id="{6BAF08CC-4C79-487C-A4DD-FF4276F514BC}"/>
              </a:ext>
            </a:extLst>
          </p:cNvPr>
          <p:cNvSpPr/>
          <p:nvPr/>
        </p:nvSpPr>
        <p:spPr>
          <a:xfrm>
            <a:off x="1813621" y="1409887"/>
            <a:ext cx="73581" cy="77127"/>
          </a:xfrm>
          <a:prstGeom prst="ellipse">
            <a:avLst/>
          </a:prstGeom>
          <a:solidFill>
            <a:schemeClr val="accent2">
              <a:lumMod val="40000"/>
              <a:lumOff val="60000"/>
            </a:schemeClr>
          </a:solidFill>
          <a:ln>
            <a:solidFill>
              <a:srgbClr val="F796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58" name="矢印: 下 57">
            <a:extLst>
              <a:ext uri="{FF2B5EF4-FFF2-40B4-BE49-F238E27FC236}">
                <a16:creationId xmlns:a16="http://schemas.microsoft.com/office/drawing/2014/main" id="{D3D07B08-D3CE-4909-9DD8-D690CBA9B0C4}"/>
              </a:ext>
            </a:extLst>
          </p:cNvPr>
          <p:cNvSpPr/>
          <p:nvPr/>
        </p:nvSpPr>
        <p:spPr>
          <a:xfrm rot="16200000">
            <a:off x="4100383" y="1221079"/>
            <a:ext cx="115073" cy="245105"/>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100"/>
          </a:p>
        </p:txBody>
      </p:sp>
      <p:sp>
        <p:nvSpPr>
          <p:cNvPr id="59" name="矢印: 下 58">
            <a:extLst>
              <a:ext uri="{FF2B5EF4-FFF2-40B4-BE49-F238E27FC236}">
                <a16:creationId xmlns:a16="http://schemas.microsoft.com/office/drawing/2014/main" id="{AE0B1712-34D1-4D2E-865A-ED41C08C09CF}"/>
              </a:ext>
            </a:extLst>
          </p:cNvPr>
          <p:cNvSpPr/>
          <p:nvPr/>
        </p:nvSpPr>
        <p:spPr>
          <a:xfrm rot="16200000">
            <a:off x="4099474" y="1808738"/>
            <a:ext cx="115073" cy="245105"/>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100"/>
          </a:p>
        </p:txBody>
      </p:sp>
      <p:sp>
        <p:nvSpPr>
          <p:cNvPr id="60" name="テキスト ボックス 59">
            <a:extLst>
              <a:ext uri="{FF2B5EF4-FFF2-40B4-BE49-F238E27FC236}">
                <a16:creationId xmlns:a16="http://schemas.microsoft.com/office/drawing/2014/main" id="{1983EFCD-09D7-4EFE-B7B0-55222A2056C8}"/>
              </a:ext>
            </a:extLst>
          </p:cNvPr>
          <p:cNvSpPr txBox="1"/>
          <p:nvPr/>
        </p:nvSpPr>
        <p:spPr>
          <a:xfrm>
            <a:off x="4342780" y="1506655"/>
            <a:ext cx="396790" cy="261610"/>
          </a:xfrm>
          <a:prstGeom prst="rect">
            <a:avLst/>
          </a:prstGeom>
          <a:noFill/>
        </p:spPr>
        <p:txBody>
          <a:bodyPr wrap="square" rtlCol="0">
            <a:spAutoFit/>
          </a:bodyPr>
          <a:lstStyle/>
          <a:p>
            <a:r>
              <a:rPr kumimoji="1" lang="en-US" altLang="ja-JP" sz="1100" dirty="0"/>
              <a:t>IX</a:t>
            </a:r>
            <a:endParaRPr kumimoji="1" lang="ja-JP" altLang="en-US" sz="1100" dirty="0"/>
          </a:p>
        </p:txBody>
      </p:sp>
      <p:sp>
        <p:nvSpPr>
          <p:cNvPr id="61" name="テキスト ボックス 60">
            <a:extLst>
              <a:ext uri="{FF2B5EF4-FFF2-40B4-BE49-F238E27FC236}">
                <a16:creationId xmlns:a16="http://schemas.microsoft.com/office/drawing/2014/main" id="{116094D1-239C-415C-A716-CFB8ECA54C1F}"/>
              </a:ext>
            </a:extLst>
          </p:cNvPr>
          <p:cNvSpPr txBox="1"/>
          <p:nvPr/>
        </p:nvSpPr>
        <p:spPr>
          <a:xfrm>
            <a:off x="4316862" y="1814386"/>
            <a:ext cx="802070" cy="261610"/>
          </a:xfrm>
          <a:prstGeom prst="rect">
            <a:avLst/>
          </a:prstGeom>
          <a:noFill/>
        </p:spPr>
        <p:txBody>
          <a:bodyPr wrap="square" rtlCol="0">
            <a:spAutoFit/>
          </a:bodyPr>
          <a:lstStyle/>
          <a:p>
            <a:r>
              <a:rPr kumimoji="1" lang="en-US" altLang="ja-JP" sz="1100" dirty="0"/>
              <a:t>8-PN</a:t>
            </a:r>
            <a:endParaRPr kumimoji="1" lang="ja-JP" altLang="en-US" sz="1100" dirty="0"/>
          </a:p>
        </p:txBody>
      </p:sp>
      <p:sp>
        <p:nvSpPr>
          <p:cNvPr id="62" name="テキスト ボックス 61">
            <a:extLst>
              <a:ext uri="{FF2B5EF4-FFF2-40B4-BE49-F238E27FC236}">
                <a16:creationId xmlns:a16="http://schemas.microsoft.com/office/drawing/2014/main" id="{3F1BC104-F9C4-423B-86EB-87898E54E1AD}"/>
              </a:ext>
            </a:extLst>
          </p:cNvPr>
          <p:cNvSpPr txBox="1"/>
          <p:nvPr/>
        </p:nvSpPr>
        <p:spPr>
          <a:xfrm>
            <a:off x="5159886" y="1482114"/>
            <a:ext cx="1729251" cy="261610"/>
          </a:xfrm>
          <a:prstGeom prst="rect">
            <a:avLst/>
          </a:prstGeom>
          <a:noFill/>
        </p:spPr>
        <p:txBody>
          <a:bodyPr wrap="square" rtlCol="0">
            <a:spAutoFit/>
          </a:bodyPr>
          <a:lstStyle/>
          <a:p>
            <a:r>
              <a:rPr kumimoji="1" lang="en-US" altLang="ja-JP" sz="1100" dirty="0"/>
              <a:t>Incubation for 24 hours</a:t>
            </a:r>
            <a:endParaRPr kumimoji="1" lang="ja-JP" altLang="en-US" sz="1100" dirty="0"/>
          </a:p>
        </p:txBody>
      </p:sp>
      <p:sp>
        <p:nvSpPr>
          <p:cNvPr id="63" name="テキスト ボックス 62">
            <a:extLst>
              <a:ext uri="{FF2B5EF4-FFF2-40B4-BE49-F238E27FC236}">
                <a16:creationId xmlns:a16="http://schemas.microsoft.com/office/drawing/2014/main" id="{AAB177FC-B168-41F6-A695-2CD319F78BCD}"/>
              </a:ext>
            </a:extLst>
          </p:cNvPr>
          <p:cNvSpPr txBox="1"/>
          <p:nvPr/>
        </p:nvSpPr>
        <p:spPr>
          <a:xfrm>
            <a:off x="150617" y="545823"/>
            <a:ext cx="317716" cy="369332"/>
          </a:xfrm>
          <a:prstGeom prst="rect">
            <a:avLst/>
          </a:prstGeom>
          <a:noFill/>
        </p:spPr>
        <p:txBody>
          <a:bodyPr wrap="none" rtlCol="0">
            <a:spAutoFit/>
          </a:bodyPr>
          <a:lstStyle/>
          <a:p>
            <a:r>
              <a:rPr kumimoji="1" lang="en-US" altLang="ja-JP" dirty="0"/>
              <a:t>A</a:t>
            </a:r>
            <a:endParaRPr kumimoji="1" lang="ja-JP" altLang="en-US" dirty="0"/>
          </a:p>
        </p:txBody>
      </p:sp>
      <p:sp>
        <p:nvSpPr>
          <p:cNvPr id="64" name="テキスト ボックス 63">
            <a:extLst>
              <a:ext uri="{FF2B5EF4-FFF2-40B4-BE49-F238E27FC236}">
                <a16:creationId xmlns:a16="http://schemas.microsoft.com/office/drawing/2014/main" id="{9BFDCB68-1058-438A-8A04-555FF64FF3FE}"/>
              </a:ext>
            </a:extLst>
          </p:cNvPr>
          <p:cNvSpPr txBox="1"/>
          <p:nvPr/>
        </p:nvSpPr>
        <p:spPr>
          <a:xfrm>
            <a:off x="150617" y="2778494"/>
            <a:ext cx="309700" cy="369332"/>
          </a:xfrm>
          <a:prstGeom prst="rect">
            <a:avLst/>
          </a:prstGeom>
          <a:noFill/>
        </p:spPr>
        <p:txBody>
          <a:bodyPr wrap="none" rtlCol="0">
            <a:spAutoFit/>
          </a:bodyPr>
          <a:lstStyle/>
          <a:p>
            <a:r>
              <a:rPr kumimoji="1" lang="en-US" altLang="ja-JP" dirty="0"/>
              <a:t>B</a:t>
            </a:r>
            <a:endParaRPr kumimoji="1" lang="ja-JP" altLang="en-US" dirty="0"/>
          </a:p>
        </p:txBody>
      </p:sp>
      <p:graphicFrame>
        <p:nvGraphicFramePr>
          <p:cNvPr id="3" name="オブジェクト 2">
            <a:extLst>
              <a:ext uri="{FF2B5EF4-FFF2-40B4-BE49-F238E27FC236}">
                <a16:creationId xmlns:a16="http://schemas.microsoft.com/office/drawing/2014/main" id="{4D24F0AE-7F37-4BB9-3A22-508E13C0C0E4}"/>
              </a:ext>
            </a:extLst>
          </p:cNvPr>
          <p:cNvGraphicFramePr>
            <a:graphicFrameLocks noChangeAspect="1"/>
          </p:cNvGraphicFramePr>
          <p:nvPr>
            <p:extLst>
              <p:ext uri="{D42A27DB-BD31-4B8C-83A1-F6EECF244321}">
                <p14:modId xmlns:p14="http://schemas.microsoft.com/office/powerpoint/2010/main" val="823591967"/>
              </p:ext>
            </p:extLst>
          </p:nvPr>
        </p:nvGraphicFramePr>
        <p:xfrm>
          <a:off x="327577" y="2906673"/>
          <a:ext cx="5360967" cy="2409848"/>
        </p:xfrm>
        <a:graphic>
          <a:graphicData uri="http://schemas.openxmlformats.org/presentationml/2006/ole">
            <mc:AlternateContent xmlns:mc="http://schemas.openxmlformats.org/markup-compatibility/2006">
              <mc:Choice xmlns:v="urn:schemas-microsoft-com:vml" Requires="v">
                <p:oleObj name="Prism 9" r:id="rId2" imgW="6084493" imgH="2735998" progId="Prism9.Document">
                  <p:embed/>
                </p:oleObj>
              </mc:Choice>
              <mc:Fallback>
                <p:oleObj name="Prism 9" r:id="rId2" imgW="6084493" imgH="2735998" progId="Prism9.Document">
                  <p:embed/>
                  <p:pic>
                    <p:nvPicPr>
                      <p:cNvPr id="3" name="オブジェクト 2">
                        <a:extLst>
                          <a:ext uri="{FF2B5EF4-FFF2-40B4-BE49-F238E27FC236}">
                            <a16:creationId xmlns:a16="http://schemas.microsoft.com/office/drawing/2014/main" id="{4D24F0AE-7F37-4BB9-3A22-508E13C0C0E4}"/>
                          </a:ext>
                        </a:extLst>
                      </p:cNvPr>
                      <p:cNvPicPr/>
                      <p:nvPr/>
                    </p:nvPicPr>
                    <p:blipFill>
                      <a:blip r:embed="rId3"/>
                      <a:stretch>
                        <a:fillRect/>
                      </a:stretch>
                    </p:blipFill>
                    <p:spPr>
                      <a:xfrm>
                        <a:off x="327577" y="2906673"/>
                        <a:ext cx="5360967" cy="2409848"/>
                      </a:xfrm>
                      <a:prstGeom prst="rect">
                        <a:avLst/>
                      </a:prstGeom>
                    </p:spPr>
                  </p:pic>
                </p:oleObj>
              </mc:Fallback>
            </mc:AlternateContent>
          </a:graphicData>
        </a:graphic>
      </p:graphicFrame>
      <p:grpSp>
        <p:nvGrpSpPr>
          <p:cNvPr id="2" name="グループ化 1">
            <a:extLst>
              <a:ext uri="{FF2B5EF4-FFF2-40B4-BE49-F238E27FC236}">
                <a16:creationId xmlns:a16="http://schemas.microsoft.com/office/drawing/2014/main" id="{CC429BF7-D69C-DEB6-E826-6A7C59C648E7}"/>
              </a:ext>
            </a:extLst>
          </p:cNvPr>
          <p:cNvGrpSpPr/>
          <p:nvPr/>
        </p:nvGrpSpPr>
        <p:grpSpPr>
          <a:xfrm>
            <a:off x="384501" y="1448450"/>
            <a:ext cx="558888" cy="279448"/>
            <a:chOff x="2281406" y="5762857"/>
            <a:chExt cx="1250497" cy="627304"/>
          </a:xfrm>
        </p:grpSpPr>
        <p:sp>
          <p:nvSpPr>
            <p:cNvPr id="4" name="楕円 3">
              <a:extLst>
                <a:ext uri="{FF2B5EF4-FFF2-40B4-BE49-F238E27FC236}">
                  <a16:creationId xmlns:a16="http://schemas.microsoft.com/office/drawing/2014/main" id="{B0DEA885-C962-B467-93E9-1192C9043551}"/>
                </a:ext>
              </a:extLst>
            </p:cNvPr>
            <p:cNvSpPr/>
            <p:nvPr/>
          </p:nvSpPr>
          <p:spPr>
            <a:xfrm>
              <a:off x="2281406" y="5850267"/>
              <a:ext cx="878116" cy="539894"/>
            </a:xfrm>
            <a:prstGeom prst="ellipse">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solidFill>
                  <a:schemeClr val="tx1"/>
                </a:solidFill>
              </a:endParaRPr>
            </a:p>
          </p:txBody>
        </p:sp>
        <p:sp>
          <p:nvSpPr>
            <p:cNvPr id="5" name="楕円 4">
              <a:extLst>
                <a:ext uri="{FF2B5EF4-FFF2-40B4-BE49-F238E27FC236}">
                  <a16:creationId xmlns:a16="http://schemas.microsoft.com/office/drawing/2014/main" id="{7ECA1D3F-DD19-9976-98E5-B435581E5CA8}"/>
                </a:ext>
              </a:extLst>
            </p:cNvPr>
            <p:cNvSpPr/>
            <p:nvPr/>
          </p:nvSpPr>
          <p:spPr>
            <a:xfrm>
              <a:off x="2384222" y="5762857"/>
              <a:ext cx="228910" cy="255181"/>
            </a:xfrm>
            <a:prstGeom prst="ellipse">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6" name="円弧 5">
              <a:extLst>
                <a:ext uri="{FF2B5EF4-FFF2-40B4-BE49-F238E27FC236}">
                  <a16:creationId xmlns:a16="http://schemas.microsoft.com/office/drawing/2014/main" id="{DB6DA1AD-9D62-FB62-E190-29E5473136DF}"/>
                </a:ext>
              </a:extLst>
            </p:cNvPr>
            <p:cNvSpPr/>
            <p:nvPr/>
          </p:nvSpPr>
          <p:spPr>
            <a:xfrm rot="16200000" flipV="1">
              <a:off x="3043713" y="5901971"/>
              <a:ext cx="191370" cy="785010"/>
            </a:xfrm>
            <a:prstGeom prst="arc">
              <a:avLst>
                <a:gd name="adj1" fmla="val 13955031"/>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100"/>
            </a:p>
          </p:txBody>
        </p:sp>
        <p:sp>
          <p:nvSpPr>
            <p:cNvPr id="7" name="楕円 6">
              <a:extLst>
                <a:ext uri="{FF2B5EF4-FFF2-40B4-BE49-F238E27FC236}">
                  <a16:creationId xmlns:a16="http://schemas.microsoft.com/office/drawing/2014/main" id="{1CA4B15D-30AF-374E-E592-D7D4C593165F}"/>
                </a:ext>
              </a:extLst>
            </p:cNvPr>
            <p:cNvSpPr/>
            <p:nvPr/>
          </p:nvSpPr>
          <p:spPr>
            <a:xfrm>
              <a:off x="2395192" y="6081841"/>
              <a:ext cx="72000" cy="72000"/>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grpSp>
      <p:sp>
        <p:nvSpPr>
          <p:cNvPr id="8" name="矢印: 下 7">
            <a:extLst>
              <a:ext uri="{FF2B5EF4-FFF2-40B4-BE49-F238E27FC236}">
                <a16:creationId xmlns:a16="http://schemas.microsoft.com/office/drawing/2014/main" id="{DD39898B-7E92-19F7-B531-675C7EE4CA1E}"/>
              </a:ext>
            </a:extLst>
          </p:cNvPr>
          <p:cNvSpPr/>
          <p:nvPr/>
        </p:nvSpPr>
        <p:spPr>
          <a:xfrm rot="16200000">
            <a:off x="4099475" y="1514908"/>
            <a:ext cx="115073" cy="245105"/>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100"/>
          </a:p>
        </p:txBody>
      </p:sp>
      <p:sp>
        <p:nvSpPr>
          <p:cNvPr id="10" name="テキスト ボックス 9">
            <a:extLst>
              <a:ext uri="{FF2B5EF4-FFF2-40B4-BE49-F238E27FC236}">
                <a16:creationId xmlns:a16="http://schemas.microsoft.com/office/drawing/2014/main" id="{D5CF56F2-4B6D-BE92-6B58-241A72811952}"/>
              </a:ext>
            </a:extLst>
          </p:cNvPr>
          <p:cNvSpPr txBox="1"/>
          <p:nvPr/>
        </p:nvSpPr>
        <p:spPr>
          <a:xfrm>
            <a:off x="249252" y="5410658"/>
            <a:ext cx="6447762" cy="769441"/>
          </a:xfrm>
          <a:prstGeom prst="rect">
            <a:avLst/>
          </a:prstGeom>
          <a:noFill/>
        </p:spPr>
        <p:txBody>
          <a:bodyPr wrap="square">
            <a:spAutoFit/>
          </a:bodyPr>
          <a:lstStyle/>
          <a:p>
            <a:r>
              <a:rPr lang="en-US" altLang="ja-JP" sz="1100" dirty="0"/>
              <a:t>Supplementary Figure 2. IX and 8-PN have no direct effect on the expression of fatty acid absorption related genes </a:t>
            </a:r>
            <a:r>
              <a:rPr lang="en-US" altLang="ja-JP" sz="1100" dirty="0">
                <a:solidFill>
                  <a:srgbClr val="FF0000"/>
                </a:solidFill>
              </a:rPr>
              <a:t>in the intestinal cells</a:t>
            </a:r>
            <a:r>
              <a:rPr lang="en-US" altLang="ja-JP" sz="1100" dirty="0"/>
              <a:t>.</a:t>
            </a:r>
          </a:p>
          <a:p>
            <a:r>
              <a:rPr lang="en-US" altLang="ja-JP" sz="1100" dirty="0"/>
              <a:t>(A) Schematic overview of incubation of the intestinal cells. (B) qPCR analysis of fatty acid absorption related markers in the intestinal cells.</a:t>
            </a:r>
            <a:endParaRPr lang="ja-JP" altLang="en-US" sz="1100" dirty="0"/>
          </a:p>
        </p:txBody>
      </p:sp>
      <p:sp>
        <p:nvSpPr>
          <p:cNvPr id="11" name="正方形/長方形 10">
            <a:extLst>
              <a:ext uri="{FF2B5EF4-FFF2-40B4-BE49-F238E27FC236}">
                <a16:creationId xmlns:a16="http://schemas.microsoft.com/office/drawing/2014/main" id="{F6CB9076-B0C4-DD05-7C25-E4B02D98BD16}"/>
              </a:ext>
            </a:extLst>
          </p:cNvPr>
          <p:cNvSpPr/>
          <p:nvPr/>
        </p:nvSpPr>
        <p:spPr>
          <a:xfrm>
            <a:off x="1540295" y="2892731"/>
            <a:ext cx="2277780" cy="47124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2015A4B3-DA8D-E8AD-8EEC-C121BB75A59F}"/>
              </a:ext>
            </a:extLst>
          </p:cNvPr>
          <p:cNvSpPr txBox="1"/>
          <p:nvPr/>
        </p:nvSpPr>
        <p:spPr>
          <a:xfrm>
            <a:off x="1906911" y="2838179"/>
            <a:ext cx="1148071" cy="276999"/>
          </a:xfrm>
          <a:prstGeom prst="rect">
            <a:avLst/>
          </a:prstGeom>
          <a:noFill/>
        </p:spPr>
        <p:txBody>
          <a:bodyPr wrap="none" rtlCol="0">
            <a:spAutoFit/>
          </a:bodyPr>
          <a:lstStyle/>
          <a:p>
            <a:r>
              <a:rPr kumimoji="1" lang="en-US" altLang="ja-JP" sz="1200" dirty="0">
                <a:latin typeface="Arial" panose="020B0604020202020204" pitchFamily="34" charset="0"/>
                <a:cs typeface="Arial" panose="020B0604020202020204" pitchFamily="34" charset="0"/>
              </a:rPr>
              <a:t>Intestinal cells</a:t>
            </a:r>
            <a:endParaRPr kumimoji="1" lang="ja-JP" alt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6103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ボックス 15">
            <a:extLst>
              <a:ext uri="{FF2B5EF4-FFF2-40B4-BE49-F238E27FC236}">
                <a16:creationId xmlns:a16="http://schemas.microsoft.com/office/drawing/2014/main" id="{4B24A148-C32B-4566-8A55-B6F0DE6178DC}"/>
              </a:ext>
            </a:extLst>
          </p:cNvPr>
          <p:cNvSpPr txBox="1"/>
          <p:nvPr/>
        </p:nvSpPr>
        <p:spPr>
          <a:xfrm>
            <a:off x="42738" y="268200"/>
            <a:ext cx="317716" cy="369332"/>
          </a:xfrm>
          <a:prstGeom prst="rect">
            <a:avLst/>
          </a:prstGeom>
          <a:noFill/>
        </p:spPr>
        <p:txBody>
          <a:bodyPr wrap="none" rtlCol="0">
            <a:spAutoFit/>
          </a:bodyPr>
          <a:lstStyle/>
          <a:p>
            <a:r>
              <a:rPr kumimoji="1" lang="en-US" altLang="ja-JP" dirty="0"/>
              <a:t>A</a:t>
            </a:r>
            <a:endParaRPr kumimoji="1" lang="ja-JP" altLang="en-US" dirty="0"/>
          </a:p>
        </p:txBody>
      </p:sp>
      <p:sp>
        <p:nvSpPr>
          <p:cNvPr id="33" name="テキスト ボックス 32">
            <a:extLst>
              <a:ext uri="{FF2B5EF4-FFF2-40B4-BE49-F238E27FC236}">
                <a16:creationId xmlns:a16="http://schemas.microsoft.com/office/drawing/2014/main" id="{6AEFD0D9-0F11-4DF8-80D5-370F1052EECD}"/>
              </a:ext>
            </a:extLst>
          </p:cNvPr>
          <p:cNvSpPr txBox="1"/>
          <p:nvPr/>
        </p:nvSpPr>
        <p:spPr>
          <a:xfrm>
            <a:off x="2873012" y="268200"/>
            <a:ext cx="309700" cy="369332"/>
          </a:xfrm>
          <a:prstGeom prst="rect">
            <a:avLst/>
          </a:prstGeom>
          <a:noFill/>
        </p:spPr>
        <p:txBody>
          <a:bodyPr wrap="none" rtlCol="0">
            <a:spAutoFit/>
          </a:bodyPr>
          <a:lstStyle/>
          <a:p>
            <a:r>
              <a:rPr kumimoji="1" lang="en-US" altLang="ja-JP" dirty="0"/>
              <a:t>B</a:t>
            </a:r>
            <a:endParaRPr kumimoji="1" lang="ja-JP" altLang="en-US" dirty="0"/>
          </a:p>
        </p:txBody>
      </p:sp>
      <p:sp>
        <p:nvSpPr>
          <p:cNvPr id="34" name="テキスト ボックス 33">
            <a:extLst>
              <a:ext uri="{FF2B5EF4-FFF2-40B4-BE49-F238E27FC236}">
                <a16:creationId xmlns:a16="http://schemas.microsoft.com/office/drawing/2014/main" id="{C0E5779E-5DB5-4E81-973B-F55E1943AC04}"/>
              </a:ext>
            </a:extLst>
          </p:cNvPr>
          <p:cNvSpPr txBox="1"/>
          <p:nvPr/>
        </p:nvSpPr>
        <p:spPr>
          <a:xfrm>
            <a:off x="46731" y="2876869"/>
            <a:ext cx="308098" cy="369332"/>
          </a:xfrm>
          <a:prstGeom prst="rect">
            <a:avLst/>
          </a:prstGeom>
          <a:noFill/>
        </p:spPr>
        <p:txBody>
          <a:bodyPr wrap="none" rtlCol="0">
            <a:spAutoFit/>
          </a:bodyPr>
          <a:lstStyle/>
          <a:p>
            <a:r>
              <a:rPr kumimoji="1" lang="en-US" altLang="ja-JP" dirty="0"/>
              <a:t>C</a:t>
            </a:r>
            <a:endParaRPr kumimoji="1" lang="ja-JP" altLang="en-US" dirty="0"/>
          </a:p>
        </p:txBody>
      </p:sp>
      <p:graphicFrame>
        <p:nvGraphicFramePr>
          <p:cNvPr id="6" name="オブジェクト 5">
            <a:extLst>
              <a:ext uri="{FF2B5EF4-FFF2-40B4-BE49-F238E27FC236}">
                <a16:creationId xmlns:a16="http://schemas.microsoft.com/office/drawing/2014/main" id="{D137DF12-F92F-49C9-A9AA-DB0EC4190667}"/>
              </a:ext>
            </a:extLst>
          </p:cNvPr>
          <p:cNvGraphicFramePr>
            <a:graphicFrameLocks noChangeAspect="1"/>
          </p:cNvGraphicFramePr>
          <p:nvPr>
            <p:extLst>
              <p:ext uri="{D42A27DB-BD31-4B8C-83A1-F6EECF244321}">
                <p14:modId xmlns:p14="http://schemas.microsoft.com/office/powerpoint/2010/main" val="2511297836"/>
              </p:ext>
            </p:extLst>
          </p:nvPr>
        </p:nvGraphicFramePr>
        <p:xfrm>
          <a:off x="648329" y="343379"/>
          <a:ext cx="1366643" cy="2658033"/>
        </p:xfrm>
        <a:graphic>
          <a:graphicData uri="http://schemas.openxmlformats.org/presentationml/2006/ole">
            <mc:AlternateContent xmlns:mc="http://schemas.openxmlformats.org/markup-compatibility/2006">
              <mc:Choice xmlns:v="urn:schemas-microsoft-com:vml" Requires="v">
                <p:oleObj name="Prism 9" r:id="rId3" imgW="2507985" imgH="4878999" progId="Prism9.Document">
                  <p:embed/>
                </p:oleObj>
              </mc:Choice>
              <mc:Fallback>
                <p:oleObj name="Prism 9" r:id="rId3" imgW="2507985" imgH="4878999" progId="Prism9.Document">
                  <p:embed/>
                  <p:pic>
                    <p:nvPicPr>
                      <p:cNvPr id="6" name="オブジェクト 5">
                        <a:extLst>
                          <a:ext uri="{FF2B5EF4-FFF2-40B4-BE49-F238E27FC236}">
                            <a16:creationId xmlns:a16="http://schemas.microsoft.com/office/drawing/2014/main" id="{D137DF12-F92F-49C9-A9AA-DB0EC4190667}"/>
                          </a:ext>
                        </a:extLst>
                      </p:cNvPr>
                      <p:cNvPicPr/>
                      <p:nvPr/>
                    </p:nvPicPr>
                    <p:blipFill>
                      <a:blip r:embed="rId4"/>
                      <a:stretch>
                        <a:fillRect/>
                      </a:stretch>
                    </p:blipFill>
                    <p:spPr>
                      <a:xfrm>
                        <a:off x="648329" y="343379"/>
                        <a:ext cx="1366643" cy="2658033"/>
                      </a:xfrm>
                      <a:prstGeom prst="rect">
                        <a:avLst/>
                      </a:prstGeom>
                    </p:spPr>
                  </p:pic>
                </p:oleObj>
              </mc:Fallback>
            </mc:AlternateContent>
          </a:graphicData>
        </a:graphic>
      </p:graphicFrame>
      <p:sp>
        <p:nvSpPr>
          <p:cNvPr id="2" name="テキスト ボックス 1">
            <a:extLst>
              <a:ext uri="{FF2B5EF4-FFF2-40B4-BE49-F238E27FC236}">
                <a16:creationId xmlns:a16="http://schemas.microsoft.com/office/drawing/2014/main" id="{B4F7F3AE-BD3F-64C8-5948-1DFC32A105B1}"/>
              </a:ext>
            </a:extLst>
          </p:cNvPr>
          <p:cNvSpPr txBox="1"/>
          <p:nvPr/>
        </p:nvSpPr>
        <p:spPr>
          <a:xfrm>
            <a:off x="42738" y="-4553"/>
            <a:ext cx="2383601" cy="369332"/>
          </a:xfrm>
          <a:prstGeom prst="rect">
            <a:avLst/>
          </a:prstGeom>
          <a:noFill/>
        </p:spPr>
        <p:txBody>
          <a:bodyPr wrap="none" rtlCol="0">
            <a:spAutoFit/>
          </a:bodyPr>
          <a:lstStyle/>
          <a:p>
            <a:r>
              <a:rPr kumimoji="1" lang="en-US" altLang="ja-JP" dirty="0"/>
              <a:t>Supplementary figure 3</a:t>
            </a:r>
            <a:endParaRPr kumimoji="1" lang="ja-JP" altLang="en-US" dirty="0"/>
          </a:p>
        </p:txBody>
      </p:sp>
      <p:graphicFrame>
        <p:nvGraphicFramePr>
          <p:cNvPr id="3" name="オブジェクト 2">
            <a:extLst>
              <a:ext uri="{FF2B5EF4-FFF2-40B4-BE49-F238E27FC236}">
                <a16:creationId xmlns:a16="http://schemas.microsoft.com/office/drawing/2014/main" id="{8FE4A670-D521-546F-E27A-CD68A55098A9}"/>
              </a:ext>
            </a:extLst>
          </p:cNvPr>
          <p:cNvGraphicFramePr>
            <a:graphicFrameLocks noChangeAspect="1"/>
          </p:cNvGraphicFramePr>
          <p:nvPr>
            <p:extLst>
              <p:ext uri="{D42A27DB-BD31-4B8C-83A1-F6EECF244321}">
                <p14:modId xmlns:p14="http://schemas.microsoft.com/office/powerpoint/2010/main" val="4166859323"/>
              </p:ext>
            </p:extLst>
          </p:nvPr>
        </p:nvGraphicFramePr>
        <p:xfrm>
          <a:off x="190741" y="3416676"/>
          <a:ext cx="2807208" cy="1829101"/>
        </p:xfrm>
        <a:graphic>
          <a:graphicData uri="http://schemas.openxmlformats.org/presentationml/2006/ole">
            <mc:AlternateContent xmlns:mc="http://schemas.openxmlformats.org/markup-compatibility/2006">
              <mc:Choice xmlns:v="urn:schemas-microsoft-com:vml" Requires="v">
                <p:oleObj name="Prism 9" r:id="rId5" imgW="4137599" imgH="2694953" progId="Prism9.Document">
                  <p:embed/>
                </p:oleObj>
              </mc:Choice>
              <mc:Fallback>
                <p:oleObj name="Prism 9" r:id="rId5" imgW="4137599" imgH="2694953" progId="Prism9.Document">
                  <p:embed/>
                  <p:pic>
                    <p:nvPicPr>
                      <p:cNvPr id="3" name="オブジェクト 2">
                        <a:extLst>
                          <a:ext uri="{FF2B5EF4-FFF2-40B4-BE49-F238E27FC236}">
                            <a16:creationId xmlns:a16="http://schemas.microsoft.com/office/drawing/2014/main" id="{8FE4A670-D521-546F-E27A-CD68A55098A9}"/>
                          </a:ext>
                        </a:extLst>
                      </p:cNvPr>
                      <p:cNvPicPr/>
                      <p:nvPr/>
                    </p:nvPicPr>
                    <p:blipFill>
                      <a:blip r:embed="rId6"/>
                      <a:stretch>
                        <a:fillRect/>
                      </a:stretch>
                    </p:blipFill>
                    <p:spPr>
                      <a:xfrm>
                        <a:off x="190741" y="3416676"/>
                        <a:ext cx="2807208" cy="1829101"/>
                      </a:xfrm>
                      <a:prstGeom prst="rect">
                        <a:avLst/>
                      </a:prstGeom>
                    </p:spPr>
                  </p:pic>
                </p:oleObj>
              </mc:Fallback>
            </mc:AlternateContent>
          </a:graphicData>
        </a:graphic>
      </p:graphicFrame>
      <p:graphicFrame>
        <p:nvGraphicFramePr>
          <p:cNvPr id="8" name="オブジェクト 7">
            <a:extLst>
              <a:ext uri="{FF2B5EF4-FFF2-40B4-BE49-F238E27FC236}">
                <a16:creationId xmlns:a16="http://schemas.microsoft.com/office/drawing/2014/main" id="{10AA803B-48EF-9132-79E7-8FC19CAB5591}"/>
              </a:ext>
            </a:extLst>
          </p:cNvPr>
          <p:cNvGraphicFramePr>
            <a:graphicFrameLocks noChangeAspect="1"/>
          </p:cNvGraphicFramePr>
          <p:nvPr>
            <p:extLst>
              <p:ext uri="{D42A27DB-BD31-4B8C-83A1-F6EECF244321}">
                <p14:modId xmlns:p14="http://schemas.microsoft.com/office/powerpoint/2010/main" val="123568978"/>
              </p:ext>
            </p:extLst>
          </p:nvPr>
        </p:nvGraphicFramePr>
        <p:xfrm>
          <a:off x="2873012" y="3249633"/>
          <a:ext cx="4042417" cy="2668591"/>
        </p:xfrm>
        <a:graphic>
          <a:graphicData uri="http://schemas.openxmlformats.org/presentationml/2006/ole">
            <mc:AlternateContent xmlns:mc="http://schemas.openxmlformats.org/markup-compatibility/2006">
              <mc:Choice xmlns:v="urn:schemas-microsoft-com:vml" Requires="v">
                <p:oleObj name="Prism 9" r:id="rId7" imgW="5601191" imgH="3697684" progId="Prism9.Document">
                  <p:embed/>
                </p:oleObj>
              </mc:Choice>
              <mc:Fallback>
                <p:oleObj name="Prism 9" r:id="rId7" imgW="5601191" imgH="3697684" progId="Prism9.Document">
                  <p:embed/>
                  <p:pic>
                    <p:nvPicPr>
                      <p:cNvPr id="8" name="オブジェクト 7">
                        <a:extLst>
                          <a:ext uri="{FF2B5EF4-FFF2-40B4-BE49-F238E27FC236}">
                            <a16:creationId xmlns:a16="http://schemas.microsoft.com/office/drawing/2014/main" id="{10AA803B-48EF-9132-79E7-8FC19CAB5591}"/>
                          </a:ext>
                        </a:extLst>
                      </p:cNvPr>
                      <p:cNvPicPr/>
                      <p:nvPr/>
                    </p:nvPicPr>
                    <p:blipFill>
                      <a:blip r:embed="rId8"/>
                      <a:stretch>
                        <a:fillRect/>
                      </a:stretch>
                    </p:blipFill>
                    <p:spPr>
                      <a:xfrm>
                        <a:off x="2873012" y="3249633"/>
                        <a:ext cx="4042417" cy="2668591"/>
                      </a:xfrm>
                      <a:prstGeom prst="rect">
                        <a:avLst/>
                      </a:prstGeom>
                    </p:spPr>
                  </p:pic>
                </p:oleObj>
              </mc:Fallback>
            </mc:AlternateContent>
          </a:graphicData>
        </a:graphic>
      </p:graphicFrame>
      <p:graphicFrame>
        <p:nvGraphicFramePr>
          <p:cNvPr id="9" name="オブジェクト 8">
            <a:extLst>
              <a:ext uri="{FF2B5EF4-FFF2-40B4-BE49-F238E27FC236}">
                <a16:creationId xmlns:a16="http://schemas.microsoft.com/office/drawing/2014/main" id="{B79F8BC1-40AB-6307-4633-BB1D7B3C7FC6}"/>
              </a:ext>
            </a:extLst>
          </p:cNvPr>
          <p:cNvGraphicFramePr>
            <a:graphicFrameLocks noChangeAspect="1"/>
          </p:cNvGraphicFramePr>
          <p:nvPr>
            <p:extLst>
              <p:ext uri="{D42A27DB-BD31-4B8C-83A1-F6EECF244321}">
                <p14:modId xmlns:p14="http://schemas.microsoft.com/office/powerpoint/2010/main" val="3618795535"/>
              </p:ext>
            </p:extLst>
          </p:nvPr>
        </p:nvGraphicFramePr>
        <p:xfrm>
          <a:off x="178192" y="5919190"/>
          <a:ext cx="3207885" cy="1680132"/>
        </p:xfrm>
        <a:graphic>
          <a:graphicData uri="http://schemas.openxmlformats.org/presentationml/2006/ole">
            <mc:AlternateContent xmlns:mc="http://schemas.openxmlformats.org/markup-compatibility/2006">
              <mc:Choice xmlns:v="urn:schemas-microsoft-com:vml" Requires="v">
                <p:oleObj name="Prism 9" r:id="rId9" imgW="5147060" imgH="2694953" progId="Prism9.Document">
                  <p:embed/>
                </p:oleObj>
              </mc:Choice>
              <mc:Fallback>
                <p:oleObj name="Prism 9" r:id="rId9" imgW="5147060" imgH="2694953" progId="Prism9.Document">
                  <p:embed/>
                  <p:pic>
                    <p:nvPicPr>
                      <p:cNvPr id="9" name="オブジェクト 8">
                        <a:extLst>
                          <a:ext uri="{FF2B5EF4-FFF2-40B4-BE49-F238E27FC236}">
                            <a16:creationId xmlns:a16="http://schemas.microsoft.com/office/drawing/2014/main" id="{B79F8BC1-40AB-6307-4633-BB1D7B3C7FC6}"/>
                          </a:ext>
                        </a:extLst>
                      </p:cNvPr>
                      <p:cNvPicPr/>
                      <p:nvPr/>
                    </p:nvPicPr>
                    <p:blipFill>
                      <a:blip r:embed="rId10"/>
                      <a:stretch>
                        <a:fillRect/>
                      </a:stretch>
                    </p:blipFill>
                    <p:spPr>
                      <a:xfrm>
                        <a:off x="178192" y="5919190"/>
                        <a:ext cx="3207885" cy="1680132"/>
                      </a:xfrm>
                      <a:prstGeom prst="rect">
                        <a:avLst/>
                      </a:prstGeom>
                    </p:spPr>
                  </p:pic>
                </p:oleObj>
              </mc:Fallback>
            </mc:AlternateContent>
          </a:graphicData>
        </a:graphic>
      </p:graphicFrame>
      <p:graphicFrame>
        <p:nvGraphicFramePr>
          <p:cNvPr id="10" name="オブジェクト 9">
            <a:extLst>
              <a:ext uri="{FF2B5EF4-FFF2-40B4-BE49-F238E27FC236}">
                <a16:creationId xmlns:a16="http://schemas.microsoft.com/office/drawing/2014/main" id="{E8ADE84A-6EDA-333D-46BF-D63F2A0B304F}"/>
              </a:ext>
            </a:extLst>
          </p:cNvPr>
          <p:cNvGraphicFramePr>
            <a:graphicFrameLocks noChangeAspect="1"/>
          </p:cNvGraphicFramePr>
          <p:nvPr>
            <p:extLst>
              <p:ext uri="{D42A27DB-BD31-4B8C-83A1-F6EECF244321}">
                <p14:modId xmlns:p14="http://schemas.microsoft.com/office/powerpoint/2010/main" val="3315866938"/>
              </p:ext>
            </p:extLst>
          </p:nvPr>
        </p:nvGraphicFramePr>
        <p:xfrm>
          <a:off x="3599316" y="5933233"/>
          <a:ext cx="3129896" cy="1614388"/>
        </p:xfrm>
        <a:graphic>
          <a:graphicData uri="http://schemas.openxmlformats.org/presentationml/2006/ole">
            <mc:AlternateContent xmlns:mc="http://schemas.openxmlformats.org/markup-compatibility/2006">
              <mc:Choice xmlns:v="urn:schemas-microsoft-com:vml" Requires="v">
                <p:oleObj name="Prism 9" r:id="rId11" imgW="5226289" imgH="2694953" progId="Prism9.Document">
                  <p:embed/>
                </p:oleObj>
              </mc:Choice>
              <mc:Fallback>
                <p:oleObj name="Prism 9" r:id="rId11" imgW="5226289" imgH="2694953" progId="Prism9.Document">
                  <p:embed/>
                  <p:pic>
                    <p:nvPicPr>
                      <p:cNvPr id="10" name="オブジェクト 9">
                        <a:extLst>
                          <a:ext uri="{FF2B5EF4-FFF2-40B4-BE49-F238E27FC236}">
                            <a16:creationId xmlns:a16="http://schemas.microsoft.com/office/drawing/2014/main" id="{E8ADE84A-6EDA-333D-46BF-D63F2A0B304F}"/>
                          </a:ext>
                        </a:extLst>
                      </p:cNvPr>
                      <p:cNvPicPr/>
                      <p:nvPr/>
                    </p:nvPicPr>
                    <p:blipFill>
                      <a:blip r:embed="rId12"/>
                      <a:stretch>
                        <a:fillRect/>
                      </a:stretch>
                    </p:blipFill>
                    <p:spPr>
                      <a:xfrm>
                        <a:off x="3599316" y="5933233"/>
                        <a:ext cx="3129896" cy="1614388"/>
                      </a:xfrm>
                      <a:prstGeom prst="rect">
                        <a:avLst/>
                      </a:prstGeom>
                    </p:spPr>
                  </p:pic>
                </p:oleObj>
              </mc:Fallback>
            </mc:AlternateContent>
          </a:graphicData>
        </a:graphic>
      </p:graphicFrame>
      <p:graphicFrame>
        <p:nvGraphicFramePr>
          <p:cNvPr id="11" name="オブジェクト 10">
            <a:extLst>
              <a:ext uri="{FF2B5EF4-FFF2-40B4-BE49-F238E27FC236}">
                <a16:creationId xmlns:a16="http://schemas.microsoft.com/office/drawing/2014/main" id="{E7694FDE-4B51-CFE1-9848-9AA4385BF708}"/>
              </a:ext>
            </a:extLst>
          </p:cNvPr>
          <p:cNvGraphicFramePr>
            <a:graphicFrameLocks noChangeAspect="1"/>
          </p:cNvGraphicFramePr>
          <p:nvPr>
            <p:extLst>
              <p:ext uri="{D42A27DB-BD31-4B8C-83A1-F6EECF244321}">
                <p14:modId xmlns:p14="http://schemas.microsoft.com/office/powerpoint/2010/main" val="2434883361"/>
              </p:ext>
            </p:extLst>
          </p:nvPr>
        </p:nvGraphicFramePr>
        <p:xfrm>
          <a:off x="3402896" y="712852"/>
          <a:ext cx="2344414" cy="2133125"/>
        </p:xfrm>
        <a:graphic>
          <a:graphicData uri="http://schemas.openxmlformats.org/presentationml/2006/ole">
            <mc:AlternateContent xmlns:mc="http://schemas.openxmlformats.org/markup-compatibility/2006">
              <mc:Choice xmlns:v="urn:schemas-microsoft-com:vml" Requires="v">
                <p:oleObj name="Prism 9" r:id="rId13" imgW="3311448" imgH="3013234" progId="Prism9.Document">
                  <p:embed/>
                </p:oleObj>
              </mc:Choice>
              <mc:Fallback>
                <p:oleObj name="Prism 9" r:id="rId13" imgW="3311448" imgH="3013234" progId="Prism9.Document">
                  <p:embed/>
                  <p:pic>
                    <p:nvPicPr>
                      <p:cNvPr id="11" name="オブジェクト 10">
                        <a:extLst>
                          <a:ext uri="{FF2B5EF4-FFF2-40B4-BE49-F238E27FC236}">
                            <a16:creationId xmlns:a16="http://schemas.microsoft.com/office/drawing/2014/main" id="{E7694FDE-4B51-CFE1-9848-9AA4385BF708}"/>
                          </a:ext>
                        </a:extLst>
                      </p:cNvPr>
                      <p:cNvPicPr/>
                      <p:nvPr/>
                    </p:nvPicPr>
                    <p:blipFill>
                      <a:blip r:embed="rId14"/>
                      <a:stretch>
                        <a:fillRect/>
                      </a:stretch>
                    </p:blipFill>
                    <p:spPr>
                      <a:xfrm>
                        <a:off x="3402896" y="712852"/>
                        <a:ext cx="2344414" cy="2133125"/>
                      </a:xfrm>
                      <a:prstGeom prst="rect">
                        <a:avLst/>
                      </a:prstGeom>
                    </p:spPr>
                  </p:pic>
                </p:oleObj>
              </mc:Fallback>
            </mc:AlternateContent>
          </a:graphicData>
        </a:graphic>
      </p:graphicFrame>
      <p:pic>
        <p:nvPicPr>
          <p:cNvPr id="12" name="図 11">
            <a:extLst>
              <a:ext uri="{FF2B5EF4-FFF2-40B4-BE49-F238E27FC236}">
                <a16:creationId xmlns:a16="http://schemas.microsoft.com/office/drawing/2014/main" id="{9FB7A589-9DE6-F4E4-29A9-75556742595D}"/>
              </a:ext>
            </a:extLst>
          </p:cNvPr>
          <p:cNvPicPr>
            <a:picLocks noChangeAspect="1"/>
          </p:cNvPicPr>
          <p:nvPr/>
        </p:nvPicPr>
        <p:blipFill rotWithShape="1">
          <a:blip r:embed="rId15"/>
          <a:srcRect l="40809" t="69086" r="52501" b="23417"/>
          <a:stretch/>
        </p:blipFill>
        <p:spPr>
          <a:xfrm>
            <a:off x="5628082" y="2216653"/>
            <a:ext cx="156926" cy="159944"/>
          </a:xfrm>
          <a:prstGeom prst="rect">
            <a:avLst/>
          </a:prstGeom>
        </p:spPr>
      </p:pic>
      <p:pic>
        <p:nvPicPr>
          <p:cNvPr id="13" name="図 12">
            <a:extLst>
              <a:ext uri="{FF2B5EF4-FFF2-40B4-BE49-F238E27FC236}">
                <a16:creationId xmlns:a16="http://schemas.microsoft.com/office/drawing/2014/main" id="{827DDDB8-0F6D-02BE-AC97-39505DC4BF07}"/>
              </a:ext>
            </a:extLst>
          </p:cNvPr>
          <p:cNvPicPr>
            <a:picLocks noChangeAspect="1"/>
          </p:cNvPicPr>
          <p:nvPr/>
        </p:nvPicPr>
        <p:blipFill rotWithShape="1">
          <a:blip r:embed="rId16"/>
          <a:srcRect l="27491" t="28772" r="65935" b="64863"/>
          <a:stretch/>
        </p:blipFill>
        <p:spPr>
          <a:xfrm>
            <a:off x="5628082" y="1939582"/>
            <a:ext cx="153909" cy="135802"/>
          </a:xfrm>
          <a:prstGeom prst="rect">
            <a:avLst/>
          </a:prstGeom>
        </p:spPr>
      </p:pic>
      <p:sp>
        <p:nvSpPr>
          <p:cNvPr id="14" name="テキスト ボックス 13">
            <a:extLst>
              <a:ext uri="{FF2B5EF4-FFF2-40B4-BE49-F238E27FC236}">
                <a16:creationId xmlns:a16="http://schemas.microsoft.com/office/drawing/2014/main" id="{A1129D63-37BE-47C3-1D33-26057D85BD8E}"/>
              </a:ext>
            </a:extLst>
          </p:cNvPr>
          <p:cNvSpPr txBox="1"/>
          <p:nvPr/>
        </p:nvSpPr>
        <p:spPr>
          <a:xfrm>
            <a:off x="5747310" y="1876678"/>
            <a:ext cx="423514" cy="261610"/>
          </a:xfrm>
          <a:prstGeom prst="rect">
            <a:avLst/>
          </a:prstGeom>
          <a:noFill/>
        </p:spPr>
        <p:txBody>
          <a:bodyPr wrap="none" rtlCol="0">
            <a:spAutoFit/>
          </a:bodyPr>
          <a:lstStyle/>
          <a:p>
            <a:r>
              <a:rPr kumimoji="1" lang="en-US" altLang="ja-JP" sz="1100" dirty="0"/>
              <a:t>HFD</a:t>
            </a:r>
            <a:endParaRPr kumimoji="1" lang="ja-JP" altLang="en-US" sz="1100" dirty="0"/>
          </a:p>
        </p:txBody>
      </p:sp>
      <p:sp>
        <p:nvSpPr>
          <p:cNvPr id="15" name="テキスト ボックス 14">
            <a:extLst>
              <a:ext uri="{FF2B5EF4-FFF2-40B4-BE49-F238E27FC236}">
                <a16:creationId xmlns:a16="http://schemas.microsoft.com/office/drawing/2014/main" id="{AC44F9C4-6B2E-7620-BFDF-02BC590B5E2F}"/>
              </a:ext>
            </a:extLst>
          </p:cNvPr>
          <p:cNvSpPr txBox="1"/>
          <p:nvPr/>
        </p:nvSpPr>
        <p:spPr>
          <a:xfrm>
            <a:off x="5747310" y="2165820"/>
            <a:ext cx="603050" cy="261610"/>
          </a:xfrm>
          <a:prstGeom prst="rect">
            <a:avLst/>
          </a:prstGeom>
          <a:noFill/>
        </p:spPr>
        <p:txBody>
          <a:bodyPr wrap="none" rtlCol="0">
            <a:spAutoFit/>
          </a:bodyPr>
          <a:lstStyle/>
          <a:p>
            <a:r>
              <a:rPr kumimoji="1" lang="en-US" altLang="ja-JP" sz="1100" dirty="0"/>
              <a:t>HFD+IX</a:t>
            </a:r>
            <a:endParaRPr kumimoji="1" lang="ja-JP" altLang="en-US" sz="1100" dirty="0"/>
          </a:p>
        </p:txBody>
      </p:sp>
      <p:sp>
        <p:nvSpPr>
          <p:cNvPr id="17" name="テキスト ボックス 16">
            <a:extLst>
              <a:ext uri="{FF2B5EF4-FFF2-40B4-BE49-F238E27FC236}">
                <a16:creationId xmlns:a16="http://schemas.microsoft.com/office/drawing/2014/main" id="{15A1837E-1CB6-2BEB-0828-B081D7FD754F}"/>
              </a:ext>
            </a:extLst>
          </p:cNvPr>
          <p:cNvSpPr txBox="1"/>
          <p:nvPr/>
        </p:nvSpPr>
        <p:spPr>
          <a:xfrm>
            <a:off x="2874614" y="2876869"/>
            <a:ext cx="327334" cy="369332"/>
          </a:xfrm>
          <a:prstGeom prst="rect">
            <a:avLst/>
          </a:prstGeom>
          <a:noFill/>
        </p:spPr>
        <p:txBody>
          <a:bodyPr wrap="none" rtlCol="0">
            <a:spAutoFit/>
          </a:bodyPr>
          <a:lstStyle/>
          <a:p>
            <a:r>
              <a:rPr kumimoji="1" lang="en-US" altLang="ja-JP" dirty="0"/>
              <a:t>D</a:t>
            </a:r>
            <a:endParaRPr kumimoji="1" lang="ja-JP" altLang="en-US" dirty="0"/>
          </a:p>
        </p:txBody>
      </p:sp>
      <p:sp>
        <p:nvSpPr>
          <p:cNvPr id="18" name="テキスト ボックス 17">
            <a:extLst>
              <a:ext uri="{FF2B5EF4-FFF2-40B4-BE49-F238E27FC236}">
                <a16:creationId xmlns:a16="http://schemas.microsoft.com/office/drawing/2014/main" id="{32BA3D5E-2828-1A78-BA13-2C5004C145EA}"/>
              </a:ext>
            </a:extLst>
          </p:cNvPr>
          <p:cNvSpPr txBox="1"/>
          <p:nvPr/>
        </p:nvSpPr>
        <p:spPr>
          <a:xfrm>
            <a:off x="128788" y="5669676"/>
            <a:ext cx="296876" cy="369332"/>
          </a:xfrm>
          <a:prstGeom prst="rect">
            <a:avLst/>
          </a:prstGeom>
          <a:noFill/>
        </p:spPr>
        <p:txBody>
          <a:bodyPr wrap="none" rtlCol="0">
            <a:spAutoFit/>
          </a:bodyPr>
          <a:lstStyle/>
          <a:p>
            <a:r>
              <a:rPr kumimoji="1" lang="en-US" altLang="ja-JP" dirty="0"/>
              <a:t>E</a:t>
            </a:r>
            <a:endParaRPr kumimoji="1" lang="ja-JP" altLang="en-US" dirty="0"/>
          </a:p>
        </p:txBody>
      </p:sp>
      <p:sp>
        <p:nvSpPr>
          <p:cNvPr id="19" name="テキスト ボックス 18">
            <a:extLst>
              <a:ext uri="{FF2B5EF4-FFF2-40B4-BE49-F238E27FC236}">
                <a16:creationId xmlns:a16="http://schemas.microsoft.com/office/drawing/2014/main" id="{D50C99D4-0ACD-4CC8-AF90-BE9C5CC18E90}"/>
              </a:ext>
            </a:extLst>
          </p:cNvPr>
          <p:cNvSpPr txBox="1"/>
          <p:nvPr/>
        </p:nvSpPr>
        <p:spPr>
          <a:xfrm>
            <a:off x="3728104" y="5669676"/>
            <a:ext cx="290464" cy="369332"/>
          </a:xfrm>
          <a:prstGeom prst="rect">
            <a:avLst/>
          </a:prstGeom>
          <a:noFill/>
        </p:spPr>
        <p:txBody>
          <a:bodyPr wrap="none" rtlCol="0">
            <a:spAutoFit/>
          </a:bodyPr>
          <a:lstStyle/>
          <a:p>
            <a:r>
              <a:rPr kumimoji="1" lang="en-US" altLang="ja-JP" dirty="0"/>
              <a:t>F</a:t>
            </a:r>
            <a:endParaRPr kumimoji="1" lang="ja-JP" altLang="en-US" dirty="0"/>
          </a:p>
        </p:txBody>
      </p:sp>
      <p:sp>
        <p:nvSpPr>
          <p:cNvPr id="4" name="テキスト ボックス 3">
            <a:extLst>
              <a:ext uri="{FF2B5EF4-FFF2-40B4-BE49-F238E27FC236}">
                <a16:creationId xmlns:a16="http://schemas.microsoft.com/office/drawing/2014/main" id="{A697B72F-FF87-1D7D-C22E-691830E7F98B}"/>
              </a:ext>
            </a:extLst>
          </p:cNvPr>
          <p:cNvSpPr txBox="1"/>
          <p:nvPr/>
        </p:nvSpPr>
        <p:spPr>
          <a:xfrm>
            <a:off x="128788" y="7841848"/>
            <a:ext cx="6447762" cy="1277273"/>
          </a:xfrm>
          <a:prstGeom prst="rect">
            <a:avLst/>
          </a:prstGeom>
          <a:noFill/>
        </p:spPr>
        <p:txBody>
          <a:bodyPr wrap="square">
            <a:spAutoFit/>
          </a:bodyPr>
          <a:lstStyle/>
          <a:p>
            <a:r>
              <a:rPr lang="en-US" altLang="ja-JP" sz="1100" dirty="0"/>
              <a:t>Supplementary Figure 3. Changes in the plasma metabolites by IX administration and  the effects of phytosterols on glucose metabolism in mice.</a:t>
            </a:r>
          </a:p>
          <a:p>
            <a:pPr marL="228600" indent="-228600">
              <a:buAutoNum type="alphaUcParenBoth"/>
            </a:pPr>
            <a:r>
              <a:rPr lang="en-US" altLang="ja-JP" sz="1100" dirty="0"/>
              <a:t>Heatmap,  (B) PCA analysis, (C) volcano plot of metabolites at 18 weeks old (n = 5 per group).  </a:t>
            </a:r>
          </a:p>
          <a:p>
            <a:r>
              <a:rPr lang="en-US" altLang="ja-JP" sz="1100" dirty="0"/>
              <a:t>(D) Metabolites shows significant changes by IX administration. (E) Body weight and (F) oral glucose tolerance test at 17 weeks age in mice fed chow, chow with phytosterol, HFD, or HFD with phytosterol (n = 5-6 per group).</a:t>
            </a:r>
            <a:r>
              <a:rPr lang="ja-JP" altLang="en-US" sz="1100" dirty="0"/>
              <a:t> </a:t>
            </a:r>
            <a:r>
              <a:rPr lang="en-US" altLang="ja-JP" sz="1100" dirty="0"/>
              <a:t>Phytosterol administration was started at 6 weeks age. *P&lt;0.05, **P&lt;0.01, ***P&lt;0.001, by unpaired </a:t>
            </a:r>
            <a:r>
              <a:rPr lang="en-US" altLang="ja-JP" sz="1100" i="1" dirty="0"/>
              <a:t>t</a:t>
            </a:r>
            <a:r>
              <a:rPr lang="en-US" altLang="ja-JP" sz="1100" dirty="0"/>
              <a:t> test (D), or by two-way ANOVA followed by Tukey-Kramer post doc (E, F).</a:t>
            </a:r>
            <a:endParaRPr lang="ja-JP" altLang="en-US" sz="1100" dirty="0"/>
          </a:p>
        </p:txBody>
      </p:sp>
    </p:spTree>
    <p:extLst>
      <p:ext uri="{BB962C8B-B14F-4D97-AF65-F5344CB8AC3E}">
        <p14:creationId xmlns:p14="http://schemas.microsoft.com/office/powerpoint/2010/main" val="294131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8D2E370A-A473-7E75-86B2-E3A8C0C46FFD}"/>
              </a:ext>
            </a:extLst>
          </p:cNvPr>
          <p:cNvSpPr txBox="1"/>
          <p:nvPr/>
        </p:nvSpPr>
        <p:spPr>
          <a:xfrm>
            <a:off x="42738" y="-4553"/>
            <a:ext cx="2383601" cy="369332"/>
          </a:xfrm>
          <a:prstGeom prst="rect">
            <a:avLst/>
          </a:prstGeom>
          <a:noFill/>
        </p:spPr>
        <p:txBody>
          <a:bodyPr wrap="none" rtlCol="0">
            <a:spAutoFit/>
          </a:bodyPr>
          <a:lstStyle/>
          <a:p>
            <a:r>
              <a:rPr kumimoji="1" lang="en-US" altLang="ja-JP" dirty="0"/>
              <a:t>Supplementary figure 4</a:t>
            </a:r>
            <a:endParaRPr kumimoji="1" lang="ja-JP" altLang="en-US" dirty="0"/>
          </a:p>
        </p:txBody>
      </p:sp>
      <p:sp>
        <p:nvSpPr>
          <p:cNvPr id="5" name="テキスト ボックス 4">
            <a:extLst>
              <a:ext uri="{FF2B5EF4-FFF2-40B4-BE49-F238E27FC236}">
                <a16:creationId xmlns:a16="http://schemas.microsoft.com/office/drawing/2014/main" id="{2C4D3174-EEA3-D863-47DF-1EA69F7228DC}"/>
              </a:ext>
            </a:extLst>
          </p:cNvPr>
          <p:cNvSpPr txBox="1"/>
          <p:nvPr/>
        </p:nvSpPr>
        <p:spPr>
          <a:xfrm>
            <a:off x="72170" y="355178"/>
            <a:ext cx="317716" cy="369332"/>
          </a:xfrm>
          <a:prstGeom prst="rect">
            <a:avLst/>
          </a:prstGeom>
          <a:noFill/>
        </p:spPr>
        <p:txBody>
          <a:bodyPr wrap="square" rtlCol="0">
            <a:spAutoFit/>
          </a:bodyPr>
          <a:lstStyle/>
          <a:p>
            <a:r>
              <a:rPr kumimoji="1" lang="en-US" altLang="ja-JP" dirty="0"/>
              <a:t>A</a:t>
            </a:r>
            <a:endParaRPr kumimoji="1" lang="ja-JP" altLang="en-US" dirty="0"/>
          </a:p>
        </p:txBody>
      </p:sp>
      <p:sp>
        <p:nvSpPr>
          <p:cNvPr id="8" name="テキスト ボックス 7">
            <a:extLst>
              <a:ext uri="{FF2B5EF4-FFF2-40B4-BE49-F238E27FC236}">
                <a16:creationId xmlns:a16="http://schemas.microsoft.com/office/drawing/2014/main" id="{989FAE3D-306C-E74E-A950-850C63336E57}"/>
              </a:ext>
            </a:extLst>
          </p:cNvPr>
          <p:cNvSpPr txBox="1"/>
          <p:nvPr/>
        </p:nvSpPr>
        <p:spPr>
          <a:xfrm>
            <a:off x="3414470" y="355178"/>
            <a:ext cx="317716" cy="369332"/>
          </a:xfrm>
          <a:prstGeom prst="rect">
            <a:avLst/>
          </a:prstGeom>
          <a:noFill/>
        </p:spPr>
        <p:txBody>
          <a:bodyPr wrap="square" rtlCol="0">
            <a:spAutoFit/>
          </a:bodyPr>
          <a:lstStyle/>
          <a:p>
            <a:r>
              <a:rPr kumimoji="1" lang="en-US" altLang="ja-JP" dirty="0"/>
              <a:t>B</a:t>
            </a:r>
            <a:endParaRPr kumimoji="1" lang="ja-JP" altLang="en-US" dirty="0"/>
          </a:p>
        </p:txBody>
      </p:sp>
      <p:sp>
        <p:nvSpPr>
          <p:cNvPr id="9" name="テキスト ボックス 8">
            <a:extLst>
              <a:ext uri="{FF2B5EF4-FFF2-40B4-BE49-F238E27FC236}">
                <a16:creationId xmlns:a16="http://schemas.microsoft.com/office/drawing/2014/main" id="{5F2F2C0C-6CD1-0E95-286B-A4E6F2FF958C}"/>
              </a:ext>
            </a:extLst>
          </p:cNvPr>
          <p:cNvSpPr txBox="1"/>
          <p:nvPr/>
        </p:nvSpPr>
        <p:spPr>
          <a:xfrm>
            <a:off x="230399" y="2399093"/>
            <a:ext cx="317716" cy="369332"/>
          </a:xfrm>
          <a:prstGeom prst="rect">
            <a:avLst/>
          </a:prstGeom>
          <a:noFill/>
        </p:spPr>
        <p:txBody>
          <a:bodyPr wrap="square" rtlCol="0">
            <a:spAutoFit/>
          </a:bodyPr>
          <a:lstStyle/>
          <a:p>
            <a:r>
              <a:rPr kumimoji="1" lang="en-US" altLang="ja-JP" dirty="0"/>
              <a:t>C</a:t>
            </a:r>
            <a:endParaRPr kumimoji="1" lang="ja-JP" altLang="en-US" dirty="0"/>
          </a:p>
        </p:txBody>
      </p:sp>
      <p:grpSp>
        <p:nvGrpSpPr>
          <p:cNvPr id="10" name="グループ化 9">
            <a:extLst>
              <a:ext uri="{FF2B5EF4-FFF2-40B4-BE49-F238E27FC236}">
                <a16:creationId xmlns:a16="http://schemas.microsoft.com/office/drawing/2014/main" id="{407657CD-2008-3714-0EAE-B7A2ECF69DA5}"/>
              </a:ext>
            </a:extLst>
          </p:cNvPr>
          <p:cNvGrpSpPr/>
          <p:nvPr/>
        </p:nvGrpSpPr>
        <p:grpSpPr>
          <a:xfrm>
            <a:off x="442294" y="1282650"/>
            <a:ext cx="558888" cy="279448"/>
            <a:chOff x="2281406" y="5762857"/>
            <a:chExt cx="1250497" cy="627304"/>
          </a:xfrm>
        </p:grpSpPr>
        <p:sp>
          <p:nvSpPr>
            <p:cNvPr id="11" name="楕円 10">
              <a:extLst>
                <a:ext uri="{FF2B5EF4-FFF2-40B4-BE49-F238E27FC236}">
                  <a16:creationId xmlns:a16="http://schemas.microsoft.com/office/drawing/2014/main" id="{B0E04D2F-8363-0D86-D51A-03EA38C1E3A1}"/>
                </a:ext>
              </a:extLst>
            </p:cNvPr>
            <p:cNvSpPr/>
            <p:nvPr/>
          </p:nvSpPr>
          <p:spPr>
            <a:xfrm>
              <a:off x="2281406" y="5850267"/>
              <a:ext cx="878116" cy="539894"/>
            </a:xfrm>
            <a:prstGeom prst="ellipse">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dirty="0"/>
            </a:p>
          </p:txBody>
        </p:sp>
        <p:sp>
          <p:nvSpPr>
            <p:cNvPr id="12" name="楕円 11">
              <a:extLst>
                <a:ext uri="{FF2B5EF4-FFF2-40B4-BE49-F238E27FC236}">
                  <a16:creationId xmlns:a16="http://schemas.microsoft.com/office/drawing/2014/main" id="{B6D5A05D-FBD9-1BCF-FCB1-6F3989B3863C}"/>
                </a:ext>
              </a:extLst>
            </p:cNvPr>
            <p:cNvSpPr/>
            <p:nvPr/>
          </p:nvSpPr>
          <p:spPr>
            <a:xfrm>
              <a:off x="2384222" y="5762857"/>
              <a:ext cx="228910" cy="255181"/>
            </a:xfrm>
            <a:prstGeom prst="ellipse">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3" name="円弧 12">
              <a:extLst>
                <a:ext uri="{FF2B5EF4-FFF2-40B4-BE49-F238E27FC236}">
                  <a16:creationId xmlns:a16="http://schemas.microsoft.com/office/drawing/2014/main" id="{C4735CCE-F701-5969-D6B0-AED2FA14B03E}"/>
                </a:ext>
              </a:extLst>
            </p:cNvPr>
            <p:cNvSpPr/>
            <p:nvPr/>
          </p:nvSpPr>
          <p:spPr>
            <a:xfrm rot="16200000" flipV="1">
              <a:off x="3043713" y="5901971"/>
              <a:ext cx="191370" cy="785010"/>
            </a:xfrm>
            <a:prstGeom prst="arc">
              <a:avLst>
                <a:gd name="adj1" fmla="val 13955031"/>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100"/>
            </a:p>
          </p:txBody>
        </p:sp>
        <p:sp>
          <p:nvSpPr>
            <p:cNvPr id="14" name="楕円 13">
              <a:extLst>
                <a:ext uri="{FF2B5EF4-FFF2-40B4-BE49-F238E27FC236}">
                  <a16:creationId xmlns:a16="http://schemas.microsoft.com/office/drawing/2014/main" id="{A975EC99-E52E-CB46-7D67-2A60D1818354}"/>
                </a:ext>
              </a:extLst>
            </p:cNvPr>
            <p:cNvSpPr/>
            <p:nvPr/>
          </p:nvSpPr>
          <p:spPr>
            <a:xfrm>
              <a:off x="2395192" y="6081841"/>
              <a:ext cx="72000" cy="72000"/>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grpSp>
      <p:grpSp>
        <p:nvGrpSpPr>
          <p:cNvPr id="15" name="グループ化 14">
            <a:extLst>
              <a:ext uri="{FF2B5EF4-FFF2-40B4-BE49-F238E27FC236}">
                <a16:creationId xmlns:a16="http://schemas.microsoft.com/office/drawing/2014/main" id="{F8D1D520-27DE-1D07-4CF9-9043A1E45CA9}"/>
              </a:ext>
            </a:extLst>
          </p:cNvPr>
          <p:cNvGrpSpPr/>
          <p:nvPr/>
        </p:nvGrpSpPr>
        <p:grpSpPr>
          <a:xfrm>
            <a:off x="1850805" y="917684"/>
            <a:ext cx="576003" cy="288002"/>
            <a:chOff x="3814323" y="6164119"/>
            <a:chExt cx="576000" cy="288000"/>
          </a:xfrm>
        </p:grpSpPr>
        <p:grpSp>
          <p:nvGrpSpPr>
            <p:cNvPr id="16" name="グループ化 15">
              <a:extLst>
                <a:ext uri="{FF2B5EF4-FFF2-40B4-BE49-F238E27FC236}">
                  <a16:creationId xmlns:a16="http://schemas.microsoft.com/office/drawing/2014/main" id="{68BC0637-1FFC-F3D2-3C8B-8A3F7D84D548}"/>
                </a:ext>
              </a:extLst>
            </p:cNvPr>
            <p:cNvGrpSpPr/>
            <p:nvPr/>
          </p:nvGrpSpPr>
          <p:grpSpPr>
            <a:xfrm>
              <a:off x="3814323" y="6164119"/>
              <a:ext cx="576000" cy="288000"/>
              <a:chOff x="2281406" y="5762857"/>
              <a:chExt cx="1250497" cy="627304"/>
            </a:xfrm>
          </p:grpSpPr>
          <p:sp>
            <p:nvSpPr>
              <p:cNvPr id="18" name="楕円 17">
                <a:extLst>
                  <a:ext uri="{FF2B5EF4-FFF2-40B4-BE49-F238E27FC236}">
                    <a16:creationId xmlns:a16="http://schemas.microsoft.com/office/drawing/2014/main" id="{479C648C-84C7-D7FE-99FB-7CB45C01DD8A}"/>
                  </a:ext>
                </a:extLst>
              </p:cNvPr>
              <p:cNvSpPr/>
              <p:nvPr/>
            </p:nvSpPr>
            <p:spPr>
              <a:xfrm>
                <a:off x="2281406" y="5850267"/>
                <a:ext cx="878116" cy="539894"/>
              </a:xfrm>
              <a:prstGeom prst="ellipse">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9" name="楕円 18">
                <a:extLst>
                  <a:ext uri="{FF2B5EF4-FFF2-40B4-BE49-F238E27FC236}">
                    <a16:creationId xmlns:a16="http://schemas.microsoft.com/office/drawing/2014/main" id="{EC4F69FD-B2FD-B817-4DEC-4989631EBBF5}"/>
                  </a:ext>
                </a:extLst>
              </p:cNvPr>
              <p:cNvSpPr/>
              <p:nvPr/>
            </p:nvSpPr>
            <p:spPr>
              <a:xfrm>
                <a:off x="2384222" y="5762857"/>
                <a:ext cx="228910" cy="255181"/>
              </a:xfrm>
              <a:prstGeom prst="ellipse">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20" name="円弧 19">
                <a:extLst>
                  <a:ext uri="{FF2B5EF4-FFF2-40B4-BE49-F238E27FC236}">
                    <a16:creationId xmlns:a16="http://schemas.microsoft.com/office/drawing/2014/main" id="{1314B611-0ED4-DF5C-95A2-D6E0EB1217A8}"/>
                  </a:ext>
                </a:extLst>
              </p:cNvPr>
              <p:cNvSpPr/>
              <p:nvPr/>
            </p:nvSpPr>
            <p:spPr>
              <a:xfrm rot="16200000" flipV="1">
                <a:off x="3043713" y="5901971"/>
                <a:ext cx="191370" cy="785010"/>
              </a:xfrm>
              <a:prstGeom prst="arc">
                <a:avLst>
                  <a:gd name="adj1" fmla="val 13955031"/>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100"/>
              </a:p>
            </p:txBody>
          </p:sp>
          <p:sp>
            <p:nvSpPr>
              <p:cNvPr id="21" name="楕円 20">
                <a:extLst>
                  <a:ext uri="{FF2B5EF4-FFF2-40B4-BE49-F238E27FC236}">
                    <a16:creationId xmlns:a16="http://schemas.microsoft.com/office/drawing/2014/main" id="{7CAA591D-AFF0-702D-B4DE-43DE54E3BE20}"/>
                  </a:ext>
                </a:extLst>
              </p:cNvPr>
              <p:cNvSpPr/>
              <p:nvPr/>
            </p:nvSpPr>
            <p:spPr>
              <a:xfrm>
                <a:off x="2395192" y="6081841"/>
                <a:ext cx="72000" cy="72000"/>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grpSp>
        <p:sp>
          <p:nvSpPr>
            <p:cNvPr id="17" name="楕円 16">
              <a:extLst>
                <a:ext uri="{FF2B5EF4-FFF2-40B4-BE49-F238E27FC236}">
                  <a16:creationId xmlns:a16="http://schemas.microsoft.com/office/drawing/2014/main" id="{7B747424-0C06-3B34-98FB-3B2924126E77}"/>
                </a:ext>
              </a:extLst>
            </p:cNvPr>
            <p:cNvSpPr/>
            <p:nvPr/>
          </p:nvSpPr>
          <p:spPr>
            <a:xfrm>
              <a:off x="4030540" y="6260066"/>
              <a:ext cx="144000" cy="144000"/>
            </a:xfrm>
            <a:prstGeom prst="ellipse">
              <a:avLst/>
            </a:prstGeom>
            <a:solidFill>
              <a:srgbClr val="7F7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solidFill>
                  <a:srgbClr val="7F7FFF"/>
                </a:solidFill>
              </a:endParaRPr>
            </a:p>
          </p:txBody>
        </p:sp>
      </p:grpSp>
      <p:sp>
        <p:nvSpPr>
          <p:cNvPr id="22" name="矢印: 右 21">
            <a:extLst>
              <a:ext uri="{FF2B5EF4-FFF2-40B4-BE49-F238E27FC236}">
                <a16:creationId xmlns:a16="http://schemas.microsoft.com/office/drawing/2014/main" id="{09B3E60B-0441-07C4-68DC-E72F8D73F076}"/>
              </a:ext>
            </a:extLst>
          </p:cNvPr>
          <p:cNvSpPr/>
          <p:nvPr/>
        </p:nvSpPr>
        <p:spPr>
          <a:xfrm>
            <a:off x="172731" y="1675474"/>
            <a:ext cx="1696434" cy="193572"/>
          </a:xfrm>
          <a:prstGeom prst="rightArrow">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grpSp>
        <p:nvGrpSpPr>
          <p:cNvPr id="23" name="グループ化 22">
            <a:extLst>
              <a:ext uri="{FF2B5EF4-FFF2-40B4-BE49-F238E27FC236}">
                <a16:creationId xmlns:a16="http://schemas.microsoft.com/office/drawing/2014/main" id="{CE8DAD1D-31F7-1138-E78E-A1E59A3BC976}"/>
              </a:ext>
            </a:extLst>
          </p:cNvPr>
          <p:cNvGrpSpPr/>
          <p:nvPr/>
        </p:nvGrpSpPr>
        <p:grpSpPr>
          <a:xfrm>
            <a:off x="1850292" y="1322143"/>
            <a:ext cx="576003" cy="288002"/>
            <a:chOff x="3814323" y="6164119"/>
            <a:chExt cx="576000" cy="288000"/>
          </a:xfrm>
        </p:grpSpPr>
        <p:grpSp>
          <p:nvGrpSpPr>
            <p:cNvPr id="24" name="グループ化 23">
              <a:extLst>
                <a:ext uri="{FF2B5EF4-FFF2-40B4-BE49-F238E27FC236}">
                  <a16:creationId xmlns:a16="http://schemas.microsoft.com/office/drawing/2014/main" id="{9950BD9C-0563-A994-9808-0548AAE88113}"/>
                </a:ext>
              </a:extLst>
            </p:cNvPr>
            <p:cNvGrpSpPr/>
            <p:nvPr/>
          </p:nvGrpSpPr>
          <p:grpSpPr>
            <a:xfrm>
              <a:off x="3814323" y="6164119"/>
              <a:ext cx="576000" cy="288000"/>
              <a:chOff x="2281406" y="5762857"/>
              <a:chExt cx="1250497" cy="627304"/>
            </a:xfrm>
          </p:grpSpPr>
          <p:sp>
            <p:nvSpPr>
              <p:cNvPr id="26" name="楕円 25">
                <a:extLst>
                  <a:ext uri="{FF2B5EF4-FFF2-40B4-BE49-F238E27FC236}">
                    <a16:creationId xmlns:a16="http://schemas.microsoft.com/office/drawing/2014/main" id="{FACDD952-3B23-124E-7502-7AC4C18BFDD5}"/>
                  </a:ext>
                </a:extLst>
              </p:cNvPr>
              <p:cNvSpPr/>
              <p:nvPr/>
            </p:nvSpPr>
            <p:spPr>
              <a:xfrm>
                <a:off x="2281406" y="5850267"/>
                <a:ext cx="878116" cy="539894"/>
              </a:xfrm>
              <a:prstGeom prst="ellipse">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27" name="楕円 26">
                <a:extLst>
                  <a:ext uri="{FF2B5EF4-FFF2-40B4-BE49-F238E27FC236}">
                    <a16:creationId xmlns:a16="http://schemas.microsoft.com/office/drawing/2014/main" id="{88B76F5C-2C4F-330A-65A6-CCC1B62B07B4}"/>
                  </a:ext>
                </a:extLst>
              </p:cNvPr>
              <p:cNvSpPr/>
              <p:nvPr/>
            </p:nvSpPr>
            <p:spPr>
              <a:xfrm>
                <a:off x="2384222" y="5762857"/>
                <a:ext cx="228910" cy="255181"/>
              </a:xfrm>
              <a:prstGeom prst="ellipse">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28" name="円弧 27">
                <a:extLst>
                  <a:ext uri="{FF2B5EF4-FFF2-40B4-BE49-F238E27FC236}">
                    <a16:creationId xmlns:a16="http://schemas.microsoft.com/office/drawing/2014/main" id="{A7311A35-B3DE-F649-3CB6-73C42F05B737}"/>
                  </a:ext>
                </a:extLst>
              </p:cNvPr>
              <p:cNvSpPr/>
              <p:nvPr/>
            </p:nvSpPr>
            <p:spPr>
              <a:xfrm rot="16200000" flipV="1">
                <a:off x="3043713" y="5901971"/>
                <a:ext cx="191370" cy="785010"/>
              </a:xfrm>
              <a:prstGeom prst="arc">
                <a:avLst>
                  <a:gd name="adj1" fmla="val 13955031"/>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100"/>
              </a:p>
            </p:txBody>
          </p:sp>
          <p:sp>
            <p:nvSpPr>
              <p:cNvPr id="29" name="楕円 28">
                <a:extLst>
                  <a:ext uri="{FF2B5EF4-FFF2-40B4-BE49-F238E27FC236}">
                    <a16:creationId xmlns:a16="http://schemas.microsoft.com/office/drawing/2014/main" id="{390ECDC0-5032-FB64-3C45-588BA839162C}"/>
                  </a:ext>
                </a:extLst>
              </p:cNvPr>
              <p:cNvSpPr/>
              <p:nvPr/>
            </p:nvSpPr>
            <p:spPr>
              <a:xfrm>
                <a:off x="2395192" y="6081841"/>
                <a:ext cx="72000" cy="72000"/>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grpSp>
        <p:sp>
          <p:nvSpPr>
            <p:cNvPr id="25" name="楕円 24">
              <a:extLst>
                <a:ext uri="{FF2B5EF4-FFF2-40B4-BE49-F238E27FC236}">
                  <a16:creationId xmlns:a16="http://schemas.microsoft.com/office/drawing/2014/main" id="{0CEC0F1B-7882-D1B6-C47D-43B1AC3AF42C}"/>
                </a:ext>
              </a:extLst>
            </p:cNvPr>
            <p:cNvSpPr/>
            <p:nvPr/>
          </p:nvSpPr>
          <p:spPr>
            <a:xfrm>
              <a:off x="4030540" y="6260066"/>
              <a:ext cx="144000" cy="144000"/>
            </a:xfrm>
            <a:prstGeom prst="ellipse">
              <a:avLst/>
            </a:prstGeom>
            <a:solidFill>
              <a:srgbClr val="FF7F7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grpSp>
      <p:sp>
        <p:nvSpPr>
          <p:cNvPr id="30" name="矢印: 右 29">
            <a:extLst>
              <a:ext uri="{FF2B5EF4-FFF2-40B4-BE49-F238E27FC236}">
                <a16:creationId xmlns:a16="http://schemas.microsoft.com/office/drawing/2014/main" id="{E49412C5-73A5-74DB-4D48-C1DD47ACB8B2}"/>
              </a:ext>
            </a:extLst>
          </p:cNvPr>
          <p:cNvSpPr/>
          <p:nvPr/>
        </p:nvSpPr>
        <p:spPr>
          <a:xfrm>
            <a:off x="1869165" y="1675475"/>
            <a:ext cx="720000" cy="193572"/>
          </a:xfrm>
          <a:prstGeom prst="rightArrow">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1" name="テキスト ボックス 30">
            <a:extLst>
              <a:ext uri="{FF2B5EF4-FFF2-40B4-BE49-F238E27FC236}">
                <a16:creationId xmlns:a16="http://schemas.microsoft.com/office/drawing/2014/main" id="{A6081389-46F8-106E-29E0-68D05C4026BA}"/>
              </a:ext>
            </a:extLst>
          </p:cNvPr>
          <p:cNvSpPr txBox="1"/>
          <p:nvPr/>
        </p:nvSpPr>
        <p:spPr>
          <a:xfrm>
            <a:off x="143286" y="854386"/>
            <a:ext cx="1204176" cy="261610"/>
          </a:xfrm>
          <a:prstGeom prst="rect">
            <a:avLst/>
          </a:prstGeom>
          <a:noFill/>
        </p:spPr>
        <p:txBody>
          <a:bodyPr wrap="none" rtlCol="0">
            <a:spAutoFit/>
          </a:bodyPr>
          <a:lstStyle/>
          <a:p>
            <a:r>
              <a:rPr kumimoji="1" lang="en-US" altLang="ja-JP" sz="1100" dirty="0"/>
              <a:t>Germ Free 8week</a:t>
            </a:r>
            <a:endParaRPr kumimoji="1" lang="ja-JP" altLang="en-US" sz="1100" dirty="0"/>
          </a:p>
        </p:txBody>
      </p:sp>
      <p:sp>
        <p:nvSpPr>
          <p:cNvPr id="32" name="テキスト ボックス 31">
            <a:extLst>
              <a:ext uri="{FF2B5EF4-FFF2-40B4-BE49-F238E27FC236}">
                <a16:creationId xmlns:a16="http://schemas.microsoft.com/office/drawing/2014/main" id="{85FBA6D9-B2B8-220E-9894-9E37AF3BF81C}"/>
              </a:ext>
            </a:extLst>
          </p:cNvPr>
          <p:cNvSpPr txBox="1"/>
          <p:nvPr/>
        </p:nvSpPr>
        <p:spPr>
          <a:xfrm>
            <a:off x="1372829" y="2047043"/>
            <a:ext cx="1798890" cy="261610"/>
          </a:xfrm>
          <a:prstGeom prst="rect">
            <a:avLst/>
          </a:prstGeom>
          <a:noFill/>
        </p:spPr>
        <p:txBody>
          <a:bodyPr wrap="none" rtlCol="0">
            <a:spAutoFit/>
          </a:bodyPr>
          <a:lstStyle/>
          <a:p>
            <a:r>
              <a:rPr kumimoji="1" lang="en-US" altLang="ja-JP" sz="1100" dirty="0"/>
              <a:t>Fecal transplantation 5week</a:t>
            </a:r>
            <a:endParaRPr kumimoji="1" lang="ja-JP" altLang="en-US" sz="1100" dirty="0"/>
          </a:p>
        </p:txBody>
      </p:sp>
      <p:sp>
        <p:nvSpPr>
          <p:cNvPr id="33" name="二等辺三角形 32">
            <a:extLst>
              <a:ext uri="{FF2B5EF4-FFF2-40B4-BE49-F238E27FC236}">
                <a16:creationId xmlns:a16="http://schemas.microsoft.com/office/drawing/2014/main" id="{07DC119E-1BC8-2FF2-63A5-0A47E231D75B}"/>
              </a:ext>
            </a:extLst>
          </p:cNvPr>
          <p:cNvSpPr/>
          <p:nvPr/>
        </p:nvSpPr>
        <p:spPr>
          <a:xfrm>
            <a:off x="1807006" y="1849408"/>
            <a:ext cx="118907" cy="19342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4" name="二等辺三角形 33">
            <a:extLst>
              <a:ext uri="{FF2B5EF4-FFF2-40B4-BE49-F238E27FC236}">
                <a16:creationId xmlns:a16="http://schemas.microsoft.com/office/drawing/2014/main" id="{2D2093E4-6048-A715-D822-080EEC73C0FF}"/>
              </a:ext>
            </a:extLst>
          </p:cNvPr>
          <p:cNvSpPr/>
          <p:nvPr/>
        </p:nvSpPr>
        <p:spPr>
          <a:xfrm>
            <a:off x="1927077" y="1849408"/>
            <a:ext cx="118907" cy="19342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5" name="二等辺三角形 34">
            <a:extLst>
              <a:ext uri="{FF2B5EF4-FFF2-40B4-BE49-F238E27FC236}">
                <a16:creationId xmlns:a16="http://schemas.microsoft.com/office/drawing/2014/main" id="{997B4844-76A6-7930-090D-E922B8F05E17}"/>
              </a:ext>
            </a:extLst>
          </p:cNvPr>
          <p:cNvSpPr/>
          <p:nvPr/>
        </p:nvSpPr>
        <p:spPr>
          <a:xfrm>
            <a:off x="2047147" y="1848281"/>
            <a:ext cx="118907" cy="19342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6" name="四角形: 角を丸くする 35">
            <a:extLst>
              <a:ext uri="{FF2B5EF4-FFF2-40B4-BE49-F238E27FC236}">
                <a16:creationId xmlns:a16="http://schemas.microsoft.com/office/drawing/2014/main" id="{4BCF8AF6-9305-C6C5-7B1B-EC42784391DB}"/>
              </a:ext>
            </a:extLst>
          </p:cNvPr>
          <p:cNvSpPr/>
          <p:nvPr/>
        </p:nvSpPr>
        <p:spPr>
          <a:xfrm>
            <a:off x="172731" y="1094643"/>
            <a:ext cx="1029046" cy="58912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7" name="テキスト ボックス 36">
            <a:extLst>
              <a:ext uri="{FF2B5EF4-FFF2-40B4-BE49-F238E27FC236}">
                <a16:creationId xmlns:a16="http://schemas.microsoft.com/office/drawing/2014/main" id="{50D5131D-92AF-08DD-BCC9-28B35B467B38}"/>
              </a:ext>
            </a:extLst>
          </p:cNvPr>
          <p:cNvSpPr txBox="1"/>
          <p:nvPr/>
        </p:nvSpPr>
        <p:spPr>
          <a:xfrm>
            <a:off x="2417076" y="880615"/>
            <a:ext cx="708848" cy="261610"/>
          </a:xfrm>
          <a:prstGeom prst="rect">
            <a:avLst/>
          </a:prstGeom>
          <a:noFill/>
          <a:ln>
            <a:solidFill>
              <a:srgbClr val="7F7FFF"/>
            </a:solidFill>
          </a:ln>
        </p:spPr>
        <p:txBody>
          <a:bodyPr wrap="none" rtlCol="0">
            <a:spAutoFit/>
          </a:bodyPr>
          <a:lstStyle/>
          <a:p>
            <a:r>
              <a:rPr kumimoji="1" lang="en-US" altLang="ja-JP" sz="1100" dirty="0">
                <a:solidFill>
                  <a:srgbClr val="7F7FFF"/>
                </a:solidFill>
              </a:rPr>
              <a:t>HFD FMT</a:t>
            </a:r>
            <a:endParaRPr kumimoji="1" lang="ja-JP" altLang="en-US" sz="1100" dirty="0">
              <a:solidFill>
                <a:srgbClr val="7F7FFF"/>
              </a:solidFill>
            </a:endParaRPr>
          </a:p>
        </p:txBody>
      </p:sp>
      <p:sp>
        <p:nvSpPr>
          <p:cNvPr id="38" name="テキスト ボックス 37">
            <a:extLst>
              <a:ext uri="{FF2B5EF4-FFF2-40B4-BE49-F238E27FC236}">
                <a16:creationId xmlns:a16="http://schemas.microsoft.com/office/drawing/2014/main" id="{4C568757-46B9-211C-1FDD-AA099EB08A07}"/>
              </a:ext>
            </a:extLst>
          </p:cNvPr>
          <p:cNvSpPr txBox="1"/>
          <p:nvPr/>
        </p:nvSpPr>
        <p:spPr>
          <a:xfrm>
            <a:off x="2417067" y="1319744"/>
            <a:ext cx="888385" cy="261610"/>
          </a:xfrm>
          <a:prstGeom prst="rect">
            <a:avLst/>
          </a:prstGeom>
          <a:noFill/>
          <a:ln>
            <a:solidFill>
              <a:srgbClr val="FF7F7F"/>
            </a:solidFill>
          </a:ln>
        </p:spPr>
        <p:txBody>
          <a:bodyPr wrap="none" rtlCol="0">
            <a:spAutoFit/>
          </a:bodyPr>
          <a:lstStyle/>
          <a:p>
            <a:r>
              <a:rPr kumimoji="1" lang="en-US" altLang="ja-JP" sz="1100" dirty="0">
                <a:solidFill>
                  <a:srgbClr val="FF7F7F"/>
                </a:solidFill>
              </a:rPr>
              <a:t>HFD+IX FMT</a:t>
            </a:r>
            <a:endParaRPr kumimoji="1" lang="ja-JP" altLang="en-US" sz="1100" dirty="0">
              <a:solidFill>
                <a:srgbClr val="FF7F7F"/>
              </a:solidFill>
            </a:endParaRPr>
          </a:p>
        </p:txBody>
      </p:sp>
      <p:sp>
        <p:nvSpPr>
          <p:cNvPr id="39" name="テキスト ボックス 38">
            <a:extLst>
              <a:ext uri="{FF2B5EF4-FFF2-40B4-BE49-F238E27FC236}">
                <a16:creationId xmlns:a16="http://schemas.microsoft.com/office/drawing/2014/main" id="{C07E2269-004C-04F7-C3EA-0D0D989E2D79}"/>
              </a:ext>
            </a:extLst>
          </p:cNvPr>
          <p:cNvSpPr txBox="1"/>
          <p:nvPr/>
        </p:nvSpPr>
        <p:spPr>
          <a:xfrm>
            <a:off x="122983" y="1776763"/>
            <a:ext cx="950901" cy="261610"/>
          </a:xfrm>
          <a:prstGeom prst="rect">
            <a:avLst/>
          </a:prstGeom>
          <a:noFill/>
        </p:spPr>
        <p:txBody>
          <a:bodyPr wrap="none" rtlCol="0">
            <a:spAutoFit/>
          </a:bodyPr>
          <a:lstStyle/>
          <a:p>
            <a:r>
              <a:rPr kumimoji="1" lang="en-US" altLang="ja-JP" sz="1100" dirty="0">
                <a:solidFill>
                  <a:schemeClr val="accent2">
                    <a:lumMod val="50000"/>
                  </a:schemeClr>
                </a:solidFill>
              </a:rPr>
              <a:t>Normal chow</a:t>
            </a:r>
            <a:endParaRPr kumimoji="1" lang="ja-JP" altLang="en-US" sz="1100" dirty="0">
              <a:solidFill>
                <a:schemeClr val="accent2">
                  <a:lumMod val="50000"/>
                </a:schemeClr>
              </a:solidFill>
            </a:endParaRPr>
          </a:p>
        </p:txBody>
      </p:sp>
      <p:graphicFrame>
        <p:nvGraphicFramePr>
          <p:cNvPr id="40" name="オブジェクト 39">
            <a:extLst>
              <a:ext uri="{FF2B5EF4-FFF2-40B4-BE49-F238E27FC236}">
                <a16:creationId xmlns:a16="http://schemas.microsoft.com/office/drawing/2014/main" id="{AEBF7935-B787-C24C-39F9-0758A865631E}"/>
              </a:ext>
            </a:extLst>
          </p:cNvPr>
          <p:cNvGraphicFramePr>
            <a:graphicFrameLocks noChangeAspect="1"/>
          </p:cNvGraphicFramePr>
          <p:nvPr>
            <p:extLst>
              <p:ext uri="{D42A27DB-BD31-4B8C-83A1-F6EECF244321}">
                <p14:modId xmlns:p14="http://schemas.microsoft.com/office/powerpoint/2010/main" val="3676972827"/>
              </p:ext>
            </p:extLst>
          </p:nvPr>
        </p:nvGraphicFramePr>
        <p:xfrm>
          <a:off x="143744" y="2680963"/>
          <a:ext cx="2627756" cy="1819710"/>
        </p:xfrm>
        <a:graphic>
          <a:graphicData uri="http://schemas.openxmlformats.org/presentationml/2006/ole">
            <mc:AlternateContent xmlns:mc="http://schemas.openxmlformats.org/markup-compatibility/2006">
              <mc:Choice xmlns:v="urn:schemas-microsoft-com:vml" Requires="v">
                <p:oleObj name="Prism 9" r:id="rId2" imgW="3892347" imgH="2694953" progId="Prism9.Document">
                  <p:embed/>
                </p:oleObj>
              </mc:Choice>
              <mc:Fallback>
                <p:oleObj name="Prism 9" r:id="rId2" imgW="3892347" imgH="2694953" progId="Prism9.Document">
                  <p:embed/>
                  <p:pic>
                    <p:nvPicPr>
                      <p:cNvPr id="40" name="オブジェクト 39">
                        <a:extLst>
                          <a:ext uri="{FF2B5EF4-FFF2-40B4-BE49-F238E27FC236}">
                            <a16:creationId xmlns:a16="http://schemas.microsoft.com/office/drawing/2014/main" id="{AEBF7935-B787-C24C-39F9-0758A865631E}"/>
                          </a:ext>
                        </a:extLst>
                      </p:cNvPr>
                      <p:cNvPicPr/>
                      <p:nvPr/>
                    </p:nvPicPr>
                    <p:blipFill>
                      <a:blip r:embed="rId3"/>
                      <a:stretch>
                        <a:fillRect/>
                      </a:stretch>
                    </p:blipFill>
                    <p:spPr>
                      <a:xfrm>
                        <a:off x="143744" y="2680963"/>
                        <a:ext cx="2627756" cy="1819710"/>
                      </a:xfrm>
                      <a:prstGeom prst="rect">
                        <a:avLst/>
                      </a:prstGeom>
                    </p:spPr>
                  </p:pic>
                </p:oleObj>
              </mc:Fallback>
            </mc:AlternateContent>
          </a:graphicData>
        </a:graphic>
      </p:graphicFrame>
      <p:graphicFrame>
        <p:nvGraphicFramePr>
          <p:cNvPr id="41" name="オブジェクト 40">
            <a:extLst>
              <a:ext uri="{FF2B5EF4-FFF2-40B4-BE49-F238E27FC236}">
                <a16:creationId xmlns:a16="http://schemas.microsoft.com/office/drawing/2014/main" id="{9FB187E1-9D4F-7EC0-F20F-2D3EAED3A38D}"/>
              </a:ext>
            </a:extLst>
          </p:cNvPr>
          <p:cNvGraphicFramePr>
            <a:graphicFrameLocks noChangeAspect="1"/>
          </p:cNvGraphicFramePr>
          <p:nvPr>
            <p:extLst>
              <p:ext uri="{D42A27DB-BD31-4B8C-83A1-F6EECF244321}">
                <p14:modId xmlns:p14="http://schemas.microsoft.com/office/powerpoint/2010/main" val="2091597988"/>
              </p:ext>
            </p:extLst>
          </p:nvPr>
        </p:nvGraphicFramePr>
        <p:xfrm>
          <a:off x="3278107" y="2639895"/>
          <a:ext cx="2667195" cy="1813009"/>
        </p:xfrm>
        <a:graphic>
          <a:graphicData uri="http://schemas.openxmlformats.org/presentationml/2006/ole">
            <mc:AlternateContent xmlns:mc="http://schemas.openxmlformats.org/markup-compatibility/2006">
              <mc:Choice xmlns:v="urn:schemas-microsoft-com:vml" Requires="v">
                <p:oleObj name="Prism 9" r:id="rId4" imgW="3965454" imgH="2694953" progId="Prism9.Document">
                  <p:embed/>
                </p:oleObj>
              </mc:Choice>
              <mc:Fallback>
                <p:oleObj name="Prism 9" r:id="rId4" imgW="3965454" imgH="2694953" progId="Prism9.Document">
                  <p:embed/>
                  <p:pic>
                    <p:nvPicPr>
                      <p:cNvPr id="41" name="オブジェクト 40">
                        <a:extLst>
                          <a:ext uri="{FF2B5EF4-FFF2-40B4-BE49-F238E27FC236}">
                            <a16:creationId xmlns:a16="http://schemas.microsoft.com/office/drawing/2014/main" id="{9FB187E1-9D4F-7EC0-F20F-2D3EAED3A38D}"/>
                          </a:ext>
                        </a:extLst>
                      </p:cNvPr>
                      <p:cNvPicPr/>
                      <p:nvPr/>
                    </p:nvPicPr>
                    <p:blipFill>
                      <a:blip r:embed="rId5"/>
                      <a:stretch>
                        <a:fillRect/>
                      </a:stretch>
                    </p:blipFill>
                    <p:spPr>
                      <a:xfrm>
                        <a:off x="3278107" y="2639895"/>
                        <a:ext cx="2667195" cy="1813009"/>
                      </a:xfrm>
                      <a:prstGeom prst="rect">
                        <a:avLst/>
                      </a:prstGeom>
                    </p:spPr>
                  </p:pic>
                </p:oleObj>
              </mc:Fallback>
            </mc:AlternateContent>
          </a:graphicData>
        </a:graphic>
      </p:graphicFrame>
      <p:graphicFrame>
        <p:nvGraphicFramePr>
          <p:cNvPr id="42" name="オブジェクト 41">
            <a:extLst>
              <a:ext uri="{FF2B5EF4-FFF2-40B4-BE49-F238E27FC236}">
                <a16:creationId xmlns:a16="http://schemas.microsoft.com/office/drawing/2014/main" id="{B32EEEA5-1D45-19CD-B94E-966953ED39C7}"/>
              </a:ext>
            </a:extLst>
          </p:cNvPr>
          <p:cNvGraphicFramePr>
            <a:graphicFrameLocks noChangeAspect="1"/>
          </p:cNvGraphicFramePr>
          <p:nvPr>
            <p:extLst>
              <p:ext uri="{D42A27DB-BD31-4B8C-83A1-F6EECF244321}">
                <p14:modId xmlns:p14="http://schemas.microsoft.com/office/powerpoint/2010/main" val="4009798801"/>
              </p:ext>
            </p:extLst>
          </p:nvPr>
        </p:nvGraphicFramePr>
        <p:xfrm>
          <a:off x="3278107" y="647735"/>
          <a:ext cx="3636732" cy="1641713"/>
        </p:xfrm>
        <a:graphic>
          <a:graphicData uri="http://schemas.openxmlformats.org/presentationml/2006/ole">
            <mc:AlternateContent xmlns:mc="http://schemas.openxmlformats.org/markup-compatibility/2006">
              <mc:Choice xmlns:v="urn:schemas-microsoft-com:vml" Requires="v">
                <p:oleObj name="Prism 9" r:id="rId6" imgW="5457857" imgH="2463082" progId="Prism9.Document">
                  <p:embed/>
                </p:oleObj>
              </mc:Choice>
              <mc:Fallback>
                <p:oleObj name="Prism 9" r:id="rId6" imgW="5457857" imgH="2463082" progId="Prism9.Document">
                  <p:embed/>
                  <p:pic>
                    <p:nvPicPr>
                      <p:cNvPr id="42" name="オブジェクト 41">
                        <a:extLst>
                          <a:ext uri="{FF2B5EF4-FFF2-40B4-BE49-F238E27FC236}">
                            <a16:creationId xmlns:a16="http://schemas.microsoft.com/office/drawing/2014/main" id="{B32EEEA5-1D45-19CD-B94E-966953ED39C7}"/>
                          </a:ext>
                        </a:extLst>
                      </p:cNvPr>
                      <p:cNvPicPr/>
                      <p:nvPr/>
                    </p:nvPicPr>
                    <p:blipFill>
                      <a:blip r:embed="rId7"/>
                      <a:stretch>
                        <a:fillRect/>
                      </a:stretch>
                    </p:blipFill>
                    <p:spPr>
                      <a:xfrm>
                        <a:off x="3278107" y="647735"/>
                        <a:ext cx="3636732" cy="1641713"/>
                      </a:xfrm>
                      <a:prstGeom prst="rect">
                        <a:avLst/>
                      </a:prstGeom>
                      <a:ln>
                        <a:noFill/>
                      </a:ln>
                    </p:spPr>
                  </p:pic>
                </p:oleObj>
              </mc:Fallback>
            </mc:AlternateContent>
          </a:graphicData>
        </a:graphic>
      </p:graphicFrame>
      <p:sp>
        <p:nvSpPr>
          <p:cNvPr id="49" name="テキスト ボックス 48">
            <a:extLst>
              <a:ext uri="{FF2B5EF4-FFF2-40B4-BE49-F238E27FC236}">
                <a16:creationId xmlns:a16="http://schemas.microsoft.com/office/drawing/2014/main" id="{55DC9E7C-068C-5FD6-BC92-6E3DF73EEE69}"/>
              </a:ext>
            </a:extLst>
          </p:cNvPr>
          <p:cNvSpPr txBox="1"/>
          <p:nvPr/>
        </p:nvSpPr>
        <p:spPr>
          <a:xfrm>
            <a:off x="3171719" y="2396045"/>
            <a:ext cx="317716" cy="369332"/>
          </a:xfrm>
          <a:prstGeom prst="rect">
            <a:avLst/>
          </a:prstGeom>
          <a:noFill/>
        </p:spPr>
        <p:txBody>
          <a:bodyPr wrap="square" rtlCol="0">
            <a:spAutoFit/>
          </a:bodyPr>
          <a:lstStyle/>
          <a:p>
            <a:r>
              <a:rPr kumimoji="1" lang="en-US" altLang="ja-JP" dirty="0"/>
              <a:t>D</a:t>
            </a:r>
            <a:endParaRPr kumimoji="1" lang="ja-JP" altLang="en-US" dirty="0"/>
          </a:p>
        </p:txBody>
      </p:sp>
      <p:sp>
        <p:nvSpPr>
          <p:cNvPr id="50" name="テキスト ボックス 49">
            <a:extLst>
              <a:ext uri="{FF2B5EF4-FFF2-40B4-BE49-F238E27FC236}">
                <a16:creationId xmlns:a16="http://schemas.microsoft.com/office/drawing/2014/main" id="{DC9EDEFB-7762-7FC1-528B-4989EAC26BDE}"/>
              </a:ext>
            </a:extLst>
          </p:cNvPr>
          <p:cNvSpPr txBox="1"/>
          <p:nvPr/>
        </p:nvSpPr>
        <p:spPr>
          <a:xfrm flipH="1">
            <a:off x="231028" y="4784145"/>
            <a:ext cx="6550123" cy="938719"/>
          </a:xfrm>
          <a:prstGeom prst="rect">
            <a:avLst/>
          </a:prstGeom>
          <a:noFill/>
        </p:spPr>
        <p:txBody>
          <a:bodyPr wrap="square" rtlCol="0">
            <a:spAutoFit/>
          </a:bodyPr>
          <a:lstStyle/>
          <a:p>
            <a:r>
              <a:rPr kumimoji="1" lang="en-US" altLang="ja-JP" sz="1100" dirty="0"/>
              <a:t> Supplementary Figure 4  Effects of FMT from HFD or HFD+IX mice to chow-fed GF mice.</a:t>
            </a:r>
          </a:p>
          <a:p>
            <a:r>
              <a:rPr kumimoji="1" lang="en-US" altLang="ja-JP" sz="1100" dirty="0"/>
              <a:t>(A) Schematic overview of the </a:t>
            </a:r>
            <a:r>
              <a:rPr kumimoji="1" lang="en-US" altLang="ja-JP" sz="1100" dirty="0" err="1"/>
              <a:t>gnotobiote</a:t>
            </a:r>
            <a:r>
              <a:rPr kumimoji="1" lang="en-US" altLang="ja-JP" sz="1100" dirty="0"/>
              <a:t> study. (B) Tissue weight (C) Body weight of the recipient mice transferred fecal microbiota from either HFD or HFD+IX fed mice (n = 8–9 per group). (D) OGTT performed 5 weeks after transplantation (n = 8–9 per group).  **P&lt;0.01 </a:t>
            </a:r>
            <a:r>
              <a:rPr lang="en-US" altLang="ja-JP" sz="1100" dirty="0"/>
              <a:t>by unpaired </a:t>
            </a:r>
            <a:r>
              <a:rPr lang="en-US" altLang="ja-JP" sz="1100" i="1" dirty="0"/>
              <a:t>t</a:t>
            </a:r>
            <a:r>
              <a:rPr lang="en-US" altLang="ja-JP" sz="1100" dirty="0"/>
              <a:t> test. </a:t>
            </a:r>
            <a:r>
              <a:rPr kumimoji="1" lang="en-US" altLang="ja-JP" sz="1100" dirty="0"/>
              <a:t>Data are presented as the mean ± SEM. </a:t>
            </a:r>
            <a:endParaRPr kumimoji="1" lang="ja-JP" altLang="en-US" sz="1100" dirty="0"/>
          </a:p>
        </p:txBody>
      </p:sp>
    </p:spTree>
    <p:extLst>
      <p:ext uri="{BB962C8B-B14F-4D97-AF65-F5344CB8AC3E}">
        <p14:creationId xmlns:p14="http://schemas.microsoft.com/office/powerpoint/2010/main" val="513216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9888E3F9-EB33-5D96-3781-992DFCE3146A}"/>
              </a:ext>
            </a:extLst>
          </p:cNvPr>
          <p:cNvSpPr txBox="1"/>
          <p:nvPr/>
        </p:nvSpPr>
        <p:spPr>
          <a:xfrm>
            <a:off x="42738" y="-4553"/>
            <a:ext cx="2383601" cy="369332"/>
          </a:xfrm>
          <a:prstGeom prst="rect">
            <a:avLst/>
          </a:prstGeom>
          <a:noFill/>
        </p:spPr>
        <p:txBody>
          <a:bodyPr wrap="none" rtlCol="0">
            <a:spAutoFit/>
          </a:bodyPr>
          <a:lstStyle/>
          <a:p>
            <a:r>
              <a:rPr kumimoji="1" lang="en-US" altLang="ja-JP" dirty="0"/>
              <a:t>Supplementary figure 5</a:t>
            </a:r>
            <a:endParaRPr kumimoji="1" lang="ja-JP" altLang="en-US" dirty="0"/>
          </a:p>
        </p:txBody>
      </p:sp>
      <p:graphicFrame>
        <p:nvGraphicFramePr>
          <p:cNvPr id="5" name="オブジェクト 4">
            <a:extLst>
              <a:ext uri="{FF2B5EF4-FFF2-40B4-BE49-F238E27FC236}">
                <a16:creationId xmlns:a16="http://schemas.microsoft.com/office/drawing/2014/main" id="{42BF52BF-6264-1C31-B8AD-953AED297F27}"/>
              </a:ext>
            </a:extLst>
          </p:cNvPr>
          <p:cNvGraphicFramePr>
            <a:graphicFrameLocks noChangeAspect="1"/>
          </p:cNvGraphicFramePr>
          <p:nvPr>
            <p:extLst>
              <p:ext uri="{D42A27DB-BD31-4B8C-83A1-F6EECF244321}">
                <p14:modId xmlns:p14="http://schemas.microsoft.com/office/powerpoint/2010/main" val="1107155067"/>
              </p:ext>
            </p:extLst>
          </p:nvPr>
        </p:nvGraphicFramePr>
        <p:xfrm>
          <a:off x="131763" y="469900"/>
          <a:ext cx="2892425" cy="1928813"/>
        </p:xfrm>
        <a:graphic>
          <a:graphicData uri="http://schemas.openxmlformats.org/presentationml/2006/ole">
            <mc:AlternateContent xmlns:mc="http://schemas.openxmlformats.org/markup-compatibility/2006">
              <mc:Choice xmlns:v="urn:schemas-microsoft-com:vml" Requires="v">
                <p:oleObj name="Prism 9" r:id="rId2" imgW="4056929" imgH="2706834" progId="Prism9.Document">
                  <p:embed/>
                </p:oleObj>
              </mc:Choice>
              <mc:Fallback>
                <p:oleObj name="Prism 9" r:id="rId2" imgW="4056929" imgH="2706834" progId="Prism9.Document">
                  <p:embed/>
                  <p:pic>
                    <p:nvPicPr>
                      <p:cNvPr id="5" name="オブジェクト 4">
                        <a:extLst>
                          <a:ext uri="{FF2B5EF4-FFF2-40B4-BE49-F238E27FC236}">
                            <a16:creationId xmlns:a16="http://schemas.microsoft.com/office/drawing/2014/main" id="{42BF52BF-6264-1C31-B8AD-953AED297F27}"/>
                          </a:ext>
                        </a:extLst>
                      </p:cNvPr>
                      <p:cNvPicPr/>
                      <p:nvPr/>
                    </p:nvPicPr>
                    <p:blipFill>
                      <a:blip r:embed="rId3"/>
                      <a:stretch>
                        <a:fillRect/>
                      </a:stretch>
                    </p:blipFill>
                    <p:spPr>
                      <a:xfrm>
                        <a:off x="131763" y="469900"/>
                        <a:ext cx="2892425" cy="1928813"/>
                      </a:xfrm>
                      <a:prstGeom prst="rect">
                        <a:avLst/>
                      </a:prstGeom>
                    </p:spPr>
                  </p:pic>
                </p:oleObj>
              </mc:Fallback>
            </mc:AlternateContent>
          </a:graphicData>
        </a:graphic>
      </p:graphicFrame>
      <p:sp>
        <p:nvSpPr>
          <p:cNvPr id="2" name="テキスト ボックス 1">
            <a:extLst>
              <a:ext uri="{FF2B5EF4-FFF2-40B4-BE49-F238E27FC236}">
                <a16:creationId xmlns:a16="http://schemas.microsoft.com/office/drawing/2014/main" id="{0DA336C5-5EAB-6BEE-89A6-2993CD9A575B}"/>
              </a:ext>
            </a:extLst>
          </p:cNvPr>
          <p:cNvSpPr txBox="1"/>
          <p:nvPr/>
        </p:nvSpPr>
        <p:spPr>
          <a:xfrm flipH="1">
            <a:off x="131763" y="2398713"/>
            <a:ext cx="6550123" cy="261610"/>
          </a:xfrm>
          <a:prstGeom prst="rect">
            <a:avLst/>
          </a:prstGeom>
          <a:noFill/>
        </p:spPr>
        <p:txBody>
          <a:bodyPr wrap="square" rtlCol="0">
            <a:spAutoFit/>
          </a:bodyPr>
          <a:lstStyle/>
          <a:p>
            <a:r>
              <a:rPr kumimoji="1" lang="en-US" altLang="ja-JP" sz="1100" dirty="0"/>
              <a:t> Supplementary Figure 5. Effects of IX administration on barrier-related gene expressions in the colon. </a:t>
            </a:r>
            <a:endParaRPr kumimoji="1" lang="ja-JP" altLang="en-US" sz="1100" dirty="0"/>
          </a:p>
        </p:txBody>
      </p:sp>
    </p:spTree>
    <p:extLst>
      <p:ext uri="{BB962C8B-B14F-4D97-AF65-F5344CB8AC3E}">
        <p14:creationId xmlns:p14="http://schemas.microsoft.com/office/powerpoint/2010/main" val="33385637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37913</TotalTime>
  <Words>417</Words>
  <Application>Microsoft Office PowerPoint</Application>
  <PresentationFormat>A4 210 x 297 mm</PresentationFormat>
  <Paragraphs>43</Paragraphs>
  <Slides>5</Slides>
  <Notes>1</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5</vt:i4>
      </vt:variant>
    </vt:vector>
  </HeadingPairs>
  <TitlesOfParts>
    <vt:vector size="11" baseType="lpstr">
      <vt:lpstr>游ゴシック</vt:lpstr>
      <vt:lpstr>Arial</vt:lpstr>
      <vt:lpstr>Calibri</vt:lpstr>
      <vt:lpstr>Calibri Light</vt:lpstr>
      <vt:lpstr>Office テーマ</vt:lpstr>
      <vt:lpstr>Prism 9</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研究報告  マウスを用いた栄養素特異的腸内細菌叢由来 代謝産物が代謝に与える影響についての検討</dc:title>
  <dc:creator>渡邊 善之</dc:creator>
  <cp:lastModifiedBy>志帆 藤坂</cp:lastModifiedBy>
  <cp:revision>348</cp:revision>
  <cp:lastPrinted>2023-08-07T06:19:09Z</cp:lastPrinted>
  <dcterms:created xsi:type="dcterms:W3CDTF">2019-10-21T03:51:18Z</dcterms:created>
  <dcterms:modified xsi:type="dcterms:W3CDTF">2023-09-05T05:39:05Z</dcterms:modified>
</cp:coreProperties>
</file>