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90" d="100"/>
          <a:sy n="90" d="100"/>
        </p:scale>
        <p:origin x="780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64019-0F0E-FCA1-6EB6-09F8D213E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0BC50A-2608-855A-5274-7AC477EB8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DE4D6-E0DE-067A-062C-48538B648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9A084-4EFA-E102-3E20-8984F14C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377DD-CF63-1E8C-8CC7-6F68495AF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93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BCA1A-E449-750D-4BD6-0053CAA4F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A384A-432C-5D91-97FE-D90BA6699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2E232-F52C-CB5C-C22C-4D7B7D746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7AD06-BB05-1CDE-42D3-9CB01D685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B2305-145B-5D87-0841-535639EE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9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C9B694-05D9-817B-F0DB-4C9A4AE8B8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13F813-DD8D-E4AA-96B3-B74E717D4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66309-DD96-C0F8-0E6B-7A3D79145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915EF-27EA-C95C-EE8C-D049A5437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C4D07-F343-DE85-137F-21142AC56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3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4D7B7-3674-112B-1A73-054B3795E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300F8-83F9-9369-E531-023D75D5C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285ED-947E-71FF-5777-0DFC7818A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722D1-25D3-4D9C-D1B0-723B9BB06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78A21-61EB-4521-FE84-7FFAC0EE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5726C-5659-DF5B-45FE-68485F5B7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A1032-51E7-73C6-0C4F-8ABA321DE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A18A6-3CE6-035C-F48F-48A42D32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2A680-9E22-1C8C-753A-4547411A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20AC8-A391-8BDA-99DB-4A74823D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4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3C404-A4BA-AD06-79D0-881EEF3A3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CB4E4-5F23-595A-0F3D-C611943765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2E23C0-6989-0652-1EA5-12A2F537E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F4B7-4747-57E6-6B4B-76C939661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E3419F-01D8-825B-BD19-0F37D088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A3F62-665D-7AE0-C920-84CC69D6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6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3C4D-FD75-F38B-EC96-3A8A96F36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8C6F82-B0FB-0BBE-AAE3-E4583399A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6749-07C9-0776-D315-FC523BC88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8D4D60-0FD8-93EC-3ABB-FA05C72564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341A91-5020-677F-430D-B7EE315AE7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20839E-5EA8-8978-877C-3AD2D1026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8D74AF-2274-6628-D29D-72C06067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224700-7828-9203-7FE9-71CA2B6A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2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63F4-B22B-65EE-A935-BADC662F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3133F4-BBAA-10DE-F7C6-F1587A952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96EACB-88A3-FC88-D3B1-A7AF287E1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B84545-1C83-8C1F-03D2-73C4338C8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6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1EBF2A-A099-A802-6768-FC8C3D44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3DAA1A-C320-0E23-0E71-9830D8EE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F57F87-4439-4F2E-2569-577ED8ADE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1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A814-AE8C-3149-2C2E-C16B1F032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F95A7-41B6-B021-B329-3E12A66AD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3ADAF7-A17F-1FCC-FF9B-C538D51D3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4DA55-401E-1B8F-B11E-45B05086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CD40-1FFA-C915-7CD2-9C751C73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6FB16-6E7A-5090-AA72-FAB329D75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14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8F6C4-C86D-5938-1310-640599D83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F6F171-686E-5C4B-7547-9536312A3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F5210-5B57-5AFD-E2CD-8AB234663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1C09EF-2462-3757-65CE-6B1AC329B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F1DD8-A858-31E2-CB09-6082D322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67FFF-09D0-E517-9827-D909F1C2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8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8B2BEB-3F04-6440-85F5-69F7F175D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18FC8-8075-2E5F-ABD5-4FCF3476B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DE055-BB16-5FDC-CB5A-FBAB96F15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727A7-4302-4A25-867A-7AF64F5925BE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4671A-AB2A-7AD2-D57C-6FD66557A5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F6106-4552-A5C4-FFE4-A3ECB6DAB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85022-8B3E-4A46-87F7-63588DE98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4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99A85C-9544-3C88-2F63-CD1642303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903226" cy="1325563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S1: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Ten gene edits and their function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486B947-6959-A7BC-C1E3-E1790AD33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154177"/>
              </p:ext>
            </p:extLst>
          </p:nvPr>
        </p:nvGraphicFramePr>
        <p:xfrm>
          <a:off x="669235" y="987286"/>
          <a:ext cx="10793895" cy="5855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9546">
                  <a:extLst>
                    <a:ext uri="{9D8B030D-6E8A-4147-A177-3AD203B41FA5}">
                      <a16:colId xmlns:a16="http://schemas.microsoft.com/office/drawing/2014/main" val="4253209898"/>
                    </a:ext>
                  </a:extLst>
                </a:gridCol>
                <a:gridCol w="5365140">
                  <a:extLst>
                    <a:ext uri="{9D8B030D-6E8A-4147-A177-3AD203B41FA5}">
                      <a16:colId xmlns:a16="http://schemas.microsoft.com/office/drawing/2014/main" val="534034007"/>
                    </a:ext>
                  </a:extLst>
                </a:gridCol>
                <a:gridCol w="2719209">
                  <a:extLst>
                    <a:ext uri="{9D8B030D-6E8A-4147-A177-3AD203B41FA5}">
                      <a16:colId xmlns:a16="http://schemas.microsoft.com/office/drawing/2014/main" val="3450577416"/>
                    </a:ext>
                  </a:extLst>
                </a:gridCol>
              </a:tblGrid>
              <a:tr h="343357">
                <a:tc gridSpan="3"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Genetic Modifications in donor pig for Cardiac Xenotransplantation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68623"/>
                  </a:ext>
                </a:extLst>
              </a:tr>
              <a:tr h="34335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Genetic Modification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Mechanisms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Properties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2925998386"/>
                  </a:ext>
                </a:extLst>
              </a:tr>
              <a:tr h="210572">
                <a:tc gridSpan="3">
                  <a:txBody>
                    <a:bodyPr/>
                    <a:lstStyle/>
                    <a:p>
                      <a:pPr marL="0" marR="0" algn="ctr"/>
                      <a:r>
                        <a:rPr lang="en-US" sz="1400" dirty="0" err="1">
                          <a:effectLst/>
                        </a:rPr>
                        <a:t>Xenogenic</a:t>
                      </a:r>
                      <a:r>
                        <a:rPr lang="en-US" sz="1400" dirty="0">
                          <a:effectLst/>
                        </a:rPr>
                        <a:t> Carbohydrate Knockout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013098"/>
                  </a:ext>
                </a:extLst>
              </a:tr>
              <a:tr h="62228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Galactose-α-1,3-galactose KO (GTKO)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Deletion of immunogenic Galactose-α-1,3-galactose (Gal) glycan through knockout of the synthetic enzyme alpha1,3-galactosyltransferase (GT)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rowSpan="3"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Anti-Immunogenic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3176589354"/>
                  </a:ext>
                </a:extLst>
              </a:tr>
              <a:tr h="62228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β1,4-N-acetylgalactosyltransferase KO (B4GalKO)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Deletion of immunogenic blood group SDa antigen through knockout of the synthetic enzyme (B4GalNT2)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221073"/>
                  </a:ext>
                </a:extLst>
              </a:tr>
              <a:tr h="62228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CMP-N-acetylneuraminic acid hydroxylase KO (CMAHKO)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Deletion of immunogenic glycan N-glycolylneuraminic acid (Neu5Gc) through knockout of the synthetic enzyme CMP-N-acetylneuraminic acid hydroxylase (CMAH)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890496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Growth Hormone Receptor Knockout (GHRKO)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Reduction of downstream insulin growth factor-1 (IGF-1) signaling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Reduce intrinsic graft growth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4227830881"/>
                  </a:ext>
                </a:extLst>
              </a:tr>
              <a:tr h="207429">
                <a:tc gridSpan="3"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Human Transgene Expression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82409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CD46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Suppress human complement activity by mediating cleavage of C3b and C4b complement deposition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rowSpan="2"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Complement Regulation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3279881804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Decay Accelerating Factor (DAF)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Inhibits C3 and C5 convertase enzymes and downstream complement activation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509813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Epithelial Cell Protein C Receptor (EPCR)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Activates Protein 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rowSpan="2"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Anti-Coagulation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570810095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Thrombomodulin (TBM)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Binds human thrombin and activates Protein C via activated thrombin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820977"/>
                  </a:ext>
                </a:extLst>
              </a:tr>
              <a:tr h="290715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Heme oxygenase-1 (HO-1)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Decreases oxidative products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rowSpan="2"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Anti-Inflammatory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extLst>
                  <a:ext uri="{0D108BD9-81ED-4DB2-BD59-A6C34878D82A}">
                    <a16:rowId xmlns:a16="http://schemas.microsoft.com/office/drawing/2014/main" val="3447721881"/>
                  </a:ext>
                </a:extLst>
              </a:tr>
              <a:tr h="414859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CD47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Interacts with macrophage signal regulatory protein (SIRP)α to prevent opsonization and phagocytosis of xenogeneic tissue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0" marR="6420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86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16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5292B-B184-7CEB-996D-1512DF6C8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Figures S4. Enrichment profile associated with a viral infection and endothelial damage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A707B8-7470-8CE3-3CA3-DF2FD30DF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49" y="1325563"/>
            <a:ext cx="12027901" cy="530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6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ED4AF-3BE4-0D6A-02EB-78AD36373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093" y="365125"/>
            <a:ext cx="11759609" cy="1325563"/>
          </a:xfrm>
        </p:spPr>
        <p:txBody>
          <a:bodyPr>
            <a:no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S2: Immunosuppression  (IS) regimen comparison: IS for non-human primates (NHPs) vs. Cardiac xenograft recipient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69D164-F1CC-9FC0-9BBC-2118D7DEAD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6" y="1991832"/>
            <a:ext cx="11307028" cy="46641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341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47B71-DF81-50C0-65AE-689EC5F6A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9"/>
            <a:ext cx="11502887" cy="1325563"/>
          </a:xfrm>
        </p:spPr>
        <p:txBody>
          <a:bodyPr/>
          <a:lstStyle/>
          <a:p>
            <a:r>
              <a:rPr lang="en-US" dirty="0"/>
              <a:t>Figure 1 (</a:t>
            </a:r>
            <a:r>
              <a:rPr lang="en-US" dirty="0" err="1"/>
              <a:t>i</a:t>
            </a:r>
            <a:r>
              <a:rPr lang="en-US" dirty="0"/>
              <a:t>): (a) Antibody Binding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F93C27-0107-D341-02AE-F70B2D047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30" y="2452004"/>
            <a:ext cx="11899339" cy="27223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97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4DCBCA-74F9-8232-678B-5B7458B9F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587" y="1293809"/>
            <a:ext cx="7212265" cy="5309086"/>
          </a:xfrm>
          <a:prstGeom prst="rect">
            <a:avLst/>
          </a:prstGeom>
          <a:noFill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CA24929-8899-C4FA-3F4E-AA1DC93C0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9"/>
            <a:ext cx="11502887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 (ii): Antibody Cytotoxicity</a:t>
            </a:r>
          </a:p>
        </p:txBody>
      </p:sp>
    </p:spTree>
    <p:extLst>
      <p:ext uri="{BB962C8B-B14F-4D97-AF65-F5344CB8AC3E}">
        <p14:creationId xmlns:p14="http://schemas.microsoft.com/office/powerpoint/2010/main" val="501501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ccr3\AppData\Local\Microsoft\Windows\INetCache\Content.MSO\F206E231.tmp">
            <a:extLst>
              <a:ext uri="{FF2B5EF4-FFF2-40B4-BE49-F238E27FC236}">
                <a16:creationId xmlns:a16="http://schemas.microsoft.com/office/drawing/2014/main" id="{891A47B4-1317-EC2B-48C6-D15FFB81B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34" y="1606067"/>
            <a:ext cx="6451711" cy="36458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F6FC667-798F-311B-E85F-E7AD1FB24163}"/>
              </a:ext>
            </a:extLst>
          </p:cNvPr>
          <p:cNvSpPr txBox="1">
            <a:spLocks/>
          </p:cNvSpPr>
          <p:nvPr/>
        </p:nvSpPr>
        <p:spPr>
          <a:xfrm>
            <a:off x="99390" y="0"/>
            <a:ext cx="11546805" cy="78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S2: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Microchimerism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recipients </a:t>
            </a:r>
          </a:p>
        </p:txBody>
      </p:sp>
    </p:spTree>
    <p:extLst>
      <p:ext uri="{BB962C8B-B14F-4D97-AF65-F5344CB8AC3E}">
        <p14:creationId xmlns:p14="http://schemas.microsoft.com/office/powerpoint/2010/main" val="134564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0537-9062-89C9-8A8C-6D50EDFD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057321" cy="688423"/>
          </a:xfrm>
        </p:spPr>
        <p:txBody>
          <a:bodyPr>
            <a:no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S3: Assessment of PCMV transcription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644AF7F-54AF-6A92-D8E1-FAC2D5EBF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043689"/>
              </p:ext>
            </p:extLst>
          </p:nvPr>
        </p:nvGraphicFramePr>
        <p:xfrm>
          <a:off x="552894" y="1488557"/>
          <a:ext cx="10880651" cy="4125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5889">
                  <a:extLst>
                    <a:ext uri="{9D8B030D-6E8A-4147-A177-3AD203B41FA5}">
                      <a16:colId xmlns:a16="http://schemas.microsoft.com/office/drawing/2014/main" val="2309363133"/>
                    </a:ext>
                  </a:extLst>
                </a:gridCol>
                <a:gridCol w="2175889">
                  <a:extLst>
                    <a:ext uri="{9D8B030D-6E8A-4147-A177-3AD203B41FA5}">
                      <a16:colId xmlns:a16="http://schemas.microsoft.com/office/drawing/2014/main" val="1555548881"/>
                    </a:ext>
                  </a:extLst>
                </a:gridCol>
                <a:gridCol w="2175889">
                  <a:extLst>
                    <a:ext uri="{9D8B030D-6E8A-4147-A177-3AD203B41FA5}">
                      <a16:colId xmlns:a16="http://schemas.microsoft.com/office/drawing/2014/main" val="698662950"/>
                    </a:ext>
                  </a:extLst>
                </a:gridCol>
                <a:gridCol w="2175889">
                  <a:extLst>
                    <a:ext uri="{9D8B030D-6E8A-4147-A177-3AD203B41FA5}">
                      <a16:colId xmlns:a16="http://schemas.microsoft.com/office/drawing/2014/main" val="974321992"/>
                    </a:ext>
                  </a:extLst>
                </a:gridCol>
                <a:gridCol w="2177095">
                  <a:extLst>
                    <a:ext uri="{9D8B030D-6E8A-4147-A177-3AD203B41FA5}">
                      <a16:colId xmlns:a16="http://schemas.microsoft.com/office/drawing/2014/main" val="897199109"/>
                    </a:ext>
                  </a:extLst>
                </a:gridCol>
              </a:tblGrid>
              <a:tr h="16728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Recipient Tissue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U41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U57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U100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18s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537307"/>
                  </a:ext>
                </a:extLst>
              </a:tr>
              <a:tr h="8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Liver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15.68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2043097"/>
                  </a:ext>
                </a:extLst>
              </a:tr>
              <a:tr h="8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Spleen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16.31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6623269"/>
                  </a:ext>
                </a:extLst>
              </a:tr>
              <a:tr h="8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Kidney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UD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15.64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2203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06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9CF59-3341-BCC9-4144-3DA2C6EE8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Figures S3: PERV analysis of transplant recipient's PBMC at different intervals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384CC6-07B6-821F-29AA-416DE3F59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79" y="1191115"/>
            <a:ext cx="8276375" cy="560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75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00E8F-CF41-566F-D57E-032A8C937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6520"/>
            <a:ext cx="12192000" cy="69015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Figures S4.  a-b. Post− vs. pre−transplant differentially expressed allograft rejection signature genes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5F8D3D-3009-8E42-4CED-AD616AACD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649" y="1294389"/>
            <a:ext cx="8887821" cy="556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93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F971-D3C7-4A83-6984-7A7637054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60"/>
            <a:ext cx="121920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Figures S4. Enrichment profile associated with BCR signaling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CF3EAF-BB3D-5D54-DF21-F909491FC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00" y="1509824"/>
            <a:ext cx="11512831" cy="49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2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333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Table S1:Ten gene edits and their function</vt:lpstr>
      <vt:lpstr>Table S2: Immunosuppression  (IS) regimen comparison: IS for non-human primates (NHPs) vs. Cardiac xenograft recipient</vt:lpstr>
      <vt:lpstr>Figure 1 (i): (a) Antibody Binding</vt:lpstr>
      <vt:lpstr>Figure 1 (ii): Antibody Cytotoxicity</vt:lpstr>
      <vt:lpstr>PowerPoint Presentation</vt:lpstr>
      <vt:lpstr>Table S3: Assessment of PCMV transcription</vt:lpstr>
      <vt:lpstr>Figures S3: PERV analysis of transplant recipient's PBMC at different intervals</vt:lpstr>
      <vt:lpstr>Figures S4.  a-b. Post− vs. pre−transplant differentially expressed allograft rejection signature genes</vt:lpstr>
      <vt:lpstr>Figures S4. Enrichment profile associated with BCR signaling</vt:lpstr>
      <vt:lpstr>Figures S4. Enrichment profile associated with a viral infection and endothelial damage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S1:Ten gene edits and their function</dc:title>
  <dc:creator>Asingh</dc:creator>
  <cp:lastModifiedBy>Asingh</cp:lastModifiedBy>
  <cp:revision>3</cp:revision>
  <dcterms:created xsi:type="dcterms:W3CDTF">2023-04-03T20:10:10Z</dcterms:created>
  <dcterms:modified xsi:type="dcterms:W3CDTF">2023-04-03T21:16:53Z</dcterms:modified>
</cp:coreProperties>
</file>