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72" r:id="rId2"/>
    <p:sldId id="273" r:id="rId3"/>
    <p:sldId id="274" r:id="rId4"/>
    <p:sldId id="277" r:id="rId5"/>
    <p:sldId id="275" r:id="rId6"/>
    <p:sldId id="276" r:id="rId7"/>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85B4D8-E07F-9A21-3845-851D27131FC1}" name="McGill, Mitchell" initials="MM" userId="S::mitchell.mcgill@email.wustl.edu::f798a25a-b652-4158-90bd-1e7fd68e229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8854" autoAdjust="0"/>
  </p:normalViewPr>
  <p:slideViewPr>
    <p:cSldViewPr snapToGrid="0">
      <p:cViewPr>
        <p:scale>
          <a:sx n="100" d="100"/>
          <a:sy n="100" d="100"/>
        </p:scale>
        <p:origin x="972" y="-8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1549F7-7F71-4879-AAA8-DBDE5738B183}" type="datetimeFigureOut">
              <a:rPr lang="en-US" smtClean="0"/>
              <a:t>9/25/2023</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DB7C9C-5F13-4BD8-B3FF-726341E0A238}" type="slidenum">
              <a:rPr lang="en-US" smtClean="0"/>
              <a:t>‹#›</a:t>
            </a:fld>
            <a:endParaRPr lang="en-US"/>
          </a:p>
        </p:txBody>
      </p:sp>
    </p:spTree>
    <p:extLst>
      <p:ext uri="{BB962C8B-B14F-4D97-AF65-F5344CB8AC3E}">
        <p14:creationId xmlns:p14="http://schemas.microsoft.com/office/powerpoint/2010/main" val="4117125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FEC667-4D81-4512-A336-88C1CD98E1BF}"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892274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FEC667-4D81-4512-A336-88C1CD98E1BF}"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3673337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FEC667-4D81-4512-A336-88C1CD98E1BF}"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103309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FEC667-4D81-4512-A336-88C1CD98E1BF}"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2233970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FEC667-4D81-4512-A336-88C1CD98E1BF}"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2358691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FEC667-4D81-4512-A336-88C1CD98E1BF}"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326899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FEC667-4D81-4512-A336-88C1CD98E1BF}" type="datetimeFigureOut">
              <a:rPr lang="en-US" smtClean="0"/>
              <a:t>9/25/2023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2878338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FEC667-4D81-4512-A336-88C1CD98E1BF}" type="datetimeFigureOut">
              <a:rPr lang="en-US" smtClean="0"/>
              <a:t>9/25/2023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823822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EC667-4D81-4512-A336-88C1CD98E1BF}" type="datetimeFigureOut">
              <a:rPr lang="en-US" smtClean="0"/>
              <a:t>9/25/2023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3955293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9FEC667-4D81-4512-A336-88C1CD98E1BF}"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279122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9FEC667-4D81-4512-A336-88C1CD98E1BF}"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DE104F-32F1-4073-B266-B2F96593B288}" type="slidenum">
              <a:rPr lang="en-US" smtClean="0"/>
              <a:t>‹#›</a:t>
            </a:fld>
            <a:endParaRPr lang="en-US"/>
          </a:p>
        </p:txBody>
      </p:sp>
    </p:spTree>
    <p:extLst>
      <p:ext uri="{BB962C8B-B14F-4D97-AF65-F5344CB8AC3E}">
        <p14:creationId xmlns:p14="http://schemas.microsoft.com/office/powerpoint/2010/main" val="824287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59FEC667-4D81-4512-A336-88C1CD98E1BF}" type="datetimeFigureOut">
              <a:rPr lang="en-US" smtClean="0"/>
              <a:t>9/25/2023</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26DE104F-32F1-4073-B266-B2F96593B288}" type="slidenum">
              <a:rPr lang="en-US" smtClean="0"/>
              <a:t>‹#›</a:t>
            </a:fld>
            <a:endParaRPr lang="en-US"/>
          </a:p>
        </p:txBody>
      </p:sp>
    </p:spTree>
    <p:extLst>
      <p:ext uri="{BB962C8B-B14F-4D97-AF65-F5344CB8AC3E}">
        <p14:creationId xmlns:p14="http://schemas.microsoft.com/office/powerpoint/2010/main" val="29011948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oleObject" Target="../embeddings/oleObject4.bin"/><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microsoft.com/office/2007/relationships/hdphoto" Target="../media/hdphoto4.wdp"/><Relationship Id="rId18" Type="http://schemas.openxmlformats.org/officeDocument/2006/relationships/image" Target="../media/image14.png"/><Relationship Id="rId3" Type="http://schemas.openxmlformats.org/officeDocument/2006/relationships/image" Target="../media/image6.emf"/><Relationship Id="rId21" Type="http://schemas.microsoft.com/office/2007/relationships/hdphoto" Target="../media/hdphoto8.wdp"/><Relationship Id="rId7" Type="http://schemas.microsoft.com/office/2007/relationships/hdphoto" Target="../media/hdphoto1.wdp"/><Relationship Id="rId12" Type="http://schemas.openxmlformats.org/officeDocument/2006/relationships/image" Target="../media/image11.png"/><Relationship Id="rId17" Type="http://schemas.microsoft.com/office/2007/relationships/hdphoto" Target="../media/hdphoto6.wdp"/><Relationship Id="rId25" Type="http://schemas.openxmlformats.org/officeDocument/2006/relationships/image" Target="../media/image19.jpeg"/><Relationship Id="rId2" Type="http://schemas.openxmlformats.org/officeDocument/2006/relationships/oleObject" Target="../embeddings/oleObject6.bin"/><Relationship Id="rId16" Type="http://schemas.openxmlformats.org/officeDocument/2006/relationships/image" Target="../media/image13.png"/><Relationship Id="rId20"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8.png"/><Relationship Id="rId11" Type="http://schemas.microsoft.com/office/2007/relationships/hdphoto" Target="../media/hdphoto3.wdp"/><Relationship Id="rId24" Type="http://schemas.openxmlformats.org/officeDocument/2006/relationships/image" Target="../media/image18.jpeg"/><Relationship Id="rId5" Type="http://schemas.openxmlformats.org/officeDocument/2006/relationships/image" Target="../media/image7.emf"/><Relationship Id="rId15" Type="http://schemas.microsoft.com/office/2007/relationships/hdphoto" Target="../media/hdphoto5.wdp"/><Relationship Id="rId23" Type="http://schemas.openxmlformats.org/officeDocument/2006/relationships/image" Target="../media/image17.jpeg"/><Relationship Id="rId10" Type="http://schemas.openxmlformats.org/officeDocument/2006/relationships/image" Target="../media/image10.png"/><Relationship Id="rId19" Type="http://schemas.microsoft.com/office/2007/relationships/hdphoto" Target="../media/hdphoto7.wdp"/><Relationship Id="rId4" Type="http://schemas.openxmlformats.org/officeDocument/2006/relationships/oleObject" Target="../embeddings/oleObject7.bin"/><Relationship Id="rId9" Type="http://schemas.microsoft.com/office/2007/relationships/hdphoto" Target="../media/hdphoto2.wdp"/><Relationship Id="rId14" Type="http://schemas.openxmlformats.org/officeDocument/2006/relationships/image" Target="../media/image12.png"/><Relationship Id="rId22"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oleObject" Target="../embeddings/oleObject8.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Arial" panose="020B0604020202020204" pitchFamily="34" charset="0"/>
                <a:cs typeface="Arial" panose="020B0604020202020204" pitchFamily="34" charset="0"/>
              </a:rPr>
              <a:t>Supplemental Figures</a:t>
            </a:r>
          </a:p>
        </p:txBody>
      </p:sp>
    </p:spTree>
    <p:extLst>
      <p:ext uri="{BB962C8B-B14F-4D97-AF65-F5344CB8AC3E}">
        <p14:creationId xmlns:p14="http://schemas.microsoft.com/office/powerpoint/2010/main" val="1241838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5F181E6-626D-05EC-92B5-92C8D71888F6}"/>
              </a:ext>
            </a:extLst>
          </p:cNvPr>
          <p:cNvGrpSpPr/>
          <p:nvPr/>
        </p:nvGrpSpPr>
        <p:grpSpPr>
          <a:xfrm>
            <a:off x="165878" y="1397000"/>
            <a:ext cx="6544485" cy="3481388"/>
            <a:chOff x="165878" y="1397000"/>
            <a:chExt cx="6544485" cy="3481388"/>
          </a:xfrm>
        </p:grpSpPr>
        <p:grpSp>
          <p:nvGrpSpPr>
            <p:cNvPr id="5" name="Group 4">
              <a:extLst>
                <a:ext uri="{FF2B5EF4-FFF2-40B4-BE49-F238E27FC236}">
                  <a16:creationId xmlns:a16="http://schemas.microsoft.com/office/drawing/2014/main" id="{5AB19FF0-410D-0261-751C-A4B1D95EB411}"/>
                </a:ext>
              </a:extLst>
            </p:cNvPr>
            <p:cNvGrpSpPr/>
            <p:nvPr/>
          </p:nvGrpSpPr>
          <p:grpSpPr>
            <a:xfrm>
              <a:off x="165878" y="1397000"/>
              <a:ext cx="6544485" cy="3481388"/>
              <a:chOff x="165878" y="1397000"/>
              <a:chExt cx="6544485" cy="3481388"/>
            </a:xfrm>
          </p:grpSpPr>
          <p:graphicFrame>
            <p:nvGraphicFramePr>
              <p:cNvPr id="11" name="Object 10">
                <a:extLst>
                  <a:ext uri="{FF2B5EF4-FFF2-40B4-BE49-F238E27FC236}">
                    <a16:creationId xmlns:a16="http://schemas.microsoft.com/office/drawing/2014/main" id="{9CD12386-7FF6-DDEC-4B04-5902DC747070}"/>
                  </a:ext>
                </a:extLst>
              </p:cNvPr>
              <p:cNvGraphicFramePr>
                <a:graphicFrameLocks noChangeAspect="1"/>
              </p:cNvGraphicFramePr>
              <p:nvPr/>
            </p:nvGraphicFramePr>
            <p:xfrm>
              <a:off x="196850" y="2043113"/>
              <a:ext cx="3379788" cy="2835275"/>
            </p:xfrm>
            <a:graphic>
              <a:graphicData uri="http://schemas.openxmlformats.org/presentationml/2006/ole">
                <mc:AlternateContent xmlns:mc="http://schemas.openxmlformats.org/markup-compatibility/2006">
                  <mc:Choice xmlns:v="urn:schemas-microsoft-com:vml" Requires="v">
                    <p:oleObj name="Prism 9" r:id="rId2" imgW="2954553" imgH="2477500" progId="Prism9.Document">
                      <p:embed/>
                    </p:oleObj>
                  </mc:Choice>
                  <mc:Fallback>
                    <p:oleObj name="Prism 9" r:id="rId2" imgW="2954553" imgH="2477500" progId="Prism9.Document">
                      <p:embed/>
                      <p:pic>
                        <p:nvPicPr>
                          <p:cNvPr id="11" name="Object 10">
                            <a:extLst>
                              <a:ext uri="{FF2B5EF4-FFF2-40B4-BE49-F238E27FC236}">
                                <a16:creationId xmlns:a16="http://schemas.microsoft.com/office/drawing/2014/main" id="{9CD12386-7FF6-DDEC-4B04-5902DC747070}"/>
                              </a:ext>
                            </a:extLst>
                          </p:cNvPr>
                          <p:cNvPicPr/>
                          <p:nvPr/>
                        </p:nvPicPr>
                        <p:blipFill>
                          <a:blip r:embed="rId3"/>
                          <a:stretch>
                            <a:fillRect/>
                          </a:stretch>
                        </p:blipFill>
                        <p:spPr>
                          <a:xfrm>
                            <a:off x="196850" y="2043113"/>
                            <a:ext cx="3379788" cy="283527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4727FCCC-05C6-FA2E-55B5-2119002BCB61}"/>
                  </a:ext>
                </a:extLst>
              </p:cNvPr>
              <p:cNvGraphicFramePr>
                <a:graphicFrameLocks noChangeAspect="1"/>
              </p:cNvGraphicFramePr>
              <p:nvPr/>
            </p:nvGraphicFramePr>
            <p:xfrm>
              <a:off x="3363913" y="1397000"/>
              <a:ext cx="3346450" cy="3475038"/>
            </p:xfrm>
            <a:graphic>
              <a:graphicData uri="http://schemas.openxmlformats.org/presentationml/2006/ole">
                <mc:AlternateContent xmlns:mc="http://schemas.openxmlformats.org/markup-compatibility/2006">
                  <mc:Choice xmlns:v="urn:schemas-microsoft-com:vml" Requires="v">
                    <p:oleObj name="Prism 9" r:id="rId4" imgW="2954553" imgH="3069233" progId="Prism9.Document">
                      <p:embed/>
                    </p:oleObj>
                  </mc:Choice>
                  <mc:Fallback>
                    <p:oleObj name="Prism 9" r:id="rId4" imgW="2954553" imgH="3069233" progId="Prism9.Document">
                      <p:embed/>
                      <p:pic>
                        <p:nvPicPr>
                          <p:cNvPr id="12" name="Object 11">
                            <a:extLst>
                              <a:ext uri="{FF2B5EF4-FFF2-40B4-BE49-F238E27FC236}">
                                <a16:creationId xmlns:a16="http://schemas.microsoft.com/office/drawing/2014/main" id="{4727FCCC-05C6-FA2E-55B5-2119002BCB61}"/>
                              </a:ext>
                            </a:extLst>
                          </p:cNvPr>
                          <p:cNvPicPr/>
                          <p:nvPr/>
                        </p:nvPicPr>
                        <p:blipFill>
                          <a:blip r:embed="rId5"/>
                          <a:stretch>
                            <a:fillRect/>
                          </a:stretch>
                        </p:blipFill>
                        <p:spPr>
                          <a:xfrm>
                            <a:off x="3363913" y="1397000"/>
                            <a:ext cx="3346450" cy="3475038"/>
                          </a:xfrm>
                          <a:prstGeom prst="rect">
                            <a:avLst/>
                          </a:prstGeom>
                        </p:spPr>
                      </p:pic>
                    </p:oleObj>
                  </mc:Fallback>
                </mc:AlternateContent>
              </a:graphicData>
            </a:graphic>
          </p:graphicFrame>
          <p:sp>
            <p:nvSpPr>
              <p:cNvPr id="13" name="TextBox 12"/>
              <p:cNvSpPr txBox="1"/>
              <p:nvPr/>
            </p:nvSpPr>
            <p:spPr>
              <a:xfrm>
                <a:off x="165878" y="1681085"/>
                <a:ext cx="389851" cy="461665"/>
              </a:xfrm>
              <a:prstGeom prst="rect">
                <a:avLst/>
              </a:prstGeom>
              <a:noFill/>
            </p:spPr>
            <p:txBody>
              <a:bodyPr wrap="none" rtlCol="0" anchor="b">
                <a:spAutoFit/>
              </a:bodyPr>
              <a:lstStyle/>
              <a:p>
                <a:pPr algn="ctr"/>
                <a:r>
                  <a:rPr lang="en-US" sz="2400" dirty="0">
                    <a:latin typeface="Arial" panose="020B0604020202020204" pitchFamily="34" charset="0"/>
                    <a:cs typeface="Arial" panose="020B0604020202020204" pitchFamily="34" charset="0"/>
                  </a:rPr>
                  <a:t>A</a:t>
                </a:r>
              </a:p>
            </p:txBody>
          </p:sp>
          <p:sp>
            <p:nvSpPr>
              <p:cNvPr id="14" name="TextBox 13"/>
              <p:cNvSpPr txBox="1"/>
              <p:nvPr/>
            </p:nvSpPr>
            <p:spPr>
              <a:xfrm>
                <a:off x="3329080" y="1681085"/>
                <a:ext cx="389851" cy="461665"/>
              </a:xfrm>
              <a:prstGeom prst="rect">
                <a:avLst/>
              </a:prstGeom>
              <a:noFill/>
            </p:spPr>
            <p:txBody>
              <a:bodyPr wrap="none" rtlCol="0" anchor="b">
                <a:spAutoFit/>
              </a:bodyPr>
              <a:lstStyle/>
              <a:p>
                <a:pPr algn="ctr"/>
                <a:r>
                  <a:rPr lang="en-US" sz="2400" dirty="0">
                    <a:latin typeface="Arial" panose="020B0604020202020204" pitchFamily="34" charset="0"/>
                    <a:cs typeface="Arial" panose="020B0604020202020204" pitchFamily="34" charset="0"/>
                  </a:rPr>
                  <a:t>B</a:t>
                </a:r>
              </a:p>
            </p:txBody>
          </p:sp>
        </p:grpSp>
        <p:sp>
          <p:nvSpPr>
            <p:cNvPr id="6" name="TextBox 5">
              <a:extLst>
                <a:ext uri="{FF2B5EF4-FFF2-40B4-BE49-F238E27FC236}">
                  <a16:creationId xmlns:a16="http://schemas.microsoft.com/office/drawing/2014/main" id="{05416BDA-4BBF-4EAD-36DA-11383E84F56A}"/>
                </a:ext>
              </a:extLst>
            </p:cNvPr>
            <p:cNvSpPr txBox="1"/>
            <p:nvPr/>
          </p:nvSpPr>
          <p:spPr>
            <a:xfrm rot="20549648">
              <a:off x="4173737" y="4507965"/>
              <a:ext cx="481670" cy="292388"/>
            </a:xfrm>
            <a:prstGeom prst="rect">
              <a:avLst/>
            </a:prstGeom>
            <a:noFill/>
          </p:spPr>
          <p:txBody>
            <a:bodyPr wrap="none" rtlCol="0">
              <a:spAutoFit/>
            </a:bodyPr>
            <a:lstStyle/>
            <a:p>
              <a:pPr algn="ctr"/>
              <a:r>
                <a:rPr lang="en-US" sz="1300" b="1" dirty="0" err="1">
                  <a:latin typeface="Arial" panose="020B0604020202020204" pitchFamily="34" charset="0"/>
                  <a:cs typeface="Arial" panose="020B0604020202020204" pitchFamily="34" charset="0"/>
                </a:rPr>
                <a:t>Veh</a:t>
              </a:r>
              <a:endParaRPr lang="en-US" sz="13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B2D565C-B96B-A5EC-BD23-08C6C64FEE6F}"/>
                </a:ext>
              </a:extLst>
            </p:cNvPr>
            <p:cNvSpPr txBox="1"/>
            <p:nvPr/>
          </p:nvSpPr>
          <p:spPr>
            <a:xfrm rot="20549648">
              <a:off x="4609048" y="4507965"/>
              <a:ext cx="370614" cy="292388"/>
            </a:xfrm>
            <a:prstGeom prst="rect">
              <a:avLst/>
            </a:prstGeom>
            <a:noFill/>
          </p:spPr>
          <p:txBody>
            <a:bodyPr wrap="square" rtlCol="0">
              <a:spAutoFit/>
            </a:bodyPr>
            <a:lstStyle/>
            <a:p>
              <a:r>
                <a:rPr lang="en-US" sz="1300" b="1" dirty="0">
                  <a:latin typeface="Arial" panose="020B0604020202020204" pitchFamily="34" charset="0"/>
                  <a:cs typeface="Arial" panose="020B0604020202020204" pitchFamily="34" charset="0"/>
                </a:rPr>
                <a:t>20</a:t>
              </a:r>
            </a:p>
          </p:txBody>
        </p:sp>
        <p:sp>
          <p:nvSpPr>
            <p:cNvPr id="8" name="TextBox 7">
              <a:extLst>
                <a:ext uri="{FF2B5EF4-FFF2-40B4-BE49-F238E27FC236}">
                  <a16:creationId xmlns:a16="http://schemas.microsoft.com/office/drawing/2014/main" id="{7E91E687-F5AE-968B-8738-5DA66FEEE7C9}"/>
                </a:ext>
              </a:extLst>
            </p:cNvPr>
            <p:cNvSpPr txBox="1"/>
            <p:nvPr/>
          </p:nvSpPr>
          <p:spPr>
            <a:xfrm rot="20549648">
              <a:off x="4993007" y="4507965"/>
              <a:ext cx="370614" cy="292388"/>
            </a:xfrm>
            <a:prstGeom prst="rect">
              <a:avLst/>
            </a:prstGeom>
            <a:noFill/>
          </p:spPr>
          <p:txBody>
            <a:bodyPr wrap="none" rtlCol="0">
              <a:spAutoFit/>
            </a:bodyPr>
            <a:lstStyle/>
            <a:p>
              <a:r>
                <a:rPr lang="en-US" sz="1300" b="1" dirty="0">
                  <a:latin typeface="Arial" panose="020B0604020202020204" pitchFamily="34" charset="0"/>
                  <a:cs typeface="Arial" panose="020B0604020202020204" pitchFamily="34" charset="0"/>
                </a:rPr>
                <a:t>40</a:t>
              </a:r>
            </a:p>
          </p:txBody>
        </p:sp>
        <p:sp>
          <p:nvSpPr>
            <p:cNvPr id="9" name="TextBox 8">
              <a:extLst>
                <a:ext uri="{FF2B5EF4-FFF2-40B4-BE49-F238E27FC236}">
                  <a16:creationId xmlns:a16="http://schemas.microsoft.com/office/drawing/2014/main" id="{C9FFA61F-29B7-C91B-51C3-D16AF203D07D}"/>
                </a:ext>
              </a:extLst>
            </p:cNvPr>
            <p:cNvSpPr txBox="1"/>
            <p:nvPr/>
          </p:nvSpPr>
          <p:spPr>
            <a:xfrm rot="20549648">
              <a:off x="5338598" y="4507965"/>
              <a:ext cx="480085" cy="292388"/>
            </a:xfrm>
            <a:prstGeom prst="rect">
              <a:avLst/>
            </a:prstGeom>
            <a:noFill/>
          </p:spPr>
          <p:txBody>
            <a:bodyPr wrap="square" rtlCol="0">
              <a:spAutoFit/>
            </a:bodyPr>
            <a:lstStyle/>
            <a:p>
              <a:r>
                <a:rPr lang="en-US" sz="1300" b="1" dirty="0">
                  <a:latin typeface="Arial" panose="020B0604020202020204" pitchFamily="34" charset="0"/>
                  <a:cs typeface="Arial" panose="020B0604020202020204" pitchFamily="34" charset="0"/>
                </a:rPr>
                <a:t>100</a:t>
              </a:r>
            </a:p>
          </p:txBody>
        </p:sp>
        <p:sp>
          <p:nvSpPr>
            <p:cNvPr id="10" name="TextBox 9">
              <a:extLst>
                <a:ext uri="{FF2B5EF4-FFF2-40B4-BE49-F238E27FC236}">
                  <a16:creationId xmlns:a16="http://schemas.microsoft.com/office/drawing/2014/main" id="{FEECBAD2-548D-540D-3093-5A4E7D37906E}"/>
                </a:ext>
              </a:extLst>
            </p:cNvPr>
            <p:cNvSpPr txBox="1"/>
            <p:nvPr/>
          </p:nvSpPr>
          <p:spPr>
            <a:xfrm rot="20549648">
              <a:off x="5633928" y="4507965"/>
              <a:ext cx="673276" cy="292388"/>
            </a:xfrm>
            <a:prstGeom prst="rect">
              <a:avLst/>
            </a:prstGeom>
            <a:noFill/>
          </p:spPr>
          <p:txBody>
            <a:bodyPr wrap="square" rtlCol="0">
              <a:spAutoFit/>
            </a:bodyPr>
            <a:lstStyle/>
            <a:p>
              <a:r>
                <a:rPr lang="en-US" sz="1300" b="1" dirty="0">
                  <a:latin typeface="Arial" panose="020B0604020202020204" pitchFamily="34" charset="0"/>
                  <a:cs typeface="Arial" panose="020B0604020202020204" pitchFamily="34" charset="0"/>
                </a:rPr>
                <a:t>100x2</a:t>
              </a:r>
            </a:p>
          </p:txBody>
        </p:sp>
      </p:grpSp>
      <p:sp>
        <p:nvSpPr>
          <p:cNvPr id="2" name="TextBox 1"/>
          <p:cNvSpPr txBox="1"/>
          <p:nvPr/>
        </p:nvSpPr>
        <p:spPr>
          <a:xfrm>
            <a:off x="165878" y="5018314"/>
            <a:ext cx="6544485" cy="1015663"/>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Suppl. Fig. 1. Effect of BCLA on liver ALT activity </a:t>
            </a:r>
            <a:r>
              <a:rPr lang="en-US" sz="1200" b="1" i="1" dirty="0">
                <a:latin typeface="Arial" panose="020B0604020202020204" pitchFamily="34" charset="0"/>
                <a:cs typeface="Arial" panose="020B0604020202020204" pitchFamily="34" charset="0"/>
              </a:rPr>
              <a:t>in vivo</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 WT mice were treated with 20 mg/kg BCLA or vehicle control and total ALT activity was measured in liver tissue lysates 4 (left) and 24 (right) hours later. (B) WT mice were treated with the indicated doses (20 – 100 mg/kg) of BCLA for 24 hours and total ALT activity was measured in liver tissue lysates. Data are expressed as </a:t>
            </a:r>
            <a:r>
              <a:rPr lang="en-US" sz="1200" dirty="0" err="1">
                <a:latin typeface="Arial" panose="020B0604020202020204" pitchFamily="34" charset="0"/>
                <a:cs typeface="Arial" panose="020B0604020202020204" pitchFamily="34" charset="0"/>
              </a:rPr>
              <a:t>mean±SE</a:t>
            </a:r>
            <a:r>
              <a:rPr lang="en-US" sz="1200" dirty="0">
                <a:latin typeface="Arial" panose="020B0604020202020204" pitchFamily="34" charset="0"/>
                <a:cs typeface="Arial" panose="020B0604020202020204" pitchFamily="34" charset="0"/>
              </a:rPr>
              <a:t>. *p&lt;0.05.</a:t>
            </a:r>
          </a:p>
        </p:txBody>
      </p:sp>
    </p:spTree>
    <p:extLst>
      <p:ext uri="{BB962C8B-B14F-4D97-AF65-F5344CB8AC3E}">
        <p14:creationId xmlns:p14="http://schemas.microsoft.com/office/powerpoint/2010/main" val="1948992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079652" y="1589940"/>
            <a:ext cx="2905125" cy="2946043"/>
            <a:chOff x="2079652" y="1589940"/>
            <a:chExt cx="2905125" cy="2946043"/>
          </a:xfrm>
        </p:grpSpPr>
        <p:grpSp>
          <p:nvGrpSpPr>
            <p:cNvPr id="8" name="Group 7"/>
            <p:cNvGrpSpPr/>
            <p:nvPr/>
          </p:nvGrpSpPr>
          <p:grpSpPr>
            <a:xfrm>
              <a:off x="2079652" y="2041903"/>
              <a:ext cx="2905125" cy="2494080"/>
              <a:chOff x="1818394" y="2085446"/>
              <a:chExt cx="2905125" cy="2494080"/>
            </a:xfrm>
          </p:grpSpPr>
          <p:graphicFrame>
            <p:nvGraphicFramePr>
              <p:cNvPr id="4" name="Object 3"/>
              <p:cNvGraphicFramePr>
                <a:graphicFrameLocks noChangeAspect="1"/>
              </p:cNvGraphicFramePr>
              <p:nvPr/>
            </p:nvGraphicFramePr>
            <p:xfrm>
              <a:off x="1818394" y="2085446"/>
              <a:ext cx="2905125" cy="2465387"/>
            </p:xfrm>
            <a:graphic>
              <a:graphicData uri="http://schemas.openxmlformats.org/presentationml/2006/ole">
                <mc:AlternateContent xmlns:mc="http://schemas.openxmlformats.org/markup-compatibility/2006">
                  <mc:Choice xmlns:v="urn:schemas-microsoft-com:vml" Requires="v">
                    <p:oleObj name="Prism 9" r:id="rId2" imgW="2904495" imgH="2465254" progId="Prism9.Document">
                      <p:embed/>
                    </p:oleObj>
                  </mc:Choice>
                  <mc:Fallback>
                    <p:oleObj name="Prism 9" r:id="rId2" imgW="2904495" imgH="2465254" progId="Prism9.Document">
                      <p:embed/>
                      <p:pic>
                        <p:nvPicPr>
                          <p:cNvPr id="4" name="Object 3"/>
                          <p:cNvPicPr/>
                          <p:nvPr/>
                        </p:nvPicPr>
                        <p:blipFill>
                          <a:blip r:embed="rId3"/>
                          <a:stretch>
                            <a:fillRect/>
                          </a:stretch>
                        </p:blipFill>
                        <p:spPr>
                          <a:xfrm>
                            <a:off x="1818394" y="2085446"/>
                            <a:ext cx="2905125" cy="2465387"/>
                          </a:xfrm>
                          <a:prstGeom prst="rect">
                            <a:avLst/>
                          </a:prstGeom>
                        </p:spPr>
                      </p:pic>
                    </p:oleObj>
                  </mc:Fallback>
                </mc:AlternateContent>
              </a:graphicData>
            </a:graphic>
          </p:graphicFrame>
          <p:sp>
            <p:nvSpPr>
              <p:cNvPr id="5" name="Rectangle 4"/>
              <p:cNvSpPr/>
              <p:nvPr/>
            </p:nvSpPr>
            <p:spPr>
              <a:xfrm>
                <a:off x="2545307" y="4271749"/>
                <a:ext cx="1535374" cy="225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585205" y="4271749"/>
                <a:ext cx="622286"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Mpc2</a:t>
                </a:r>
              </a:p>
            </p:txBody>
          </p:sp>
          <p:sp>
            <p:nvSpPr>
              <p:cNvPr id="7" name="TextBox 6"/>
              <p:cNvSpPr txBox="1"/>
              <p:nvPr/>
            </p:nvSpPr>
            <p:spPr>
              <a:xfrm>
                <a:off x="3569415" y="4267989"/>
                <a:ext cx="572593"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Gpt2</a:t>
                </a:r>
              </a:p>
            </p:txBody>
          </p:sp>
        </p:grpSp>
        <p:sp>
          <p:nvSpPr>
            <p:cNvPr id="9" name="TextBox 8"/>
            <p:cNvSpPr txBox="1"/>
            <p:nvPr/>
          </p:nvSpPr>
          <p:spPr>
            <a:xfrm>
              <a:off x="3285524" y="1589940"/>
              <a:ext cx="713657"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mRNA</a:t>
              </a:r>
            </a:p>
          </p:txBody>
        </p:sp>
      </p:grpSp>
      <p:sp>
        <p:nvSpPr>
          <p:cNvPr id="11" name="TextBox 10"/>
          <p:cNvSpPr txBox="1"/>
          <p:nvPr/>
        </p:nvSpPr>
        <p:spPr>
          <a:xfrm>
            <a:off x="165878" y="5018314"/>
            <a:ext cx="6544485" cy="830997"/>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Suppl. Fig. 2. Expression of MPC2 and GPT2 (ALT2) in liver tissue from WT and DKO mice. </a:t>
            </a:r>
            <a:r>
              <a:rPr lang="en-US" sz="1200" dirty="0">
                <a:latin typeface="Arial" panose="020B0604020202020204" pitchFamily="34" charset="0"/>
                <a:cs typeface="Arial" panose="020B0604020202020204" pitchFamily="34" charset="0"/>
              </a:rPr>
              <a:t>mRNA for MPC2 and ALT2 was measured by qPCR in RNA isolated from liver tissue and converted to cDNA. Data are expressed as </a:t>
            </a:r>
            <a:r>
              <a:rPr lang="en-US" sz="1200" dirty="0" err="1">
                <a:latin typeface="Arial" panose="020B0604020202020204" pitchFamily="34" charset="0"/>
                <a:cs typeface="Arial" panose="020B0604020202020204" pitchFamily="34" charset="0"/>
              </a:rPr>
              <a:t>mean±SE</a:t>
            </a:r>
            <a:r>
              <a:rPr lang="en-US" sz="1200" dirty="0">
                <a:latin typeface="Arial" panose="020B0604020202020204" pitchFamily="34" charset="0"/>
                <a:cs typeface="Arial" panose="020B0604020202020204" pitchFamily="34" charset="0"/>
              </a:rPr>
              <a:t>. *p&lt;0.05.</a:t>
            </a:r>
          </a:p>
          <a:p>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6838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448802174"/>
              </p:ext>
            </p:extLst>
          </p:nvPr>
        </p:nvGraphicFramePr>
        <p:xfrm>
          <a:off x="575377" y="1075255"/>
          <a:ext cx="2579687" cy="3101975"/>
        </p:xfrm>
        <a:graphic>
          <a:graphicData uri="http://schemas.openxmlformats.org/presentationml/2006/ole">
            <mc:AlternateContent xmlns:mc="http://schemas.openxmlformats.org/markup-compatibility/2006">
              <mc:Choice xmlns:v="urn:schemas-microsoft-com:vml" Requires="v">
                <p:oleObj name="Prism 10" r:id="rId2" imgW="2579652" imgH="3102727" progId="Prism10.Document">
                  <p:embed/>
                </p:oleObj>
              </mc:Choice>
              <mc:Fallback>
                <p:oleObj name="Prism 10" r:id="rId2" imgW="2579652" imgH="3102727" progId="Prism10.Document">
                  <p:embed/>
                  <p:pic>
                    <p:nvPicPr>
                      <p:cNvPr id="0" name=""/>
                      <p:cNvPicPr/>
                      <p:nvPr/>
                    </p:nvPicPr>
                    <p:blipFill>
                      <a:blip r:embed="rId3"/>
                      <a:stretch>
                        <a:fillRect/>
                      </a:stretch>
                    </p:blipFill>
                    <p:spPr>
                      <a:xfrm>
                        <a:off x="575377" y="1075255"/>
                        <a:ext cx="2579687" cy="3101975"/>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260915494"/>
              </p:ext>
            </p:extLst>
          </p:nvPr>
        </p:nvGraphicFramePr>
        <p:xfrm>
          <a:off x="3399355" y="1075254"/>
          <a:ext cx="2566987" cy="3101975"/>
        </p:xfrm>
        <a:graphic>
          <a:graphicData uri="http://schemas.openxmlformats.org/presentationml/2006/ole">
            <mc:AlternateContent xmlns:mc="http://schemas.openxmlformats.org/markup-compatibility/2006">
              <mc:Choice xmlns:v="urn:schemas-microsoft-com:vml" Requires="v">
                <p:oleObj name="Prism 10" r:id="rId4" imgW="2567408" imgH="3102727" progId="Prism10.Document">
                  <p:embed/>
                </p:oleObj>
              </mc:Choice>
              <mc:Fallback>
                <p:oleObj name="Prism 10" r:id="rId4" imgW="2567408" imgH="3102727" progId="Prism10.Document">
                  <p:embed/>
                  <p:pic>
                    <p:nvPicPr>
                      <p:cNvPr id="0" name=""/>
                      <p:cNvPicPr/>
                      <p:nvPr/>
                    </p:nvPicPr>
                    <p:blipFill>
                      <a:blip r:embed="rId5"/>
                      <a:stretch>
                        <a:fillRect/>
                      </a:stretch>
                    </p:blipFill>
                    <p:spPr>
                      <a:xfrm>
                        <a:off x="3399355" y="1075254"/>
                        <a:ext cx="2566987" cy="3101975"/>
                      </a:xfrm>
                      <a:prstGeom prst="rect">
                        <a:avLst/>
                      </a:prstGeom>
                    </p:spPr>
                  </p:pic>
                </p:oleObj>
              </mc:Fallback>
            </mc:AlternateContent>
          </a:graphicData>
        </a:graphic>
      </p:graphicFrame>
      <p:sp>
        <p:nvSpPr>
          <p:cNvPr id="6" name="TextBox 5"/>
          <p:cNvSpPr txBox="1"/>
          <p:nvPr/>
        </p:nvSpPr>
        <p:spPr>
          <a:xfrm>
            <a:off x="646102" y="712377"/>
            <a:ext cx="338555" cy="369332"/>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A</a:t>
            </a:r>
          </a:p>
        </p:txBody>
      </p:sp>
      <p:sp>
        <p:nvSpPr>
          <p:cNvPr id="7" name="TextBox 6"/>
          <p:cNvSpPr txBox="1"/>
          <p:nvPr/>
        </p:nvSpPr>
        <p:spPr>
          <a:xfrm>
            <a:off x="3426823" y="712377"/>
            <a:ext cx="338555" cy="369332"/>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B</a:t>
            </a:r>
          </a:p>
        </p:txBody>
      </p:sp>
      <p:sp>
        <p:nvSpPr>
          <p:cNvPr id="8" name="TextBox 7"/>
          <p:cNvSpPr txBox="1"/>
          <p:nvPr/>
        </p:nvSpPr>
        <p:spPr>
          <a:xfrm>
            <a:off x="165878" y="5018314"/>
            <a:ext cx="6544485" cy="830997"/>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Suppl. Fig. 3. Expression of </a:t>
            </a:r>
            <a:r>
              <a:rPr lang="en-US" sz="1200" b="1" i="1" dirty="0" err="1">
                <a:latin typeface="Arial" panose="020B0604020202020204" pitchFamily="34" charset="0"/>
                <a:cs typeface="Arial" panose="020B0604020202020204" pitchFamily="34" charset="0"/>
              </a:rPr>
              <a:t>Gclc</a:t>
            </a:r>
            <a:r>
              <a:rPr lang="en-US" sz="1200" b="1" dirty="0">
                <a:latin typeface="Arial" panose="020B0604020202020204" pitchFamily="34" charset="0"/>
                <a:cs typeface="Arial" panose="020B0604020202020204" pitchFamily="34" charset="0"/>
              </a:rPr>
              <a:t> and </a:t>
            </a:r>
            <a:r>
              <a:rPr lang="en-US" sz="1200" b="1" i="1" dirty="0" err="1">
                <a:latin typeface="Arial" panose="020B0604020202020204" pitchFamily="34" charset="0"/>
                <a:cs typeface="Arial" panose="020B0604020202020204" pitchFamily="34" charset="0"/>
              </a:rPr>
              <a:t>Gsr</a:t>
            </a:r>
            <a:r>
              <a:rPr lang="en-US" sz="1200" b="1" dirty="0">
                <a:latin typeface="Arial" panose="020B0604020202020204" pitchFamily="34" charset="0"/>
                <a:cs typeface="Arial" panose="020B0604020202020204" pitchFamily="34" charset="0"/>
              </a:rPr>
              <a:t> in liver tissue from WT, MPC2 KO, ALT2 KO, and DKO mice. </a:t>
            </a:r>
            <a:r>
              <a:rPr lang="en-US" sz="1200" dirty="0">
                <a:latin typeface="Arial" panose="020B0604020202020204" pitchFamily="34" charset="0"/>
                <a:cs typeface="Arial" panose="020B0604020202020204" pitchFamily="34" charset="0"/>
              </a:rPr>
              <a:t>mRNA for </a:t>
            </a:r>
            <a:r>
              <a:rPr lang="en-US" sz="1200" i="1" dirty="0" err="1">
                <a:latin typeface="Arial" panose="020B0604020202020204" pitchFamily="34" charset="0"/>
                <a:cs typeface="Arial" panose="020B0604020202020204" pitchFamily="34" charset="0"/>
              </a:rPr>
              <a:t>Gclc</a:t>
            </a:r>
            <a:r>
              <a:rPr lang="en-US" sz="1200" dirty="0">
                <a:latin typeface="Arial" panose="020B0604020202020204" pitchFamily="34" charset="0"/>
                <a:cs typeface="Arial" panose="020B0604020202020204" pitchFamily="34" charset="0"/>
              </a:rPr>
              <a:t> and </a:t>
            </a:r>
            <a:r>
              <a:rPr lang="en-US" sz="1200" i="1" dirty="0" err="1">
                <a:latin typeface="Arial" panose="020B0604020202020204" pitchFamily="34" charset="0"/>
                <a:cs typeface="Arial" panose="020B0604020202020204" pitchFamily="34" charset="0"/>
              </a:rPr>
              <a:t>Gsr</a:t>
            </a:r>
            <a:r>
              <a:rPr lang="en-US" sz="1200" dirty="0">
                <a:latin typeface="Arial" panose="020B0604020202020204" pitchFamily="34" charset="0"/>
                <a:cs typeface="Arial" panose="020B0604020202020204" pitchFamily="34" charset="0"/>
              </a:rPr>
              <a:t> was measured by qPCR in RNA isolated from liver tissue and converted to cDNA. Data are expressed as </a:t>
            </a:r>
            <a:r>
              <a:rPr lang="en-US" sz="1200" dirty="0" err="1">
                <a:latin typeface="Arial" panose="020B0604020202020204" pitchFamily="34" charset="0"/>
                <a:cs typeface="Arial" panose="020B0604020202020204" pitchFamily="34" charset="0"/>
              </a:rPr>
              <a:t>mean±SE</a:t>
            </a:r>
            <a:r>
              <a:rPr lang="en-US" sz="1200" dirty="0">
                <a:latin typeface="Arial" panose="020B0604020202020204" pitchFamily="34" charset="0"/>
                <a:cs typeface="Arial" panose="020B0604020202020204" pitchFamily="34" charset="0"/>
              </a:rPr>
              <a:t>. *p&lt;0.05.</a:t>
            </a:r>
          </a:p>
          <a:p>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7310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nvGraphicFramePr>
        <p:xfrm>
          <a:off x="3891957" y="655307"/>
          <a:ext cx="3120323" cy="2651760"/>
        </p:xfrm>
        <a:graphic>
          <a:graphicData uri="http://schemas.openxmlformats.org/presentationml/2006/ole">
            <mc:AlternateContent xmlns:mc="http://schemas.openxmlformats.org/markup-compatibility/2006">
              <mc:Choice xmlns:v="urn:schemas-microsoft-com:vml" Requires="v">
                <p:oleObj name="Prism 9" r:id="rId2" imgW="2886128" imgH="2453009" progId="Prism9.Document">
                  <p:embed/>
                </p:oleObj>
              </mc:Choice>
              <mc:Fallback>
                <p:oleObj name="Prism 9" r:id="rId2" imgW="2886128" imgH="2453009" progId="Prism9.Document">
                  <p:embed/>
                  <p:pic>
                    <p:nvPicPr>
                      <p:cNvPr id="4" name="Object 3"/>
                      <p:cNvPicPr/>
                      <p:nvPr/>
                    </p:nvPicPr>
                    <p:blipFill>
                      <a:blip r:embed="rId3"/>
                      <a:stretch>
                        <a:fillRect/>
                      </a:stretch>
                    </p:blipFill>
                    <p:spPr>
                      <a:xfrm>
                        <a:off x="3891957" y="655307"/>
                        <a:ext cx="3120323" cy="2651760"/>
                      </a:xfrm>
                      <a:prstGeom prst="rect">
                        <a:avLst/>
                      </a:prstGeom>
                    </p:spPr>
                  </p:pic>
                </p:oleObj>
              </mc:Fallback>
            </mc:AlternateContent>
          </a:graphicData>
        </a:graphic>
      </p:graphicFrame>
      <p:graphicFrame>
        <p:nvGraphicFramePr>
          <p:cNvPr id="5" name="Object 4"/>
          <p:cNvGraphicFramePr>
            <a:graphicFrameLocks noChangeAspect="1"/>
          </p:cNvGraphicFramePr>
          <p:nvPr/>
        </p:nvGraphicFramePr>
        <p:xfrm>
          <a:off x="512541" y="721405"/>
          <a:ext cx="3108099" cy="2834640"/>
        </p:xfrm>
        <a:graphic>
          <a:graphicData uri="http://schemas.openxmlformats.org/presentationml/2006/ole">
            <mc:AlternateContent xmlns:mc="http://schemas.openxmlformats.org/markup-compatibility/2006">
              <mc:Choice xmlns:v="urn:schemas-microsoft-com:vml" Requires="v">
                <p:oleObj name="Prism 9" r:id="rId4" imgW="2959235" imgH="2698634" progId="Prism9.Document">
                  <p:embed/>
                </p:oleObj>
              </mc:Choice>
              <mc:Fallback>
                <p:oleObj name="Prism 9" r:id="rId4" imgW="2959235" imgH="2698634" progId="Prism9.Document">
                  <p:embed/>
                  <p:pic>
                    <p:nvPicPr>
                      <p:cNvPr id="5" name="Object 4"/>
                      <p:cNvPicPr/>
                      <p:nvPr/>
                    </p:nvPicPr>
                    <p:blipFill>
                      <a:blip r:embed="rId5"/>
                      <a:stretch>
                        <a:fillRect/>
                      </a:stretch>
                    </p:blipFill>
                    <p:spPr>
                      <a:xfrm>
                        <a:off x="512541" y="721405"/>
                        <a:ext cx="3108099" cy="2834640"/>
                      </a:xfrm>
                      <a:prstGeom prst="rect">
                        <a:avLst/>
                      </a:prstGeom>
                    </p:spPr>
                  </p:pic>
                </p:oleObj>
              </mc:Fallback>
            </mc:AlternateContent>
          </a:graphicData>
        </a:graphic>
      </p:graphicFrame>
      <p:grpSp>
        <p:nvGrpSpPr>
          <p:cNvPr id="6" name="Group 5"/>
          <p:cNvGrpSpPr/>
          <p:nvPr/>
        </p:nvGrpSpPr>
        <p:grpSpPr>
          <a:xfrm>
            <a:off x="-27732" y="3833812"/>
            <a:ext cx="6730770" cy="3809540"/>
            <a:chOff x="-147090" y="426542"/>
            <a:chExt cx="6730770" cy="3809540"/>
          </a:xfrm>
        </p:grpSpPr>
        <p:grpSp>
          <p:nvGrpSpPr>
            <p:cNvPr id="7" name="Group 6"/>
            <p:cNvGrpSpPr>
              <a:grpSpLocks noChangeAspect="1"/>
            </p:cNvGrpSpPr>
            <p:nvPr/>
          </p:nvGrpSpPr>
          <p:grpSpPr>
            <a:xfrm>
              <a:off x="640080" y="3188971"/>
              <a:ext cx="5943600" cy="1047111"/>
              <a:chOff x="20320" y="1400810"/>
              <a:chExt cx="6812280" cy="1200150"/>
            </a:xfrm>
          </p:grpSpPr>
          <p:pic>
            <p:nvPicPr>
              <p:cNvPr id="25" name="Picture 24"/>
              <p:cNvPicPr>
                <a:picLocks noChangeAspect="1"/>
              </p:cNvPicPr>
              <p:nvPr/>
            </p:nvPicPr>
            <p:blipFill>
              <a:blip r:embed="rId6"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0320" y="1400810"/>
                <a:ext cx="1600200" cy="1200150"/>
              </a:xfrm>
              <a:prstGeom prst="rect">
                <a:avLst/>
              </a:prstGeom>
            </p:spPr>
          </p:pic>
          <p:pic>
            <p:nvPicPr>
              <p:cNvPr id="26" name="Picture 25"/>
              <p:cNvPicPr>
                <a:picLocks noChangeAspect="1"/>
              </p:cNvPicPr>
              <p:nvPr/>
            </p:nvPicPr>
            <p:blipFill>
              <a:blip r:embed="rId8" cstate="print">
                <a:extLst>
                  <a:ext uri="{BEBA8EAE-BF5A-486C-A8C5-ECC9F3942E4B}">
                    <a14:imgProps xmlns:a14="http://schemas.microsoft.com/office/drawing/2010/main">
                      <a14:imgLayer r:embed="rId9">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757679" y="1400810"/>
                <a:ext cx="1600200" cy="1200150"/>
              </a:xfrm>
              <a:prstGeom prst="rect">
                <a:avLst/>
              </a:prstGeom>
            </p:spPr>
          </p:pic>
          <p:pic>
            <p:nvPicPr>
              <p:cNvPr id="27" name="Picture 26"/>
              <p:cNvPicPr>
                <a:picLocks noChangeAspect="1"/>
              </p:cNvPicPr>
              <p:nvPr/>
            </p:nvPicPr>
            <p:blipFill>
              <a:blip r:embed="rId10" cstate="print">
                <a:extLst>
                  <a:ext uri="{BEBA8EAE-BF5A-486C-A8C5-ECC9F3942E4B}">
                    <a14:imgProps xmlns:a14="http://schemas.microsoft.com/office/drawing/2010/main">
                      <a14:imgLayer r:embed="rId11">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495040" y="1400810"/>
                <a:ext cx="1600200" cy="1200150"/>
              </a:xfrm>
              <a:prstGeom prst="rect">
                <a:avLst/>
              </a:prstGeom>
            </p:spPr>
          </p:pic>
          <p:pic>
            <p:nvPicPr>
              <p:cNvPr id="28" name="Picture 27"/>
              <p:cNvPicPr>
                <a:picLocks noChangeAspect="1"/>
              </p:cNvPicPr>
              <p:nvPr/>
            </p:nvPicPr>
            <p:blipFill>
              <a:blip r:embed="rId12" cstate="print">
                <a:extLst>
                  <a:ext uri="{BEBA8EAE-BF5A-486C-A8C5-ECC9F3942E4B}">
                    <a14:imgProps xmlns:a14="http://schemas.microsoft.com/office/drawing/2010/main">
                      <a14:imgLayer r:embed="rId1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232400" y="1400810"/>
                <a:ext cx="1600200" cy="1200150"/>
              </a:xfrm>
              <a:prstGeom prst="rect">
                <a:avLst/>
              </a:prstGeom>
            </p:spPr>
          </p:pic>
        </p:grpSp>
        <p:grpSp>
          <p:nvGrpSpPr>
            <p:cNvPr id="8" name="Group 7"/>
            <p:cNvGrpSpPr>
              <a:grpSpLocks noChangeAspect="1"/>
            </p:cNvGrpSpPr>
            <p:nvPr/>
          </p:nvGrpSpPr>
          <p:grpSpPr>
            <a:xfrm>
              <a:off x="640080" y="2000251"/>
              <a:ext cx="5943600" cy="1047111"/>
              <a:chOff x="20320" y="1400810"/>
              <a:chExt cx="6812280" cy="1200150"/>
            </a:xfrm>
          </p:grpSpPr>
          <p:pic>
            <p:nvPicPr>
              <p:cNvPr id="21" name="Picture 20"/>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0320" y="1400810"/>
                <a:ext cx="1600200" cy="1200150"/>
              </a:xfrm>
              <a:prstGeom prst="rect">
                <a:avLst/>
              </a:prstGeom>
            </p:spPr>
          </p:pic>
          <p:pic>
            <p:nvPicPr>
              <p:cNvPr id="22" name="Picture 21"/>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1757679" y="1400810"/>
                <a:ext cx="1600200" cy="1200150"/>
              </a:xfrm>
              <a:prstGeom prst="rect">
                <a:avLst/>
              </a:prstGeom>
            </p:spPr>
          </p:pic>
          <p:pic>
            <p:nvPicPr>
              <p:cNvPr id="23" name="Picture 22"/>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495040" y="1400810"/>
                <a:ext cx="1600200" cy="1200150"/>
              </a:xfrm>
              <a:prstGeom prst="rect">
                <a:avLst/>
              </a:prstGeom>
            </p:spPr>
          </p:pic>
          <p:pic>
            <p:nvPicPr>
              <p:cNvPr id="24" name="Picture 23"/>
              <p:cNvPicPr>
                <a:picLocks noChangeAspect="1"/>
              </p:cNvPicPr>
              <p:nvPr/>
            </p:nvPicPr>
            <p:blipFill>
              <a:blip r:embed="rId20" cstate="print">
                <a:extLst>
                  <a:ext uri="{BEBA8EAE-BF5A-486C-A8C5-ECC9F3942E4B}">
                    <a14:imgProps xmlns:a14="http://schemas.microsoft.com/office/drawing/2010/main">
                      <a14:imgLayer r:embed="rId21">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5232400" y="1400810"/>
                <a:ext cx="1600200" cy="1200150"/>
              </a:xfrm>
              <a:prstGeom prst="rect">
                <a:avLst/>
              </a:prstGeom>
            </p:spPr>
          </p:pic>
        </p:grpSp>
        <p:grpSp>
          <p:nvGrpSpPr>
            <p:cNvPr id="9" name="Group 8"/>
            <p:cNvGrpSpPr>
              <a:grpSpLocks noChangeAspect="1"/>
            </p:cNvGrpSpPr>
            <p:nvPr/>
          </p:nvGrpSpPr>
          <p:grpSpPr>
            <a:xfrm>
              <a:off x="640080" y="811531"/>
              <a:ext cx="5943600" cy="1047111"/>
              <a:chOff x="20320" y="1400810"/>
              <a:chExt cx="6812280" cy="1200150"/>
            </a:xfrm>
          </p:grpSpPr>
          <p:pic>
            <p:nvPicPr>
              <p:cNvPr id="17" name="Picture 16"/>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0320" y="1400810"/>
                <a:ext cx="1600200" cy="1200150"/>
              </a:xfrm>
              <a:prstGeom prst="rect">
                <a:avLst/>
              </a:prstGeom>
            </p:spPr>
          </p:pic>
          <p:pic>
            <p:nvPicPr>
              <p:cNvPr id="18" name="Picture 1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757679" y="1400810"/>
                <a:ext cx="1600200" cy="1200150"/>
              </a:xfrm>
              <a:prstGeom prst="rect">
                <a:avLst/>
              </a:prstGeom>
            </p:spPr>
          </p:pic>
          <p:pic>
            <p:nvPicPr>
              <p:cNvPr id="19" name="Picture 1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495040" y="1400810"/>
                <a:ext cx="1600200" cy="1200150"/>
              </a:xfrm>
              <a:prstGeom prst="rect">
                <a:avLst/>
              </a:prstGeom>
            </p:spPr>
          </p:pic>
          <p:pic>
            <p:nvPicPr>
              <p:cNvPr id="20" name="Picture 1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232400" y="1400810"/>
                <a:ext cx="1600200" cy="1200150"/>
              </a:xfrm>
              <a:prstGeom prst="rect">
                <a:avLst/>
              </a:prstGeom>
            </p:spPr>
          </p:pic>
        </p:grpSp>
        <p:sp>
          <p:nvSpPr>
            <p:cNvPr id="10" name="TextBox 9"/>
            <p:cNvSpPr txBox="1"/>
            <p:nvPr/>
          </p:nvSpPr>
          <p:spPr>
            <a:xfrm>
              <a:off x="151069" y="1196587"/>
              <a:ext cx="468398" cy="338554"/>
            </a:xfrm>
            <a:prstGeom prst="rect">
              <a:avLst/>
            </a:prstGeom>
            <a:noFill/>
          </p:spPr>
          <p:txBody>
            <a:bodyPr wrap="none" rtlCol="0">
              <a:spAutoFit/>
            </a:bodyPr>
            <a:lstStyle/>
            <a:p>
              <a:pPr algn="r"/>
              <a:r>
                <a:rPr lang="en-US" sz="1600" dirty="0">
                  <a:latin typeface="Arial" panose="020B0604020202020204" pitchFamily="34" charset="0"/>
                  <a:cs typeface="Arial" panose="020B0604020202020204" pitchFamily="34" charset="0"/>
                </a:rPr>
                <a:t>PC</a:t>
              </a:r>
            </a:p>
          </p:txBody>
        </p:sp>
        <p:sp>
          <p:nvSpPr>
            <p:cNvPr id="11" name="TextBox 10"/>
            <p:cNvSpPr txBox="1"/>
            <p:nvPr/>
          </p:nvSpPr>
          <p:spPr>
            <a:xfrm>
              <a:off x="240837" y="2385307"/>
              <a:ext cx="378630" cy="338554"/>
            </a:xfrm>
            <a:prstGeom prst="rect">
              <a:avLst/>
            </a:prstGeom>
            <a:noFill/>
          </p:spPr>
          <p:txBody>
            <a:bodyPr wrap="none" rtlCol="0">
              <a:spAutoFit/>
            </a:bodyPr>
            <a:lstStyle/>
            <a:p>
              <a:pPr algn="r"/>
              <a:r>
                <a:rPr lang="en-US" sz="1600" dirty="0">
                  <a:latin typeface="Arial" panose="020B0604020202020204" pitchFamily="34" charset="0"/>
                  <a:cs typeface="Arial" panose="020B0604020202020204" pitchFamily="34" charset="0"/>
                </a:rPr>
                <a:t>PI</a:t>
              </a:r>
            </a:p>
          </p:txBody>
        </p:sp>
        <p:sp>
          <p:nvSpPr>
            <p:cNvPr id="12" name="TextBox 11"/>
            <p:cNvSpPr txBox="1"/>
            <p:nvPr/>
          </p:nvSpPr>
          <p:spPr>
            <a:xfrm>
              <a:off x="-147090" y="3574027"/>
              <a:ext cx="766557" cy="338554"/>
            </a:xfrm>
            <a:prstGeom prst="rect">
              <a:avLst/>
            </a:prstGeom>
            <a:noFill/>
          </p:spPr>
          <p:txBody>
            <a:bodyPr wrap="none" rtlCol="0">
              <a:spAutoFit/>
            </a:bodyPr>
            <a:lstStyle/>
            <a:p>
              <a:pPr algn="r"/>
              <a:r>
                <a:rPr lang="en-US" sz="1600" dirty="0">
                  <a:latin typeface="Arial" panose="020B0604020202020204" pitchFamily="34" charset="0"/>
                  <a:cs typeface="Arial" panose="020B0604020202020204" pitchFamily="34" charset="0"/>
                </a:rPr>
                <a:t>Merge</a:t>
              </a:r>
            </a:p>
          </p:txBody>
        </p:sp>
        <p:sp>
          <p:nvSpPr>
            <p:cNvPr id="13" name="TextBox 12"/>
            <p:cNvSpPr txBox="1"/>
            <p:nvPr/>
          </p:nvSpPr>
          <p:spPr>
            <a:xfrm>
              <a:off x="1203341" y="458878"/>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0</a:t>
              </a:r>
            </a:p>
          </p:txBody>
        </p:sp>
        <p:sp>
          <p:nvSpPr>
            <p:cNvPr id="14" name="TextBox 13"/>
            <p:cNvSpPr txBox="1"/>
            <p:nvPr/>
          </p:nvSpPr>
          <p:spPr>
            <a:xfrm>
              <a:off x="2719158" y="426542"/>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6</a:t>
              </a:r>
            </a:p>
          </p:txBody>
        </p:sp>
        <p:sp>
          <p:nvSpPr>
            <p:cNvPr id="15" name="TextBox 14"/>
            <p:cNvSpPr txBox="1"/>
            <p:nvPr/>
          </p:nvSpPr>
          <p:spPr>
            <a:xfrm>
              <a:off x="4192497" y="426542"/>
              <a:ext cx="41229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24</a:t>
              </a:r>
            </a:p>
          </p:txBody>
        </p:sp>
        <p:sp>
          <p:nvSpPr>
            <p:cNvPr id="16" name="TextBox 15"/>
            <p:cNvSpPr txBox="1"/>
            <p:nvPr/>
          </p:nvSpPr>
          <p:spPr>
            <a:xfrm>
              <a:off x="5708314" y="458878"/>
              <a:ext cx="41229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48</a:t>
              </a:r>
            </a:p>
          </p:txBody>
        </p:sp>
      </p:grpSp>
      <p:sp>
        <p:nvSpPr>
          <p:cNvPr id="29" name="TextBox 28"/>
          <p:cNvSpPr txBox="1"/>
          <p:nvPr/>
        </p:nvSpPr>
        <p:spPr>
          <a:xfrm>
            <a:off x="355994" y="259740"/>
            <a:ext cx="313093" cy="461665"/>
          </a:xfrm>
          <a:prstGeom prst="rect">
            <a:avLst/>
          </a:prstGeom>
          <a:noFill/>
        </p:spPr>
        <p:txBody>
          <a:bodyPr wrap="square" rtlCol="0" anchor="b">
            <a:spAutoFit/>
          </a:bodyPr>
          <a:lstStyle/>
          <a:p>
            <a:pPr algn="ctr"/>
            <a:r>
              <a:rPr lang="en-US" sz="2400" dirty="0">
                <a:latin typeface="Arial" panose="020B0604020202020204" pitchFamily="34" charset="0"/>
                <a:cs typeface="Arial" panose="020B0604020202020204" pitchFamily="34" charset="0"/>
              </a:rPr>
              <a:t>A</a:t>
            </a:r>
          </a:p>
        </p:txBody>
      </p:sp>
      <p:sp>
        <p:nvSpPr>
          <p:cNvPr id="30" name="TextBox 29"/>
          <p:cNvSpPr txBox="1"/>
          <p:nvPr/>
        </p:nvSpPr>
        <p:spPr>
          <a:xfrm>
            <a:off x="3769571" y="259740"/>
            <a:ext cx="313093" cy="461665"/>
          </a:xfrm>
          <a:prstGeom prst="rect">
            <a:avLst/>
          </a:prstGeom>
          <a:noFill/>
        </p:spPr>
        <p:txBody>
          <a:bodyPr wrap="square" rtlCol="0" anchor="b">
            <a:spAutoFit/>
          </a:bodyPr>
          <a:lstStyle/>
          <a:p>
            <a:pPr algn="ctr"/>
            <a:r>
              <a:rPr lang="en-US" sz="2400" dirty="0">
                <a:latin typeface="Arial" panose="020B0604020202020204" pitchFamily="34" charset="0"/>
                <a:cs typeface="Arial" panose="020B0604020202020204" pitchFamily="34" charset="0"/>
              </a:rPr>
              <a:t>B</a:t>
            </a:r>
          </a:p>
        </p:txBody>
      </p:sp>
      <p:sp>
        <p:nvSpPr>
          <p:cNvPr id="31" name="TextBox 30"/>
          <p:cNvSpPr txBox="1"/>
          <p:nvPr/>
        </p:nvSpPr>
        <p:spPr>
          <a:xfrm>
            <a:off x="355994" y="3322804"/>
            <a:ext cx="313093" cy="461665"/>
          </a:xfrm>
          <a:prstGeom prst="rect">
            <a:avLst/>
          </a:prstGeom>
          <a:noFill/>
        </p:spPr>
        <p:txBody>
          <a:bodyPr wrap="square" rtlCol="0" anchor="b">
            <a:spAutoFit/>
          </a:bodyPr>
          <a:lstStyle/>
          <a:p>
            <a:pPr algn="ctr"/>
            <a:r>
              <a:rPr lang="en-US" sz="2400" dirty="0">
                <a:latin typeface="Arial" panose="020B0604020202020204" pitchFamily="34" charset="0"/>
                <a:cs typeface="Arial" panose="020B0604020202020204" pitchFamily="34" charset="0"/>
              </a:rPr>
              <a:t>C</a:t>
            </a:r>
          </a:p>
        </p:txBody>
      </p:sp>
      <p:sp>
        <p:nvSpPr>
          <p:cNvPr id="32" name="TextBox 31"/>
          <p:cNvSpPr txBox="1"/>
          <p:nvPr/>
        </p:nvSpPr>
        <p:spPr>
          <a:xfrm>
            <a:off x="158553" y="7784961"/>
            <a:ext cx="6544485" cy="1631216"/>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Suppl. Fig. 4. Characterization of APAP toxicity in HepG2 cells overexpressing CYP2E1. </a:t>
            </a:r>
            <a:r>
              <a:rPr lang="en-US" sz="1200" dirty="0">
                <a:latin typeface="Arial" panose="020B0604020202020204" pitchFamily="34" charset="0"/>
                <a:cs typeface="Arial" panose="020B0604020202020204" pitchFamily="34" charset="0"/>
              </a:rPr>
              <a:t>(A) Cells were treated with the 20 </a:t>
            </a:r>
            <a:r>
              <a:rPr lang="en-US" sz="1200" dirty="0" err="1">
                <a:latin typeface="Arial" panose="020B0604020202020204" pitchFamily="34" charset="0"/>
                <a:cs typeface="Arial" panose="020B0604020202020204" pitchFamily="34" charset="0"/>
              </a:rPr>
              <a:t>mM</a:t>
            </a:r>
            <a:r>
              <a:rPr lang="en-US" sz="1200" dirty="0">
                <a:latin typeface="Arial" panose="020B0604020202020204" pitchFamily="34" charset="0"/>
                <a:cs typeface="Arial" panose="020B0604020202020204" pitchFamily="34" charset="0"/>
              </a:rPr>
              <a:t> APAP for the indicated time points and LDH release into medium was measured. (B) Cells were treated with the indicated concentrations of APAP for 48 hours and LDH release was measured. (C) Cells were treated with 20 </a:t>
            </a:r>
            <a:r>
              <a:rPr lang="en-US" sz="1200" dirty="0" err="1">
                <a:latin typeface="Arial" panose="020B0604020202020204" pitchFamily="34" charset="0"/>
                <a:cs typeface="Arial" panose="020B0604020202020204" pitchFamily="34" charset="0"/>
              </a:rPr>
              <a:t>mM</a:t>
            </a:r>
            <a:r>
              <a:rPr lang="en-US" sz="1200" dirty="0">
                <a:latin typeface="Arial" panose="020B0604020202020204" pitchFamily="34" charset="0"/>
                <a:cs typeface="Arial" panose="020B0604020202020204" pitchFamily="34" charset="0"/>
              </a:rPr>
              <a:t> APAP for the indicated time points and stained with </a:t>
            </a:r>
            <a:r>
              <a:rPr lang="en-US" sz="1200" dirty="0" err="1">
                <a:latin typeface="Arial" panose="020B0604020202020204" pitchFamily="34" charset="0"/>
                <a:cs typeface="Arial" panose="020B0604020202020204" pitchFamily="34" charset="0"/>
              </a:rPr>
              <a:t>propidium</a:t>
            </a:r>
            <a:r>
              <a:rPr lang="en-US" sz="1200" dirty="0">
                <a:latin typeface="Arial" panose="020B0604020202020204" pitchFamily="34" charset="0"/>
                <a:cs typeface="Arial" panose="020B0604020202020204" pitchFamily="34" charset="0"/>
              </a:rPr>
              <a:t> iodide (PI). Data are expressed as </a:t>
            </a:r>
            <a:r>
              <a:rPr lang="en-US" sz="1200" dirty="0" err="1">
                <a:latin typeface="Arial" panose="020B0604020202020204" pitchFamily="34" charset="0"/>
                <a:cs typeface="Arial" panose="020B0604020202020204" pitchFamily="34" charset="0"/>
              </a:rPr>
              <a:t>mean±SE</a:t>
            </a:r>
            <a:r>
              <a:rPr lang="en-US" sz="1200" dirty="0">
                <a:latin typeface="Arial" panose="020B0604020202020204" pitchFamily="34" charset="0"/>
                <a:cs typeface="Arial" panose="020B0604020202020204" pitchFamily="34" charset="0"/>
              </a:rPr>
              <a:t> for 3 independent experiments run on different days. *p&lt;0.05 vs. </a:t>
            </a:r>
            <a:r>
              <a:rPr lang="en-US" sz="1200" dirty="0" err="1">
                <a:latin typeface="Arial" panose="020B0604020202020204" pitchFamily="34" charset="0"/>
                <a:cs typeface="Arial" panose="020B0604020202020204" pitchFamily="34" charset="0"/>
              </a:rPr>
              <a:t>Veh</a:t>
            </a:r>
            <a:r>
              <a:rPr lang="en-US" sz="1200" dirty="0">
                <a:latin typeface="Arial" panose="020B0604020202020204" pitchFamily="34" charset="0"/>
                <a:cs typeface="Arial" panose="020B0604020202020204" pitchFamily="34" charset="0"/>
              </a:rPr>
              <a:t> control.</a:t>
            </a: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0243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735401801"/>
              </p:ext>
            </p:extLst>
          </p:nvPr>
        </p:nvGraphicFramePr>
        <p:xfrm>
          <a:off x="2393950" y="1546225"/>
          <a:ext cx="2046288" cy="3203575"/>
        </p:xfrm>
        <a:graphic>
          <a:graphicData uri="http://schemas.openxmlformats.org/presentationml/2006/ole">
            <mc:AlternateContent xmlns:mc="http://schemas.openxmlformats.org/markup-compatibility/2006">
              <mc:Choice xmlns:v="urn:schemas-microsoft-com:vml" Requires="v">
                <p:oleObj name="Prism 9" r:id="rId2" imgW="2045931" imgH="3203699" progId="Prism9.Document">
                  <p:embed/>
                </p:oleObj>
              </mc:Choice>
              <mc:Fallback>
                <p:oleObj name="Prism 9" r:id="rId2" imgW="2045931" imgH="3203699" progId="Prism9.Document">
                  <p:embed/>
                  <p:pic>
                    <p:nvPicPr>
                      <p:cNvPr id="4" name="Object 3"/>
                      <p:cNvPicPr/>
                      <p:nvPr/>
                    </p:nvPicPr>
                    <p:blipFill>
                      <a:blip r:embed="rId3"/>
                      <a:stretch>
                        <a:fillRect/>
                      </a:stretch>
                    </p:blipFill>
                    <p:spPr>
                      <a:xfrm>
                        <a:off x="2393950" y="1546225"/>
                        <a:ext cx="2046288" cy="3203575"/>
                      </a:xfrm>
                      <a:prstGeom prst="rect">
                        <a:avLst/>
                      </a:prstGeom>
                    </p:spPr>
                  </p:pic>
                </p:oleObj>
              </mc:Fallback>
            </mc:AlternateContent>
          </a:graphicData>
        </a:graphic>
      </p:graphicFrame>
      <p:sp>
        <p:nvSpPr>
          <p:cNvPr id="3" name="TextBox 2"/>
          <p:cNvSpPr txBox="1"/>
          <p:nvPr/>
        </p:nvSpPr>
        <p:spPr>
          <a:xfrm>
            <a:off x="223867" y="4834933"/>
            <a:ext cx="6544485" cy="1261884"/>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Suppl. Fig. 5. Serum ketones after APAP overdose. </a:t>
            </a:r>
            <a:r>
              <a:rPr lang="el-GR" sz="1200" dirty="0">
                <a:latin typeface="Arial" panose="020B0604020202020204" pitchFamily="34" charset="0"/>
                <a:cs typeface="Arial" panose="020B0604020202020204" pitchFamily="34" charset="0"/>
              </a:rPr>
              <a:t>β</a:t>
            </a:r>
            <a:r>
              <a:rPr lang="en-US" sz="1200" dirty="0">
                <a:latin typeface="Arial" panose="020B0604020202020204" pitchFamily="34" charset="0"/>
                <a:cs typeface="Arial" panose="020B0604020202020204" pitchFamily="34" charset="0"/>
              </a:rPr>
              <a:t>-</a:t>
            </a:r>
            <a:r>
              <a:rPr lang="en-US" sz="1200" dirty="0" err="1">
                <a:latin typeface="Arial" panose="020B0604020202020204" pitchFamily="34" charset="0"/>
                <a:cs typeface="Arial" panose="020B0604020202020204" pitchFamily="34" charset="0"/>
              </a:rPr>
              <a:t>hydroxybutyrate</a:t>
            </a:r>
            <a:r>
              <a:rPr lang="en-US" sz="1200" dirty="0">
                <a:latin typeface="Arial" panose="020B0604020202020204" pitchFamily="34" charset="0"/>
                <a:cs typeface="Arial" panose="020B0604020202020204" pitchFamily="34" charset="0"/>
              </a:rPr>
              <a:t> was measured in serum from vehicle-treated WT mice and from WT and DKO mice after APAP overdose</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Data are expressed as </a:t>
            </a:r>
            <a:r>
              <a:rPr lang="en-US" sz="1200" dirty="0" err="1">
                <a:latin typeface="Arial" panose="020B0604020202020204" pitchFamily="34" charset="0"/>
                <a:cs typeface="Arial" panose="020B0604020202020204" pitchFamily="34" charset="0"/>
              </a:rPr>
              <a:t>mean±SE</a:t>
            </a:r>
            <a:r>
              <a:rPr lang="en-US" sz="1200" dirty="0">
                <a:latin typeface="Arial" panose="020B0604020202020204" pitchFamily="34" charset="0"/>
                <a:cs typeface="Arial" panose="020B0604020202020204" pitchFamily="34" charset="0"/>
              </a:rPr>
              <a:t> for 3 independent experiments run on different days. *p&lt;0.05. **p&lt;0.01. ***p&lt;0.001. </a:t>
            </a:r>
          </a:p>
          <a:p>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12917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1561</TotalTime>
  <Words>414</Words>
  <Application>Microsoft Office PowerPoint</Application>
  <PresentationFormat>On-screen Show (4:3)</PresentationFormat>
  <Paragraphs>28</Paragraphs>
  <Slides>6</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6</vt:i4>
      </vt:variant>
    </vt:vector>
  </HeadingPairs>
  <TitlesOfParts>
    <vt:vector size="13" baseType="lpstr">
      <vt:lpstr>Arial</vt:lpstr>
      <vt:lpstr>Calibri</vt:lpstr>
      <vt:lpstr>Calibri Light</vt:lpstr>
      <vt:lpstr>Office Theme</vt:lpstr>
      <vt:lpstr>Prism 9</vt:lpstr>
      <vt:lpstr>Prism 10</vt:lpstr>
      <vt:lpstr>GraphPad Prism 9 Project</vt:lpstr>
      <vt:lpstr>Supplemental Figures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McGill, Mitchell</dc:creator>
  <cp:lastModifiedBy>Mitch McGill</cp:lastModifiedBy>
  <cp:revision>219</cp:revision>
  <dcterms:created xsi:type="dcterms:W3CDTF">2023-01-09T02:49:59Z</dcterms:created>
  <dcterms:modified xsi:type="dcterms:W3CDTF">2023-09-25T20:33:33Z</dcterms:modified>
</cp:coreProperties>
</file>