
<file path=[Content_Types].xml><?xml version="1.0" encoding="utf-8"?>
<Types xmlns="http://schemas.openxmlformats.org/package/2006/content-types">
  <Override PartName="/_rels/.rels" ContentType="application/vnd.openxmlformats-package.relationships+xml"/>
  <Override PartName="/ppt/notesSlides/_rels/notesSlide2.xml.rels" ContentType="application/vnd.openxmlformats-package.relationships+xml"/>
  <Override PartName="/ppt/notesSlides/notesSlide2.xml" ContentType="application/vnd.openxmlformats-officedocument.presentationml.notesSlide+xml"/>
  <Override PartName="/ppt/_rels/presentation.xml.rels" ContentType="application/vnd.openxmlformats-package.relationships+xml"/>
  <Override PartName="/ppt/media/image3.jpeg" ContentType="image/jpeg"/>
  <Override PartName="/ppt/media/image2.jpeg" ContentType="image/jpeg"/>
  <Override PartName="/ppt/media/image1.jpeg" ContentType="image/jpeg"/>
  <Override PartName="/ppt/slides/_rels/slide2.xml.rels" ContentType="application/vnd.openxmlformats-package.relationships+xml"/>
  <Override PartName="/ppt/slides/_rels/slide1.xml.rels" ContentType="application/vnd.openxmlformats-package.relationships+xml"/>
  <Override PartName="/ppt/slides/slide2.xml" ContentType="application/vnd.openxmlformats-officedocument.presentationml.slide+xml"/>
  <Override PartName="/ppt/slides/slide1.xml" ContentType="application/vnd.openxmlformats-officedocument.presentationml.slide+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slideMasters/_rels/slideMaster1.xml.rels" ContentType="application/vnd.openxmlformats-package.relationships+xml"/>
  <Override PartName="/ppt/slideMasters/slideMaster1.xml" ContentType="application/vnd.openxmlformats-officedocument.presentationml.slideMaster+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notesMasterIdLst>
    <p:notesMasterId r:id="rId3"/>
  </p:notesMasterIdLst>
  <p:sldIdLst>
    <p:sldId id="256" r:id="rId4"/>
    <p:sldId id="257" r:id="rId5"/>
  </p:sldIdLst>
  <p:sldSz cx="9144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Relationship Id="rId5" Type="http://schemas.openxmlformats.org/officeDocument/2006/relationships/slide" Target="slides/slide2.xml"/>
</Relationships>
</file>

<file path=ppt/notesMasters/_rels/notesMaster1.xml.rels><?xml version="1.0" encoding="UTF-8"?>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 name="PlaceHolder 1"/>
          <p:cNvSpPr>
            <a:spLocks noGrp="1"/>
          </p:cNvSpPr>
          <p:nvPr>
            <p:ph type="sldImg"/>
          </p:nvPr>
        </p:nvSpPr>
        <p:spPr>
          <a:xfrm>
            <a:off x="216000" y="812520"/>
            <a:ext cx="7127280" cy="4008960"/>
          </a:xfrm>
          <a:prstGeom prst="rect">
            <a:avLst/>
          </a:prstGeom>
        </p:spPr>
        <p:txBody>
          <a:bodyPr lIns="0" rIns="0" tIns="0" bIns="0" anchor="ctr"/>
          <a:p>
            <a:pPr algn="ctr"/>
            <a:r>
              <a:rPr b="0" lang="en-US" sz="4400" spc="-1" strike="noStrike">
                <a:latin typeface="Arial"/>
              </a:rPr>
              <a:t>Click to move the slide</a:t>
            </a:r>
            <a:endParaRPr b="0" lang="en-US" sz="4400" spc="-1" strike="noStrike">
              <a:latin typeface="Arial"/>
            </a:endParaRPr>
          </a:p>
        </p:txBody>
      </p:sp>
      <p:sp>
        <p:nvSpPr>
          <p:cNvPr id="39" name="PlaceHolder 2"/>
          <p:cNvSpPr>
            <a:spLocks noGrp="1"/>
          </p:cNvSpPr>
          <p:nvPr>
            <p:ph type="body"/>
          </p:nvPr>
        </p:nvSpPr>
        <p:spPr>
          <a:xfrm>
            <a:off x="756000" y="5078520"/>
            <a:ext cx="6047640" cy="4811040"/>
          </a:xfrm>
          <a:prstGeom prst="rect">
            <a:avLst/>
          </a:prstGeom>
        </p:spPr>
        <p:txBody>
          <a:bodyPr lIns="0" rIns="0" tIns="0" bIns="0"/>
          <a:p>
            <a:r>
              <a:rPr b="0" lang="en-US" sz="2000" spc="-1" strike="noStrike">
                <a:latin typeface="Arial"/>
              </a:rPr>
              <a:t>Click to edit the notes format</a:t>
            </a:r>
            <a:endParaRPr b="0" lang="en-US" sz="2000" spc="-1" strike="noStrike">
              <a:latin typeface="Arial"/>
            </a:endParaRPr>
          </a:p>
        </p:txBody>
      </p:sp>
      <p:sp>
        <p:nvSpPr>
          <p:cNvPr id="40" name="PlaceHolder 3"/>
          <p:cNvSpPr>
            <a:spLocks noGrp="1"/>
          </p:cNvSpPr>
          <p:nvPr>
            <p:ph type="hdr"/>
          </p:nvPr>
        </p:nvSpPr>
        <p:spPr>
          <a:xfrm>
            <a:off x="0" y="0"/>
            <a:ext cx="3280680" cy="534240"/>
          </a:xfrm>
          <a:prstGeom prst="rect">
            <a:avLst/>
          </a:prstGeom>
        </p:spPr>
        <p:txBody>
          <a:bodyPr lIns="0" rIns="0" tIns="0" bIns="0"/>
          <a:p>
            <a:r>
              <a:rPr b="0" lang="en-US" sz="1400" spc="-1" strike="noStrike">
                <a:solidFill>
                  <a:srgbClr val="303d22"/>
                </a:solidFill>
                <a:latin typeface="Arial"/>
              </a:rPr>
              <a:t>&lt;header&gt;</a:t>
            </a:r>
            <a:endParaRPr b="0" lang="en-US" sz="1400" spc="-1" strike="noStrike">
              <a:solidFill>
                <a:srgbClr val="303d22"/>
              </a:solidFill>
              <a:latin typeface="Arial"/>
            </a:endParaRPr>
          </a:p>
        </p:txBody>
      </p:sp>
      <p:sp>
        <p:nvSpPr>
          <p:cNvPr id="41" name="PlaceHolder 4"/>
          <p:cNvSpPr>
            <a:spLocks noGrp="1"/>
          </p:cNvSpPr>
          <p:nvPr>
            <p:ph type="dt"/>
          </p:nvPr>
        </p:nvSpPr>
        <p:spPr>
          <a:xfrm>
            <a:off x="4278960" y="0"/>
            <a:ext cx="3280680" cy="534240"/>
          </a:xfrm>
          <a:prstGeom prst="rect">
            <a:avLst/>
          </a:prstGeom>
        </p:spPr>
        <p:txBody>
          <a:bodyPr lIns="0" rIns="0" tIns="0" bIns="0"/>
          <a:p>
            <a:pPr algn="r"/>
            <a:r>
              <a:rPr b="0" lang="en-US" sz="1400" spc="-1" strike="noStrike">
                <a:solidFill>
                  <a:srgbClr val="303d22"/>
                </a:solidFill>
                <a:latin typeface="Arial"/>
              </a:rPr>
              <a:t>&lt;date/time&gt;</a:t>
            </a:r>
            <a:endParaRPr b="0" lang="en-US" sz="1400" spc="-1" strike="noStrike">
              <a:solidFill>
                <a:srgbClr val="303d22"/>
              </a:solidFill>
              <a:latin typeface="Arial"/>
            </a:endParaRPr>
          </a:p>
        </p:txBody>
      </p:sp>
      <p:sp>
        <p:nvSpPr>
          <p:cNvPr id="42" name="PlaceHolder 5"/>
          <p:cNvSpPr>
            <a:spLocks noGrp="1"/>
          </p:cNvSpPr>
          <p:nvPr>
            <p:ph type="ftr"/>
          </p:nvPr>
        </p:nvSpPr>
        <p:spPr>
          <a:xfrm>
            <a:off x="0" y="10157400"/>
            <a:ext cx="3280680" cy="534240"/>
          </a:xfrm>
          <a:prstGeom prst="rect">
            <a:avLst/>
          </a:prstGeom>
        </p:spPr>
        <p:txBody>
          <a:bodyPr lIns="0" rIns="0" tIns="0" bIns="0" anchor="b"/>
          <a:p>
            <a:r>
              <a:rPr b="0" lang="en-US" sz="1400" spc="-1" strike="noStrike">
                <a:solidFill>
                  <a:srgbClr val="303d22"/>
                </a:solidFill>
                <a:latin typeface="Arial"/>
              </a:rPr>
              <a:t>&lt;footer&gt;</a:t>
            </a:r>
            <a:endParaRPr b="0" lang="en-US" sz="1400" spc="-1" strike="noStrike">
              <a:solidFill>
                <a:srgbClr val="303d22"/>
              </a:solidFill>
              <a:latin typeface="Arial"/>
            </a:endParaRPr>
          </a:p>
        </p:txBody>
      </p:sp>
      <p:sp>
        <p:nvSpPr>
          <p:cNvPr id="43" name="PlaceHolder 6"/>
          <p:cNvSpPr>
            <a:spLocks noGrp="1"/>
          </p:cNvSpPr>
          <p:nvPr>
            <p:ph type="sldNum"/>
          </p:nvPr>
        </p:nvSpPr>
        <p:spPr>
          <a:xfrm>
            <a:off x="4278960" y="10157400"/>
            <a:ext cx="3280680" cy="534240"/>
          </a:xfrm>
          <a:prstGeom prst="rect">
            <a:avLst/>
          </a:prstGeom>
        </p:spPr>
        <p:txBody>
          <a:bodyPr lIns="0" rIns="0" tIns="0" bIns="0" anchor="b"/>
          <a:p>
            <a:pPr algn="r"/>
            <a:fld id="{0D758ACA-9E61-4B8C-9175-762AA4321862}" type="slidenum">
              <a:rPr b="0" lang="en-US" sz="1400" spc="-1" strike="noStrike">
                <a:solidFill>
                  <a:srgbClr val="303d22"/>
                </a:solidFill>
                <a:latin typeface="Arial"/>
              </a:rPr>
              <a:t>&lt;number&gt;</a:t>
            </a:fld>
            <a:endParaRPr b="0" lang="en-US" sz="1400" spc="-1" strike="noStrike">
              <a:solidFill>
                <a:srgbClr val="303d22"/>
              </a:solidFill>
              <a:latin typeface="Arial"/>
            </a:endParaRPr>
          </a:p>
        </p:txBody>
      </p:sp>
    </p:spTree>
  </p:cSld>
  <p:clrMap bg1="lt1" bg2="lt2" tx1="dk1" tx2="dk2" accent1="accent1" accent2="accent2" accent3="accent3" accent4="accent4" accent5="accent5" accent6="accent6" hlink="hlink" folHlink="folHlink"/>
</p:notesMaster>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 name="PlaceHolder 1"/>
          <p:cNvSpPr>
            <a:spLocks noGrp="1"/>
          </p:cNvSpPr>
          <p:nvPr>
            <p:ph type="sldImg"/>
          </p:nvPr>
        </p:nvSpPr>
        <p:spPr>
          <a:xfrm>
            <a:off x="1371600" y="763560"/>
            <a:ext cx="5029200" cy="3772080"/>
          </a:xfrm>
          <a:prstGeom prst="rect">
            <a:avLst/>
          </a:prstGeom>
        </p:spPr>
      </p:sp>
      <p:sp>
        <p:nvSpPr>
          <p:cNvPr id="53" name="PlaceHolder 2"/>
          <p:cNvSpPr>
            <a:spLocks noGrp="1"/>
          </p:cNvSpPr>
          <p:nvPr>
            <p:ph type="body"/>
          </p:nvPr>
        </p:nvSpPr>
        <p:spPr>
          <a:xfrm>
            <a:off x="777960" y="4776840"/>
            <a:ext cx="6216480" cy="4525200"/>
          </a:xfrm>
          <a:prstGeom prst="rect">
            <a:avLst/>
          </a:prstGeom>
        </p:spPr>
        <p:txBody>
          <a:bodyPr lIns="0" rIns="0" tIns="0" bIns="0"/>
          <a:p>
            <a:r>
              <a:rPr b="0" lang="en-US" sz="900" spc="-1" strike="noStrike">
                <a:latin typeface="Arial"/>
              </a:rPr>
              <a:t>Perfused VM and endothelial vessels are present in SCLC CDX. (</a:t>
            </a:r>
            <a:r>
              <a:rPr b="0" i="1" lang="en-US" sz="900" spc="-1" strike="noStrike">
                <a:latin typeface="Arial"/>
              </a:rPr>
              <a:t>A, B</a:t>
            </a:r>
            <a:r>
              <a:rPr b="0" lang="en-US" sz="900" spc="-1" strike="noStrike">
                <a:latin typeface="Arial"/>
              </a:rPr>
              <a:t>) Representative IF image of a perfused endothelial (EC) vessel (CD31</a:t>
            </a:r>
            <a:r>
              <a:rPr b="0" lang="en-US" sz="900" spc="-1" strike="noStrike" baseline="33000">
                <a:latin typeface="Arial"/>
              </a:rPr>
              <a:t>+</a:t>
            </a:r>
            <a:r>
              <a:rPr b="0" lang="en-US" sz="900" spc="-1" strike="noStrike">
                <a:latin typeface="Arial"/>
              </a:rPr>
              <a:t>/intravenous tomato lectin</a:t>
            </a:r>
            <a:r>
              <a:rPr b="0" lang="en-US" sz="900" spc="-1" strike="noStrike" baseline="33000">
                <a:latin typeface="Arial"/>
              </a:rPr>
              <a:t>+</a:t>
            </a:r>
            <a:r>
              <a:rPr b="0" lang="en-US" sz="900" spc="-1" strike="noStrike">
                <a:latin typeface="Arial"/>
              </a:rPr>
              <a:t>, yellow arrow) and a perfused VM vessel (CD31</a:t>
            </a:r>
            <a:r>
              <a:rPr b="0" lang="en-US" sz="900" spc="-1" strike="noStrike" baseline="33000">
                <a:latin typeface="Arial"/>
              </a:rPr>
              <a:t>-</a:t>
            </a:r>
            <a:r>
              <a:rPr b="0" lang="en-US" sz="900" spc="-1" strike="noStrike">
                <a:latin typeface="Arial"/>
              </a:rPr>
              <a:t>/ intravenous tomato lectin</a:t>
            </a:r>
            <a:r>
              <a:rPr b="0" lang="en-US" sz="900" spc="-1" strike="noStrike" baseline="33000">
                <a:latin typeface="Arial"/>
              </a:rPr>
              <a:t>+</a:t>
            </a:r>
            <a:r>
              <a:rPr b="0" lang="en-US" sz="900" spc="-1" strike="noStrike">
                <a:latin typeface="Arial"/>
              </a:rPr>
              <a:t>, pink arrow) within a CDX09 tumor that was harvested after intravenous tomato lectin injection. Single channel IF for CD31 (yellow) and intravenous tomato lectin (pink) illustrated with merged multiplex on the right in which nuclei are blue (DAPI stain). Scale bars 50 µm (left panel) and 10 µm (right panels). (</a:t>
            </a:r>
            <a:r>
              <a:rPr b="0" i="1" lang="en-US" sz="900" spc="-1" strike="noStrike">
                <a:latin typeface="Arial"/>
              </a:rPr>
              <a:t>C</a:t>
            </a:r>
            <a:r>
              <a:rPr b="0" lang="en-US" sz="900" spc="-1" strike="noStrike">
                <a:latin typeface="Arial"/>
              </a:rPr>
              <a:t>) Representative IF image of a perfused endothelial (EC) vessel (CD31</a:t>
            </a:r>
            <a:r>
              <a:rPr b="0" lang="en-US" sz="900" spc="-1" strike="noStrike" baseline="33000">
                <a:latin typeface="Arial"/>
              </a:rPr>
              <a:t>+</a:t>
            </a:r>
            <a:r>
              <a:rPr b="0" lang="en-US" sz="900" spc="-1" strike="noStrike">
                <a:latin typeface="Arial"/>
              </a:rPr>
              <a:t>/intravenous tomato lectin</a:t>
            </a:r>
            <a:r>
              <a:rPr b="0" lang="en-US" sz="900" spc="-1" strike="noStrike" baseline="33000">
                <a:latin typeface="Arial"/>
              </a:rPr>
              <a:t>+</a:t>
            </a:r>
            <a:r>
              <a:rPr b="0" lang="en-US" sz="900" spc="-1" strike="noStrike">
                <a:latin typeface="Arial"/>
              </a:rPr>
              <a:t>, human mitochondria</a:t>
            </a:r>
            <a:r>
              <a:rPr b="0" lang="en-US" sz="900" spc="-1" strike="noStrike" baseline="33000">
                <a:latin typeface="Arial"/>
              </a:rPr>
              <a:t>‑</a:t>
            </a:r>
            <a:r>
              <a:rPr b="0" lang="en-US" sz="900" spc="-1" strike="noStrike">
                <a:latin typeface="Arial"/>
              </a:rPr>
              <a:t>) and a perfused VM vessel (CD31</a:t>
            </a:r>
            <a:r>
              <a:rPr b="0" lang="en-US" sz="900" spc="-1" strike="noStrike" baseline="33000">
                <a:latin typeface="Arial"/>
              </a:rPr>
              <a:t>-</a:t>
            </a:r>
            <a:r>
              <a:rPr b="0" lang="en-US" sz="900" spc="-1" strike="noStrike">
                <a:latin typeface="Arial"/>
              </a:rPr>
              <a:t>/intravenous tomato lectin</a:t>
            </a:r>
            <a:r>
              <a:rPr b="0" lang="en-US" sz="900" spc="-1" strike="noStrike" baseline="33000">
                <a:latin typeface="Arial"/>
              </a:rPr>
              <a:t>+</a:t>
            </a:r>
            <a:r>
              <a:rPr b="0" lang="en-US" sz="900" spc="-1" strike="noStrike">
                <a:latin typeface="Arial"/>
              </a:rPr>
              <a:t>, human mitochondria</a:t>
            </a:r>
            <a:r>
              <a:rPr b="0" lang="en-US" sz="900" spc="-1" strike="noStrike" baseline="33000">
                <a:latin typeface="Arial"/>
              </a:rPr>
              <a:t>+</a:t>
            </a:r>
            <a:r>
              <a:rPr b="0" lang="en-US" sz="900" spc="-1" strike="noStrike">
                <a:latin typeface="Arial"/>
              </a:rPr>
              <a:t>) within a cryosectioned CDX09 tumor that was harvested after intravenous tomato lectin injection. Single channel IF for CD31 (green), intravenous tomato lectin (red) and human mitochondria (white) shown with merged multiplex on the right where CD31 and lectin overlay is yellow. Scale bars 10 µm. CDX, circulating tumor cell–derived explant; DAPI, 4',6-diamidino-2-phenylindole; EC, endothelial cell; IF, immunofluorescence; VM, vasculogenic mimicry.</a:t>
            </a:r>
            <a:endParaRPr b="0" lang="en-US" sz="900" spc="-1" strike="noStrike">
              <a:latin typeface="Arial"/>
            </a:endParaRPr>
          </a:p>
          <a:p>
            <a:endParaRPr b="0" lang="en-US" sz="900" spc="-1" strike="noStrike">
              <a:latin typeface="Arial"/>
            </a:endParaRPr>
          </a:p>
          <a:p>
            <a:endParaRPr b="0" lang="en-US" sz="900" spc="-1" strike="noStrike">
              <a:latin typeface="Arial"/>
            </a:endParaRPr>
          </a:p>
          <a:p>
            <a:endParaRPr b="0" lang="en-US" sz="900" spc="-1" strike="noStrike">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rIns="0" tIns="0" bIns="0">
            <a:normAutofit/>
          </a:bodyPr>
          <a:p>
            <a:endParaRPr b="0" lang="en-US" sz="3200" spc="-1" strike="noStrike">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29"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
        <p:nvSpPr>
          <p:cNvPr id="30" name="PlaceHolder 5"/>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rIns="0" tIns="0" bIns="0">
            <a:normAutofit/>
          </a:bodyPr>
          <a:p>
            <a:endParaRPr b="0" lang="en-US" sz="3200" spc="-1" strike="noStrike">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rIns="0" tIns="0" bIns="0">
            <a:normAutofit/>
          </a:bodyPr>
          <a:p>
            <a:endParaRPr b="0" lang="en-US" sz="3200" spc="-1" strike="noStrike">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rIns="0" tIns="0" bIns="0">
            <a:normAutofit/>
          </a:bodyPr>
          <a:p>
            <a:endParaRPr b="0" lang="en-US" sz="3200" spc="-1" strike="noStrike">
              <a:latin typeface="Arial"/>
            </a:endParaRPr>
          </a:p>
        </p:txBody>
      </p:sp>
      <p:sp>
        <p:nvSpPr>
          <p:cNvPr id="35" name="PlaceHolder 5"/>
          <p:cNvSpPr>
            <a:spLocks noGrp="1"/>
          </p:cNvSpPr>
          <p:nvPr>
            <p:ph type="body"/>
          </p:nvPr>
        </p:nvSpPr>
        <p:spPr>
          <a:xfrm>
            <a:off x="457200" y="3682080"/>
            <a:ext cx="2649600" cy="1896840"/>
          </a:xfrm>
          <a:prstGeom prst="rect">
            <a:avLst/>
          </a:prstGeom>
        </p:spPr>
        <p:txBody>
          <a:bodyPr lIns="0" rIns="0" tIns="0" bIns="0">
            <a:normAutofit/>
          </a:bodyPr>
          <a:p>
            <a:endParaRPr b="0" lang="en-US" sz="3200" spc="-1" strike="noStrike">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rIns="0" tIns="0" bIns="0">
            <a:normAutofit/>
          </a:bodyPr>
          <a:p>
            <a:endParaRPr b="0" lang="en-US" sz="3200" spc="-1" strike="noStrike">
              <a:latin typeface="Arial"/>
            </a:endParaRPr>
          </a:p>
        </p:txBody>
      </p:sp>
      <p:sp>
        <p:nvSpPr>
          <p:cNvPr id="37" name="PlaceHolder 7"/>
          <p:cNvSpPr>
            <a:spLocks noGrp="1"/>
          </p:cNvSpPr>
          <p:nvPr>
            <p:ph type="body"/>
          </p:nvPr>
        </p:nvSpPr>
        <p:spPr>
          <a:xfrm>
            <a:off x="6022080" y="3682080"/>
            <a:ext cx="26496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
        <p:nvSpPr>
          <p:cNvPr id="14"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457200" y="273600"/>
            <a:ext cx="8229240" cy="1144800"/>
          </a:xfrm>
          <a:prstGeom prst="rect">
            <a:avLst/>
          </a:prstGeom>
        </p:spPr>
        <p:txBody>
          <a:bodyPr lIns="0" rIns="0" tIns="0" bIns="0" anchor="ctr"/>
          <a:p>
            <a:pPr algn="ctr"/>
            <a:r>
              <a:rPr b="0" lang="en-US" sz="4400" spc="-1" strike="noStrike">
                <a:latin typeface="Arial"/>
              </a:rPr>
              <a:t>Click to edit the title text format</a:t>
            </a:r>
            <a:endParaRPr b="0" lang="en-US" sz="4400" spc="-1" strike="noStrike">
              <a:latin typeface="Arial"/>
            </a:endParaRPr>
          </a:p>
        </p:txBody>
      </p:sp>
      <p:sp>
        <p:nvSpPr>
          <p:cNvPr id="1" name="PlaceHolder 2"/>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ffffff"/>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ffffff"/>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ffffff"/>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ffffff"/>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ffffff"/>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ffffff"/>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ffffff"/>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hyperlink" Target="http://www.elsevier.com/termsandconditions" TargetMode="External"/><Relationship Id="rId2" Type="http://schemas.openxmlformats.org/officeDocument/2006/relationships/image" Target="../media/image1.jpeg"/><Relationship Id="rId3"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hyperlink" Target="http://www.elsevier.com/termsandconditions" TargetMode="External"/><Relationship Id="rId3" Type="http://schemas.openxmlformats.org/officeDocument/2006/relationships/image" Target="../media/image3.jpeg"/><Relationship Id="rId4" Type="http://schemas.openxmlformats.org/officeDocument/2006/relationships/slideLayout" Target="../slideLayouts/slideLayout1.xml"/><Relationship Id="rId5" Type="http://schemas.openxmlformats.org/officeDocument/2006/relationships/notesSlide" Target="../notesSlides/notesSlide2.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 name="TextShape 1"/>
          <p:cNvSpPr txBox="1"/>
          <p:nvPr/>
        </p:nvSpPr>
        <p:spPr>
          <a:xfrm>
            <a:off x="360000" y="1260000"/>
            <a:ext cx="8640000" cy="2716920"/>
          </a:xfrm>
          <a:prstGeom prst="rect">
            <a:avLst/>
          </a:prstGeom>
          <a:noFill/>
          <a:ln>
            <a:noFill/>
          </a:ln>
        </p:spPr>
        <p:txBody>
          <a:bodyPr lIns="90000" rIns="90000" tIns="45000" bIns="45000"/>
          <a:p>
            <a:pPr algn="ctr">
              <a:lnSpc>
                <a:spcPct val="100000"/>
              </a:lnSpc>
              <a:spcAft>
                <a:spcPts val="3186"/>
              </a:spcAft>
            </a:pPr>
            <a:r>
              <a:rPr b="0" i="1" lang="en-US" sz="1700" spc="-1" strike="noStrike">
                <a:solidFill>
                  <a:srgbClr val="ffffff"/>
                </a:solidFill>
                <a:latin typeface="Arial"/>
              </a:rPr>
              <a:t>Lineage Plasticity in SCLC Generates Non-Neuroendocrine Cells Primed for Vasculogenic Mimicry</a:t>
            </a:r>
            <a:r>
              <a:rPr b="0" lang="en-US" sz="1700" spc="-1" strike="noStrike">
                <a:solidFill>
                  <a:srgbClr val="ffffff"/>
                </a:solidFill>
                <a:latin typeface="Arial"/>
              </a:rPr>
              <a:t> </a:t>
            </a:r>
            <a:endParaRPr b="0" lang="en-US" sz="1700" spc="-1" strike="noStrike">
              <a:solidFill>
                <a:srgbClr val="ffffff"/>
              </a:solidFill>
              <a:latin typeface="Arial"/>
            </a:endParaRPr>
          </a:p>
          <a:p>
            <a:pPr algn="ctr">
              <a:spcAft>
                <a:spcPts val="2750"/>
              </a:spcAft>
            </a:pPr>
            <a:r>
              <a:rPr b="0" i="1" lang="en-US" sz="1100" spc="-1" strike="noStrike">
                <a:solidFill>
                  <a:srgbClr val="ffffff"/>
                </a:solidFill>
                <a:latin typeface="Arial"/>
              </a:rPr>
              <a:t>Sarah M. Pearsall, PhD, Stuart C. Williamson, PhD, Sam Humphrey, PhD, Ellyn Hughes, PhD, Derrick Morgan, BSc, Fernando J. García Marqués, PhD, Griselda Awanis, PhD, Rebecca Carroll, MSc, Laura Burks, PhD, Yan Ting Shue, PhD, Abel Bermudez, BS, Kristopher K. Frese, PhD, Melanie Galvin, MSc, Mathew Carter, BSc, Lynsey Priest, MSc, Alastair Kerr, PhD, Cong Zhou, PhD, Trudy G. Oliver, PhD, Jonathan D. Humphries, PhD, Martin J. Humphries, PhD, Fiona Blackhall, MD, PhD, Ian G. Cannell, PhD, Sharon J. Pitteri, PhD, Gregory J. Hannon, PhD, Julien Sage, PhD, Caroline Dive, PhD, Kathryn L. Simpson, PhD</a:t>
            </a:r>
            <a:r>
              <a:rPr b="0" lang="en-US" sz="1100" spc="-1" strike="noStrike">
                <a:solidFill>
                  <a:srgbClr val="ffffff"/>
                </a:solidFill>
                <a:latin typeface="Arial"/>
              </a:rPr>
              <a:t> </a:t>
            </a:r>
            <a:endParaRPr b="0" lang="en-US" sz="1100" spc="-1" strike="noStrike">
              <a:solidFill>
                <a:srgbClr val="ffffff"/>
              </a:solidFill>
              <a:latin typeface="Arial"/>
            </a:endParaRPr>
          </a:p>
          <a:p>
            <a:pPr algn="ctr"/>
            <a:r>
              <a:rPr b="0" i="1" lang="en-US" sz="1200" spc="-1" strike="noStrike">
                <a:solidFill>
                  <a:srgbClr val="ffffff"/>
                </a:solidFill>
                <a:latin typeface="Arial"/>
              </a:rPr>
              <a:t>Journal of Thoracic Oncology</a:t>
            </a:r>
            <a:r>
              <a:rPr b="0" lang="en-US" sz="1200" spc="-1" strike="noStrike">
                <a:solidFill>
                  <a:srgbClr val="ffffff"/>
                </a:solidFill>
                <a:latin typeface="Arial"/>
              </a:rPr>
              <a:t> </a:t>
            </a:r>
            <a:endParaRPr b="0" lang="en-US" sz="1200" spc="-1" strike="noStrike">
              <a:solidFill>
                <a:srgbClr val="ffffff"/>
              </a:solidFill>
              <a:latin typeface="Arial"/>
            </a:endParaRPr>
          </a:p>
          <a:p>
            <a:pPr algn="ctr"/>
            <a:r>
              <a:rPr b="0" lang="en-US" sz="1200" spc="-1" strike="noStrike">
                <a:solidFill>
                  <a:srgbClr val="ffffff"/>
                </a:solidFill>
                <a:latin typeface="Arial"/>
              </a:rPr>
              <a:t>Volume 18 Issue 10 Pages 1362-1385 (October 2023) </a:t>
            </a:r>
            <a:endParaRPr b="0" lang="en-US" sz="1200" spc="-1" strike="noStrike">
              <a:solidFill>
                <a:srgbClr val="ffffff"/>
              </a:solidFill>
              <a:latin typeface="Arial"/>
            </a:endParaRPr>
          </a:p>
          <a:p>
            <a:pPr algn="ctr"/>
            <a:r>
              <a:rPr b="0" lang="en-US" sz="1000" spc="-1" strike="noStrike">
                <a:solidFill>
                  <a:srgbClr val="ffffff"/>
                </a:solidFill>
                <a:latin typeface="Arial"/>
              </a:rPr>
              <a:t>DOI: 10.1016/j.jtho.2023.07.012</a:t>
            </a:r>
            <a:endParaRPr b="0" lang="en-US" sz="1000" spc="-1" strike="noStrike">
              <a:solidFill>
                <a:srgbClr val="ffffff"/>
              </a:solidFill>
              <a:latin typeface="Arial"/>
            </a:endParaRPr>
          </a:p>
        </p:txBody>
      </p:sp>
      <p:sp>
        <p:nvSpPr>
          <p:cNvPr id="45" name="TextShape 2"/>
          <p:cNvSpPr txBox="1"/>
          <p:nvPr/>
        </p:nvSpPr>
        <p:spPr>
          <a:xfrm>
            <a:off x="952560" y="6624000"/>
            <a:ext cx="5556240" cy="231120"/>
          </a:xfrm>
          <a:prstGeom prst="rect">
            <a:avLst/>
          </a:prstGeom>
          <a:noFill/>
          <a:ln>
            <a:noFill/>
          </a:ln>
        </p:spPr>
        <p:txBody>
          <a:bodyPr lIns="90000" rIns="90000" tIns="46800" bIns="46800" anchor="ctr"/>
          <a:p>
            <a:r>
              <a:rPr b="0" lang="en-US" sz="900" spc="-1" strike="noStrike">
                <a:solidFill>
                  <a:srgbClr val="ffffff"/>
                </a:solidFill>
                <a:latin typeface="Arial"/>
              </a:rPr>
              <a:t>Copyright © 2023 International Association for the Study of Lung Cancer</a:t>
            </a:r>
            <a:r>
              <a:rPr b="0" lang="en-US" sz="900" spc="-1" strike="noStrike">
                <a:solidFill>
                  <a:srgbClr val="ffffff"/>
                </a:solidFill>
                <a:latin typeface="Arial"/>
                <a:hlinkClick r:id="rId1"/>
              </a:rPr>
              <a:t> Terms and Conditions</a:t>
            </a:r>
            <a:endParaRPr b="0" lang="en-US" sz="900" spc="-1" strike="noStrike">
              <a:solidFill>
                <a:srgbClr val="ffffff"/>
              </a:solidFill>
              <a:latin typeface="Arial"/>
            </a:endParaRPr>
          </a:p>
        </p:txBody>
      </p:sp>
      <p:pic>
        <p:nvPicPr>
          <p:cNvPr id="46" name="Logo" descr=""/>
          <p:cNvPicPr/>
          <p:nvPr/>
        </p:nvPicPr>
        <p:blipFill>
          <a:blip r:embed="rId2"/>
          <a:stretch/>
        </p:blipFill>
        <p:spPr>
          <a:xfrm>
            <a:off x="79560" y="6064200"/>
            <a:ext cx="707760" cy="793800"/>
          </a:xfrm>
          <a:prstGeom prst="rect">
            <a:avLst/>
          </a:prstGeom>
          <a:ln>
            <a:noFill/>
          </a:ln>
        </p:spPr>
      </p:pic>
    </p:spTree>
  </p:cSld>
  <p:transition>
    <p:wipe dir="r"/>
  </p:transition>
  <p:timing>
    <p:tnLst>
      <p:par>
        <p:cTn id="1" dur="indefinite" restart="never" nodeType="tmRoot">
          <p:childTnLst>
            <p:seq>
              <p:cTn id="2" dur="indefinite"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 name="CustomShape 1"/>
          <p:cNvSpPr/>
          <p:nvPr/>
        </p:nvSpPr>
        <p:spPr>
          <a:xfrm>
            <a:off x="3504600" y="79200"/>
            <a:ext cx="2134440" cy="307080"/>
          </a:xfrm>
          <a:prstGeom prst="rect">
            <a:avLst/>
          </a:prstGeom>
          <a:noFill/>
          <a:ln>
            <a:noFill/>
          </a:ln>
        </p:spPr>
        <p:style>
          <a:lnRef idx="0"/>
          <a:fillRef idx="0"/>
          <a:effectRef idx="0"/>
          <a:fontRef idx="minor"/>
        </p:style>
        <p:txBody>
          <a:bodyPr wrap="none" lIns="90000" rIns="90000" tIns="46800" bIns="46800"/>
          <a:p>
            <a:r>
              <a:rPr b="0" lang="en-US" sz="1400" spc="-1" strike="noStrike">
                <a:solidFill>
                  <a:srgbClr val="ffffff"/>
                </a:solidFill>
                <a:latin typeface="Arial"/>
              </a:rPr>
              <a:t>Supplementary Figure 2 </a:t>
            </a:r>
            <a:endParaRPr b="0" lang="en-US" sz="1400" spc="-1" strike="noStrike">
              <a:solidFill>
                <a:srgbClr val="ffffff"/>
              </a:solidFill>
              <a:latin typeface="Arial"/>
            </a:endParaRPr>
          </a:p>
        </p:txBody>
      </p:sp>
      <p:pic>
        <p:nvPicPr>
          <p:cNvPr id="48" name="Main graphic" descr=""/>
          <p:cNvPicPr/>
          <p:nvPr/>
        </p:nvPicPr>
        <p:blipFill>
          <a:blip r:embed="rId1"/>
          <a:stretch/>
        </p:blipFill>
        <p:spPr>
          <a:xfrm>
            <a:off x="1830240" y="762120"/>
            <a:ext cx="5534280" cy="4984200"/>
          </a:xfrm>
          <a:prstGeom prst="rect">
            <a:avLst/>
          </a:prstGeom>
          <a:ln>
            <a:noFill/>
          </a:ln>
        </p:spPr>
      </p:pic>
      <p:sp>
        <p:nvSpPr>
          <p:cNvPr id="49" name="TextShape 2"/>
          <p:cNvSpPr txBox="1"/>
          <p:nvPr/>
        </p:nvSpPr>
        <p:spPr>
          <a:xfrm>
            <a:off x="952560" y="6477120"/>
            <a:ext cx="8254800" cy="231120"/>
          </a:xfrm>
          <a:prstGeom prst="rect">
            <a:avLst/>
          </a:prstGeom>
          <a:noFill/>
          <a:ln>
            <a:noFill/>
          </a:ln>
        </p:spPr>
        <p:txBody>
          <a:bodyPr lIns="90000" rIns="90000" tIns="45000" bIns="45000"/>
          <a:p>
            <a:r>
              <a:rPr b="0" i="1" lang="en-US" sz="900" spc="-1" strike="noStrike">
                <a:solidFill>
                  <a:srgbClr val="ffffff"/>
                </a:solidFill>
                <a:latin typeface="Arial"/>
              </a:rPr>
              <a:t>Journal of Thoracic Oncology</a:t>
            </a:r>
            <a:r>
              <a:rPr b="0" lang="en-US" sz="900" spc="-1" strike="noStrike">
                <a:solidFill>
                  <a:srgbClr val="ffffff"/>
                </a:solidFill>
                <a:latin typeface="Arial"/>
              </a:rPr>
              <a:t> 2023 181362-1385DOI: (10.1016/j.jtho.2023.07.012) </a:t>
            </a:r>
            <a:endParaRPr b="0" lang="en-US" sz="900" spc="-1" strike="noStrike">
              <a:solidFill>
                <a:srgbClr val="ffffff"/>
              </a:solidFill>
              <a:latin typeface="Arial"/>
            </a:endParaRPr>
          </a:p>
        </p:txBody>
      </p:sp>
      <p:sp>
        <p:nvSpPr>
          <p:cNvPr id="50" name="TextShape 3"/>
          <p:cNvSpPr txBox="1"/>
          <p:nvPr/>
        </p:nvSpPr>
        <p:spPr>
          <a:xfrm>
            <a:off x="952560" y="6624000"/>
            <a:ext cx="5556240" cy="231120"/>
          </a:xfrm>
          <a:prstGeom prst="rect">
            <a:avLst/>
          </a:prstGeom>
          <a:noFill/>
          <a:ln>
            <a:noFill/>
          </a:ln>
        </p:spPr>
        <p:txBody>
          <a:bodyPr lIns="90000" rIns="90000" tIns="46800" bIns="46800" anchor="ctr"/>
          <a:p>
            <a:r>
              <a:rPr b="0" lang="en-US" sz="900" spc="-1" strike="noStrike">
                <a:solidFill>
                  <a:srgbClr val="ffffff"/>
                </a:solidFill>
                <a:latin typeface="Arial"/>
              </a:rPr>
              <a:t>Copyright © 2023 International Association for the Study of Lung Cancer</a:t>
            </a:r>
            <a:r>
              <a:rPr b="0" lang="en-US" sz="900" spc="-1" strike="noStrike">
                <a:solidFill>
                  <a:srgbClr val="ffffff"/>
                </a:solidFill>
                <a:latin typeface="Arial"/>
                <a:hlinkClick r:id="rId2"/>
              </a:rPr>
              <a:t> Terms and Conditions</a:t>
            </a:r>
            <a:endParaRPr b="0" lang="en-US" sz="900" spc="-1" strike="noStrike">
              <a:solidFill>
                <a:srgbClr val="ffffff"/>
              </a:solidFill>
              <a:latin typeface="Arial"/>
            </a:endParaRPr>
          </a:p>
        </p:txBody>
      </p:sp>
      <p:pic>
        <p:nvPicPr>
          <p:cNvPr id="51" name="Logo" descr=""/>
          <p:cNvPicPr/>
          <p:nvPr/>
        </p:nvPicPr>
        <p:blipFill>
          <a:blip r:embed="rId3"/>
          <a:stretch/>
        </p:blipFill>
        <p:spPr>
          <a:xfrm>
            <a:off x="79560" y="6064200"/>
            <a:ext cx="707760" cy="793800"/>
          </a:xfrm>
          <a:prstGeom prst="rect">
            <a:avLst/>
          </a:prstGeom>
          <a:ln>
            <a:noFill/>
          </a:ln>
        </p:spPr>
      </p:pic>
    </p:spTree>
  </p:cSld>
  <p:transition>
    <p:wipe dir="r"/>
  </p:transition>
  <p:timing>
    <p:tnLst>
      <p:par>
        <p:cTn id="3" dur="indefinite" restart="never" nodeType="tmRoot">
          <p:childTnLst>
            <p:seq>
              <p:cTn id="4" dur="indefinite"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LibreOffice/6.0.7.3$Linux_X86_64 LibreOffice_project/dc89aa7a9eabfd848af146d5086077aeed2ae4a5</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en-US</dc:language>
  <cp:lastModifiedBy/>
  <cp:revision>0</cp:revision>
  <dc:subject/>
  <dc:title/>
</cp:coreProperties>
</file>