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_rels/presentation.xml.rels" ContentType="application/vnd.openxmlformats-package.relationships+xml"/>
  <Override PartName="/ppt/media/image3.jpeg" ContentType="image/jpeg"/>
  <Override PartName="/ppt/media/image2.jpeg" ContentType="image/jpeg"/>
  <Override PartName="/ppt/media/image1.jpeg" ContentType="image/jpeg"/>
  <Override PartName="/ppt/slides/_rels/slide2.xml.rels" ContentType="application/vnd.openxmlformats-package.relationships+xml"/>
  <Override PartName="/ppt/slides/_rels/slide1.xml.rels" ContentType="application/vnd.openxmlformats-package.relationships+xml"/>
  <Override PartName="/ppt/slides/slide2.xml" ContentType="application/vnd.openxmlformats-officedocument.presentationml.slide+xml"/>
  <Override PartName="/ppt/slides/slide1.xml" ContentType="application/vnd.openxmlformats-officedocument.presentationml.slide+xml"/>
  <Override PartName="/ppt/slideLayouts/_rels/slideLayout12.xml.rels" ContentType="application/vnd.openxmlformats-package.relationships+xml"/>
  <Override PartName="/ppt/slideLayouts/_rels/slideLayout11.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1.xml.rels" ContentType="application/vnd.openxmlformats-package.relationships+xml"/>
  <Override PartName="/ppt/slideLayouts/_rels/slideLayout8.xml.rels" ContentType="application/vnd.openxmlformats-package.relationships+xml"/>
  <Override PartName="/ppt/slideLayouts/_rels/slideLayout2.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1.xml" ContentType="application/vnd.openxmlformats-officedocument.theme+xml"/>
  <Override PartName="/ppt/slideMasters/_rels/slideMaster1.xml.rels" ContentType="application/vnd.openxmlformats-package.relationships+xml"/>
  <Override PartName="/ppt/slideMasters/slideMaster1.xml" ContentType="application/vnd.openxmlformats-officedocument.presentationml.slideMaster+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Lst>
  <p:notesMasterIdLst>
    <p:notesMasterId r:id="rId3"/>
  </p:notesMasterIdLst>
  <p:sldIdLst>
    <p:sldId id="256" r:id="rId4"/>
    <p:sldId id="257" r:id="rId5"/>
  </p:sldIdLst>
  <p:sldSz cx="9144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notesMaster" Target="notesMasters/notesMaster1.xml"/><Relationship Id="rId4" Type="http://schemas.openxmlformats.org/officeDocument/2006/relationships/slide" Target="slides/slide1.xml"/><Relationship Id="rId5" Type="http://schemas.openxmlformats.org/officeDocument/2006/relationships/slide" Target="slides/slide2.xml"/>
</Relationships>
</file>

<file path=ppt/notesMasters/_rels/notesMaster1.xml.rels><?xml version="1.0" encoding="UTF-8"?>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38" name="PlaceHolder 1"/>
          <p:cNvSpPr>
            <a:spLocks noGrp="1"/>
          </p:cNvSpPr>
          <p:nvPr>
            <p:ph type="sldImg"/>
          </p:nvPr>
        </p:nvSpPr>
        <p:spPr>
          <a:xfrm>
            <a:off x="216000" y="812520"/>
            <a:ext cx="7127280" cy="4008960"/>
          </a:xfrm>
          <a:prstGeom prst="rect">
            <a:avLst/>
          </a:prstGeom>
        </p:spPr>
        <p:txBody>
          <a:bodyPr lIns="0" rIns="0" tIns="0" bIns="0" anchor="ctr"/>
          <a:p>
            <a:pPr algn="ctr"/>
            <a:r>
              <a:rPr b="0" lang="en-US" sz="4400" spc="-1" strike="noStrike">
                <a:latin typeface="Arial"/>
              </a:rPr>
              <a:t>Click to move the slide</a:t>
            </a:r>
            <a:endParaRPr b="0" lang="en-US" sz="4400" spc="-1" strike="noStrike">
              <a:latin typeface="Arial"/>
            </a:endParaRPr>
          </a:p>
        </p:txBody>
      </p:sp>
      <p:sp>
        <p:nvSpPr>
          <p:cNvPr id="39" name="PlaceHolder 2"/>
          <p:cNvSpPr>
            <a:spLocks noGrp="1"/>
          </p:cNvSpPr>
          <p:nvPr>
            <p:ph type="body"/>
          </p:nvPr>
        </p:nvSpPr>
        <p:spPr>
          <a:xfrm>
            <a:off x="756000" y="5078520"/>
            <a:ext cx="6047640" cy="4811040"/>
          </a:xfrm>
          <a:prstGeom prst="rect">
            <a:avLst/>
          </a:prstGeom>
        </p:spPr>
        <p:txBody>
          <a:bodyPr lIns="0" rIns="0" tIns="0" bIns="0"/>
          <a:p>
            <a:r>
              <a:rPr b="0" lang="en-US" sz="2000" spc="-1" strike="noStrike">
                <a:latin typeface="Arial"/>
              </a:rPr>
              <a:t>Click to edit the notes format</a:t>
            </a:r>
            <a:endParaRPr b="0" lang="en-US" sz="2000" spc="-1" strike="noStrike">
              <a:latin typeface="Arial"/>
            </a:endParaRPr>
          </a:p>
        </p:txBody>
      </p:sp>
      <p:sp>
        <p:nvSpPr>
          <p:cNvPr id="40" name="PlaceHolder 3"/>
          <p:cNvSpPr>
            <a:spLocks noGrp="1"/>
          </p:cNvSpPr>
          <p:nvPr>
            <p:ph type="hdr"/>
          </p:nvPr>
        </p:nvSpPr>
        <p:spPr>
          <a:xfrm>
            <a:off x="0" y="0"/>
            <a:ext cx="3280680" cy="534240"/>
          </a:xfrm>
          <a:prstGeom prst="rect">
            <a:avLst/>
          </a:prstGeom>
        </p:spPr>
        <p:txBody>
          <a:bodyPr lIns="0" rIns="0" tIns="0" bIns="0"/>
          <a:p>
            <a:r>
              <a:rPr b="0" lang="en-US" sz="1400" spc="-1" strike="noStrike">
                <a:solidFill>
                  <a:srgbClr val="303d22"/>
                </a:solidFill>
                <a:latin typeface="Arial"/>
              </a:rPr>
              <a:t>&lt;header&gt;</a:t>
            </a:r>
            <a:endParaRPr b="0" lang="en-US" sz="1400" spc="-1" strike="noStrike">
              <a:solidFill>
                <a:srgbClr val="303d22"/>
              </a:solidFill>
              <a:latin typeface="Arial"/>
            </a:endParaRPr>
          </a:p>
        </p:txBody>
      </p:sp>
      <p:sp>
        <p:nvSpPr>
          <p:cNvPr id="41" name="PlaceHolder 4"/>
          <p:cNvSpPr>
            <a:spLocks noGrp="1"/>
          </p:cNvSpPr>
          <p:nvPr>
            <p:ph type="dt"/>
          </p:nvPr>
        </p:nvSpPr>
        <p:spPr>
          <a:xfrm>
            <a:off x="4278960" y="0"/>
            <a:ext cx="3280680" cy="534240"/>
          </a:xfrm>
          <a:prstGeom prst="rect">
            <a:avLst/>
          </a:prstGeom>
        </p:spPr>
        <p:txBody>
          <a:bodyPr lIns="0" rIns="0" tIns="0" bIns="0"/>
          <a:p>
            <a:pPr algn="r"/>
            <a:r>
              <a:rPr b="0" lang="en-US" sz="1400" spc="-1" strike="noStrike">
                <a:solidFill>
                  <a:srgbClr val="303d22"/>
                </a:solidFill>
                <a:latin typeface="Arial"/>
              </a:rPr>
              <a:t>&lt;date/time&gt;</a:t>
            </a:r>
            <a:endParaRPr b="0" lang="en-US" sz="1400" spc="-1" strike="noStrike">
              <a:solidFill>
                <a:srgbClr val="303d22"/>
              </a:solidFill>
              <a:latin typeface="Arial"/>
            </a:endParaRPr>
          </a:p>
        </p:txBody>
      </p:sp>
      <p:sp>
        <p:nvSpPr>
          <p:cNvPr id="42" name="PlaceHolder 5"/>
          <p:cNvSpPr>
            <a:spLocks noGrp="1"/>
          </p:cNvSpPr>
          <p:nvPr>
            <p:ph type="ftr"/>
          </p:nvPr>
        </p:nvSpPr>
        <p:spPr>
          <a:xfrm>
            <a:off x="0" y="10157400"/>
            <a:ext cx="3280680" cy="534240"/>
          </a:xfrm>
          <a:prstGeom prst="rect">
            <a:avLst/>
          </a:prstGeom>
        </p:spPr>
        <p:txBody>
          <a:bodyPr lIns="0" rIns="0" tIns="0" bIns="0" anchor="b"/>
          <a:p>
            <a:r>
              <a:rPr b="0" lang="en-US" sz="1400" spc="-1" strike="noStrike">
                <a:solidFill>
                  <a:srgbClr val="303d22"/>
                </a:solidFill>
                <a:latin typeface="Arial"/>
              </a:rPr>
              <a:t>&lt;footer&gt;</a:t>
            </a:r>
            <a:endParaRPr b="0" lang="en-US" sz="1400" spc="-1" strike="noStrike">
              <a:solidFill>
                <a:srgbClr val="303d22"/>
              </a:solidFill>
              <a:latin typeface="Arial"/>
            </a:endParaRPr>
          </a:p>
        </p:txBody>
      </p:sp>
      <p:sp>
        <p:nvSpPr>
          <p:cNvPr id="43" name="PlaceHolder 6"/>
          <p:cNvSpPr>
            <a:spLocks noGrp="1"/>
          </p:cNvSpPr>
          <p:nvPr>
            <p:ph type="sldNum"/>
          </p:nvPr>
        </p:nvSpPr>
        <p:spPr>
          <a:xfrm>
            <a:off x="4278960" y="10157400"/>
            <a:ext cx="3280680" cy="534240"/>
          </a:xfrm>
          <a:prstGeom prst="rect">
            <a:avLst/>
          </a:prstGeom>
        </p:spPr>
        <p:txBody>
          <a:bodyPr lIns="0" rIns="0" tIns="0" bIns="0" anchor="b"/>
          <a:p>
            <a:pPr algn="r"/>
            <a:fld id="{981F650B-741D-4D4F-8377-FA98687D1E5C}" type="slidenum">
              <a:rPr b="0" lang="en-US" sz="1400" spc="-1" strike="noStrike">
                <a:solidFill>
                  <a:srgbClr val="303d22"/>
                </a:solidFill>
                <a:latin typeface="Arial"/>
              </a:rPr>
              <a:t>&lt;number&gt;</a:t>
            </a:fld>
            <a:endParaRPr b="0" lang="en-US" sz="1400" spc="-1" strike="noStrike">
              <a:solidFill>
                <a:srgbClr val="303d22"/>
              </a:solidFill>
              <a:latin typeface="Arial"/>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52" name="PlaceHolder 1"/>
          <p:cNvSpPr>
            <a:spLocks noGrp="1"/>
          </p:cNvSpPr>
          <p:nvPr>
            <p:ph type="sldImg"/>
          </p:nvPr>
        </p:nvSpPr>
        <p:spPr>
          <a:xfrm>
            <a:off x="1371600" y="763560"/>
            <a:ext cx="5029200" cy="3772080"/>
          </a:xfrm>
          <a:prstGeom prst="rect">
            <a:avLst/>
          </a:prstGeom>
        </p:spPr>
      </p:sp>
      <p:sp>
        <p:nvSpPr>
          <p:cNvPr id="53" name="PlaceHolder 2"/>
          <p:cNvSpPr>
            <a:spLocks noGrp="1"/>
          </p:cNvSpPr>
          <p:nvPr>
            <p:ph type="body"/>
          </p:nvPr>
        </p:nvSpPr>
        <p:spPr>
          <a:xfrm>
            <a:off x="777960" y="4776840"/>
            <a:ext cx="6216480" cy="4525200"/>
          </a:xfrm>
          <a:prstGeom prst="rect">
            <a:avLst/>
          </a:prstGeom>
        </p:spPr>
        <p:txBody>
          <a:bodyPr lIns="0" rIns="0" tIns="0" bIns="0"/>
          <a:p>
            <a:r>
              <a:rPr b="0" lang="en-US" sz="900" spc="-1" strike="noStrike">
                <a:latin typeface="Arial"/>
              </a:rPr>
              <a:t>VM co-localizes with REST in SCLC GEMMs. Multiplex IHC and ISH assay showing images of VM vessels (PAS</a:t>
            </a:r>
            <a:r>
              <a:rPr b="0" lang="en-US" sz="900" spc="-1" strike="noStrike" baseline="33000">
                <a:latin typeface="Arial"/>
              </a:rPr>
              <a:t>+</a:t>
            </a:r>
            <a:r>
              <a:rPr b="0" lang="en-US" sz="900" spc="-1" strike="noStrike">
                <a:latin typeface="Arial"/>
              </a:rPr>
              <a:t>/CD31</a:t>
            </a:r>
            <a:r>
              <a:rPr b="0" lang="en-US" sz="900" spc="-1" strike="noStrike" baseline="33000">
                <a:latin typeface="Arial"/>
              </a:rPr>
              <a:t>-</a:t>
            </a:r>
            <a:r>
              <a:rPr b="0" lang="en-US" sz="900" spc="-1" strike="noStrike">
                <a:latin typeface="Arial"/>
              </a:rPr>
              <a:t>, pink), endothelial vessels (PAS</a:t>
            </a:r>
            <a:r>
              <a:rPr b="0" lang="en-US" sz="900" spc="-1" strike="noStrike" baseline="33000">
                <a:latin typeface="Arial"/>
              </a:rPr>
              <a:t>+</a:t>
            </a:r>
            <a:r>
              <a:rPr b="0" lang="en-US" sz="900" spc="-1" strike="noStrike">
                <a:latin typeface="Arial"/>
              </a:rPr>
              <a:t>/CD31</a:t>
            </a:r>
            <a:r>
              <a:rPr b="0" lang="en-US" sz="900" spc="-1" strike="noStrike" baseline="33000">
                <a:latin typeface="Arial"/>
              </a:rPr>
              <a:t>+</a:t>
            </a:r>
            <a:r>
              <a:rPr b="0" lang="en-US" sz="900" spc="-1" strike="noStrike">
                <a:latin typeface="Arial"/>
              </a:rPr>
              <a:t>, brown) and REST ISH (blue). Scale bars, 50 µm. Representative images from three independent tumor replicates in SCLC GEMMs; RBL2 GEMM (</a:t>
            </a:r>
            <a:r>
              <a:rPr b="0" i="1" lang="en-US" sz="900" spc="-1" strike="noStrike">
                <a:latin typeface="Arial"/>
              </a:rPr>
              <a:t>Trp53fl</a:t>
            </a:r>
            <a:r>
              <a:rPr b="0" lang="en-US" sz="900" spc="-1" strike="noStrike" baseline="33000">
                <a:latin typeface="Arial"/>
              </a:rPr>
              <a:t>/fl</a:t>
            </a:r>
            <a:r>
              <a:rPr b="0" lang="en-US" sz="900" spc="-1" strike="noStrike">
                <a:latin typeface="Arial"/>
              </a:rPr>
              <a:t>/</a:t>
            </a:r>
            <a:r>
              <a:rPr b="0" i="1" lang="en-US" sz="900" spc="-1" strike="noStrike">
                <a:latin typeface="Arial"/>
              </a:rPr>
              <a:t>Rb1</a:t>
            </a:r>
            <a:r>
              <a:rPr b="0" lang="en-US" sz="900" spc="-1" strike="noStrike" baseline="33000">
                <a:latin typeface="Arial"/>
              </a:rPr>
              <a:t>fl/fl</a:t>
            </a:r>
            <a:r>
              <a:rPr b="0" lang="en-US" sz="900" spc="-1" strike="noStrike">
                <a:latin typeface="Arial"/>
              </a:rPr>
              <a:t>/</a:t>
            </a:r>
            <a:r>
              <a:rPr b="0" i="1" lang="en-US" sz="900" spc="-1" strike="noStrike">
                <a:latin typeface="Arial"/>
              </a:rPr>
              <a:t>Rbl2fl/fl</a:t>
            </a:r>
            <a:r>
              <a:rPr b="0" lang="en-US" sz="900" spc="-1" strike="noStrike">
                <a:latin typeface="Arial"/>
              </a:rPr>
              <a:t>)</a:t>
            </a:r>
            <a:r>
              <a:rPr b="0" lang="en-US" sz="900" spc="-1" strike="noStrike" baseline="33000">
                <a:latin typeface="Arial"/>
              </a:rPr>
              <a:t>22</a:t>
            </a:r>
            <a:r>
              <a:rPr b="0" lang="en-US" sz="900" spc="-1" strike="noStrike">
                <a:latin typeface="Arial"/>
              </a:rPr>
              <a:t> and RPM GEMM (</a:t>
            </a:r>
            <a:r>
              <a:rPr b="0" i="1" lang="en-US" sz="900" spc="-1" strike="noStrike">
                <a:latin typeface="Arial"/>
              </a:rPr>
              <a:t>Trp53fl/fl</a:t>
            </a:r>
            <a:r>
              <a:rPr b="0" lang="en-US" sz="900" spc="-1" strike="noStrike">
                <a:latin typeface="Arial"/>
              </a:rPr>
              <a:t>/</a:t>
            </a:r>
            <a:r>
              <a:rPr b="0" i="1" lang="en-US" sz="900" spc="-1" strike="noStrike">
                <a:latin typeface="Arial"/>
              </a:rPr>
              <a:t>Rb1fl/fl</a:t>
            </a:r>
            <a:r>
              <a:rPr b="0" lang="en-US" sz="900" spc="-1" strike="noStrike">
                <a:latin typeface="Arial"/>
              </a:rPr>
              <a:t>/Myc</a:t>
            </a:r>
            <a:r>
              <a:rPr b="0" i="1" lang="en-US" sz="900" spc="-1" strike="noStrike">
                <a:latin typeface="Arial"/>
              </a:rPr>
              <a:t>LSL</a:t>
            </a:r>
            <a:r>
              <a:rPr b="0" lang="en-US" sz="900" spc="-1" strike="noStrike" baseline="33000">
                <a:latin typeface="Arial"/>
              </a:rPr>
              <a:t>/LSL</a:t>
            </a:r>
            <a:r>
              <a:rPr b="0" lang="en-US" sz="900" spc="-1" strike="noStrike">
                <a:latin typeface="Arial"/>
              </a:rPr>
              <a:t>).</a:t>
            </a:r>
            <a:r>
              <a:rPr b="0" lang="en-US" sz="900" spc="-1" strike="noStrike" baseline="33000">
                <a:latin typeface="Arial"/>
              </a:rPr>
              <a:t>23</a:t>
            </a:r>
            <a:r>
              <a:rPr b="0" lang="en-US" sz="900" spc="-1" strike="noStrike">
                <a:latin typeface="Arial"/>
              </a:rPr>
              <a:t> GEMM, genetically engineered mouse model; IHC, immunohistochemistry; ISH, in situ hybridization; PAS, Periodic Acid Schiff stain; VM, vasculogenic mimicry.</a:t>
            </a:r>
            <a:endParaRPr b="0" lang="en-US" sz="900" spc="-1" strike="noStrike">
              <a:latin typeface="Arial"/>
            </a:endParaRPr>
          </a:p>
          <a:p>
            <a:endParaRPr b="0" lang="en-US" sz="900" spc="-1" strike="noStrike">
              <a:latin typeface="Arial"/>
            </a:endParaRPr>
          </a:p>
          <a:p>
            <a:endParaRPr b="0" lang="en-US" sz="900" spc="-1" strike="noStrike">
              <a:latin typeface="Arial"/>
            </a:endParaRPr>
          </a:p>
          <a:p>
            <a:endParaRPr b="0" lang="en-US" sz="900" spc="-1" strike="noStrike">
              <a:latin typeface="Arial"/>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rIns="0" tIns="0" bIns="0">
            <a:normAutofit/>
          </a:bodyPr>
          <a:p>
            <a:endParaRPr b="0" lang="en-US" sz="3200" spc="-1" strike="noStrike">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rIns="0" tIns="0" bIns="0">
            <a:normAutofit/>
          </a:bodyPr>
          <a:p>
            <a:endParaRPr b="0" lang="en-US" sz="3200" spc="-1" strike="noStrike">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rIns="0" tIns="0" bIns="0">
            <a:normAutofit/>
          </a:bodyPr>
          <a:p>
            <a:endParaRPr b="0" lang="en-US" sz="3200" spc="-1" strike="noStrike">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rIns="0" tIns="0" bIns="0">
            <a:normAutofit/>
          </a:bodyPr>
          <a:p>
            <a:endParaRPr b="0" lang="en-US" sz="3200" spc="-1" strike="noStrike">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rIns="0" tIns="0" bIns="0">
            <a:normAutofit/>
          </a:bodyPr>
          <a:p>
            <a:endParaRPr b="0" lang="en-US" sz="3200" spc="-1" strike="noStrike">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rIns="0" tIns="0" bIns="0" anchor="ctr"/>
          <a:p>
            <a:pPr algn="ctr"/>
            <a:endParaRPr b="0" lang="en-US"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rIns="0" tIns="0" bIns="0" anchor="ctr"/>
          <a:p>
            <a:pPr algn="ctr"/>
            <a:endParaRPr b="0" lang="en-US" sz="4400" spc="-1" strike="noStrike">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000000"/>
        </a:solidFill>
      </p:bgPr>
    </p:bg>
    <p:spTree>
      <p:nvGrpSpPr>
        <p:cNvPr id="1" name=""/>
        <p:cNvGrpSpPr/>
        <p:nvPr/>
      </p:nvGrpSpPr>
      <p:grpSpPr>
        <a:xfrm>
          <a:off x="0" y="0"/>
          <a:ext cx="0" cy="0"/>
          <a:chOff x="0" y="0"/>
          <a:chExt cx="0" cy="0"/>
        </a:xfrm>
      </p:grpSpPr>
      <p:sp>
        <p:nvSpPr>
          <p:cNvPr id="0" name="PlaceHolder 1"/>
          <p:cNvSpPr>
            <a:spLocks noGrp="1"/>
          </p:cNvSpPr>
          <p:nvPr>
            <p:ph type="title"/>
          </p:nvPr>
        </p:nvSpPr>
        <p:spPr>
          <a:xfrm>
            <a:off x="457200" y="273600"/>
            <a:ext cx="8229240" cy="1144800"/>
          </a:xfrm>
          <a:prstGeom prst="rect">
            <a:avLst/>
          </a:prstGeom>
        </p:spPr>
        <p:txBody>
          <a:bodyPr lIns="0" rIns="0" tIns="0" bIns="0" anchor="ctr"/>
          <a:p>
            <a:pPr algn="ctr"/>
            <a:r>
              <a:rPr b="0" lang="en-US" sz="4400" spc="-1" strike="noStrike">
                <a:latin typeface="Arial"/>
              </a:rPr>
              <a:t>Click to edit the title text format</a:t>
            </a:r>
            <a:endParaRPr b="0" lang="en-US" sz="4400" spc="-1" strike="noStrike">
              <a:latin typeface="Arial"/>
            </a:endParaRPr>
          </a:p>
        </p:txBody>
      </p:sp>
      <p:sp>
        <p:nvSpPr>
          <p:cNvPr id="1" name="PlaceHolder 2"/>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ffffff"/>
              </a:buClr>
              <a:buSzPct val="45000"/>
              <a:buFont typeface="Wingdings" charset="2"/>
              <a:buChar char=""/>
            </a:pPr>
            <a:r>
              <a:rPr b="0" lang="en-US" sz="3200" spc="-1" strike="noStrike">
                <a:latin typeface="Arial"/>
              </a:rPr>
              <a:t>Click to edit the outline text format</a:t>
            </a:r>
            <a:endParaRPr b="0" lang="en-US" sz="3200" spc="-1" strike="noStrike">
              <a:latin typeface="Arial"/>
            </a:endParaRPr>
          </a:p>
          <a:p>
            <a:pPr lvl="1" marL="864000" indent="-324000">
              <a:spcBef>
                <a:spcPts val="1134"/>
              </a:spcBef>
              <a:buClr>
                <a:srgbClr val="ffffff"/>
              </a:buClr>
              <a:buSzPct val="75000"/>
              <a:buFont typeface="Symbol" charset="2"/>
              <a:buChar char=""/>
            </a:pPr>
            <a:r>
              <a:rPr b="0" lang="en-US" sz="2800" spc="-1" strike="noStrike">
                <a:latin typeface="Arial"/>
              </a:rPr>
              <a:t>Second Outline Level</a:t>
            </a:r>
            <a:endParaRPr b="0" lang="en-US" sz="2800" spc="-1" strike="noStrike">
              <a:latin typeface="Arial"/>
            </a:endParaRPr>
          </a:p>
          <a:p>
            <a:pPr lvl="2" marL="1296000" indent="-288000">
              <a:spcBef>
                <a:spcPts val="850"/>
              </a:spcBef>
              <a:buClr>
                <a:srgbClr val="ffffff"/>
              </a:buClr>
              <a:buSzPct val="45000"/>
              <a:buFont typeface="Wingdings" charset="2"/>
              <a:buChar char=""/>
            </a:pPr>
            <a:r>
              <a:rPr b="0" lang="en-US" sz="2400" spc="-1" strike="noStrike">
                <a:latin typeface="Arial"/>
              </a:rPr>
              <a:t>Third Outline Level</a:t>
            </a:r>
            <a:endParaRPr b="0" lang="en-US" sz="2400" spc="-1" strike="noStrike">
              <a:latin typeface="Arial"/>
            </a:endParaRPr>
          </a:p>
          <a:p>
            <a:pPr lvl="3" marL="1728000" indent="-216000">
              <a:spcBef>
                <a:spcPts val="567"/>
              </a:spcBef>
              <a:buClr>
                <a:srgbClr val="ffffff"/>
              </a:buClr>
              <a:buSzPct val="75000"/>
              <a:buFont typeface="Symbol" charset="2"/>
              <a:buChar char=""/>
            </a:pPr>
            <a:r>
              <a:rPr b="0" lang="en-US" sz="2000" spc="-1" strike="noStrike">
                <a:latin typeface="Arial"/>
              </a:rPr>
              <a:t>Fourth Outline Level</a:t>
            </a:r>
            <a:endParaRPr b="0" lang="en-US" sz="2000" spc="-1" strike="noStrike">
              <a:latin typeface="Arial"/>
            </a:endParaRPr>
          </a:p>
          <a:p>
            <a:pPr lvl="4" marL="2160000" indent="-216000">
              <a:spcBef>
                <a:spcPts val="283"/>
              </a:spcBef>
              <a:buClr>
                <a:srgbClr val="ffffff"/>
              </a:buClr>
              <a:buSzPct val="45000"/>
              <a:buFont typeface="Wingdings" charset="2"/>
              <a:buChar char=""/>
            </a:pPr>
            <a:r>
              <a:rPr b="0" lang="en-US" sz="2000" spc="-1" strike="noStrike">
                <a:latin typeface="Arial"/>
              </a:rPr>
              <a:t>Fifth Outline Level</a:t>
            </a:r>
            <a:endParaRPr b="0" lang="en-US" sz="2000" spc="-1" strike="noStrike">
              <a:latin typeface="Arial"/>
            </a:endParaRPr>
          </a:p>
          <a:p>
            <a:pPr lvl="5" marL="2592000" indent="-216000">
              <a:spcBef>
                <a:spcPts val="283"/>
              </a:spcBef>
              <a:buClr>
                <a:srgbClr val="ffffff"/>
              </a:buClr>
              <a:buSzPct val="45000"/>
              <a:buFont typeface="Wingdings" charset="2"/>
              <a:buChar char=""/>
            </a:pPr>
            <a:r>
              <a:rPr b="0" lang="en-US" sz="2000" spc="-1" strike="noStrike">
                <a:latin typeface="Arial"/>
              </a:rPr>
              <a:t>Sixth Outline Level</a:t>
            </a:r>
            <a:endParaRPr b="0" lang="en-US" sz="2000" spc="-1" strike="noStrike">
              <a:latin typeface="Arial"/>
            </a:endParaRPr>
          </a:p>
          <a:p>
            <a:pPr lvl="6" marL="3024000" indent="-216000">
              <a:spcBef>
                <a:spcPts val="283"/>
              </a:spcBef>
              <a:buClr>
                <a:srgbClr val="ffffff"/>
              </a:buClr>
              <a:buSzPct val="45000"/>
              <a:buFont typeface="Wingdings" charset="2"/>
              <a:buChar char=""/>
            </a:pPr>
            <a:r>
              <a:rPr b="0" lang="en-US" sz="2000" spc="-1" strike="noStrike">
                <a:latin typeface="Arial"/>
              </a:rPr>
              <a:t>Seventh Outline Level</a:t>
            </a:r>
            <a:endParaRPr b="0" lang="en-US"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s/_rels/slide1.xml.rels><?xml version="1.0" encoding="UTF-8"?>
<Relationships xmlns="http://schemas.openxmlformats.org/package/2006/relationships"><Relationship Id="rId1" Type="http://schemas.openxmlformats.org/officeDocument/2006/relationships/hyperlink" Target="http://www.elsevier.com/termsandconditions" TargetMode="External"/><Relationship Id="rId2" Type="http://schemas.openxmlformats.org/officeDocument/2006/relationships/image" Target="../media/image1.jpeg"/><Relationship Id="rId3" Type="http://schemas.openxmlformats.org/officeDocument/2006/relationships/slideLayout" Target="../slideLayouts/slideLayout2.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hyperlink" Target="http://www.elsevier.com/termsandconditions" TargetMode="External"/><Relationship Id="rId3" Type="http://schemas.openxmlformats.org/officeDocument/2006/relationships/image" Target="../media/image3.jpeg"/><Relationship Id="rId4" Type="http://schemas.openxmlformats.org/officeDocument/2006/relationships/slideLayout" Target="../slideLayouts/slideLayout1.xml"/><Relationship Id="rId5" Type="http://schemas.openxmlformats.org/officeDocument/2006/relationships/notesSlide" Target="../notesSlides/notesSlide2.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4" name="TextShape 1"/>
          <p:cNvSpPr txBox="1"/>
          <p:nvPr/>
        </p:nvSpPr>
        <p:spPr>
          <a:xfrm>
            <a:off x="360000" y="1260000"/>
            <a:ext cx="8640000" cy="2716920"/>
          </a:xfrm>
          <a:prstGeom prst="rect">
            <a:avLst/>
          </a:prstGeom>
          <a:noFill/>
          <a:ln>
            <a:noFill/>
          </a:ln>
        </p:spPr>
        <p:txBody>
          <a:bodyPr lIns="90000" rIns="90000" tIns="45000" bIns="45000"/>
          <a:p>
            <a:pPr algn="ctr">
              <a:lnSpc>
                <a:spcPct val="100000"/>
              </a:lnSpc>
              <a:spcAft>
                <a:spcPts val="3186"/>
              </a:spcAft>
            </a:pPr>
            <a:r>
              <a:rPr b="0" i="1" lang="en-US" sz="1700" spc="-1" strike="noStrike">
                <a:solidFill>
                  <a:srgbClr val="ffffff"/>
                </a:solidFill>
                <a:latin typeface="Arial"/>
              </a:rPr>
              <a:t>Lineage Plasticity in SCLC Generates Non-Neuroendocrine Cells Primed for Vasculogenic Mimicry</a:t>
            </a:r>
            <a:r>
              <a:rPr b="0" lang="en-US" sz="1700" spc="-1" strike="noStrike">
                <a:solidFill>
                  <a:srgbClr val="ffffff"/>
                </a:solidFill>
                <a:latin typeface="Arial"/>
              </a:rPr>
              <a:t> </a:t>
            </a:r>
            <a:endParaRPr b="0" lang="en-US" sz="1700" spc="-1" strike="noStrike">
              <a:solidFill>
                <a:srgbClr val="ffffff"/>
              </a:solidFill>
              <a:latin typeface="Arial"/>
            </a:endParaRPr>
          </a:p>
          <a:p>
            <a:pPr algn="ctr">
              <a:spcAft>
                <a:spcPts val="2750"/>
              </a:spcAft>
            </a:pPr>
            <a:r>
              <a:rPr b="0" i="1" lang="en-US" sz="1100" spc="-1" strike="noStrike">
                <a:solidFill>
                  <a:srgbClr val="ffffff"/>
                </a:solidFill>
                <a:latin typeface="Arial"/>
              </a:rPr>
              <a:t>Sarah M. Pearsall, PhD, Stuart C. Williamson, PhD, Sam Humphrey, PhD, Ellyn Hughes, PhD, Derrick Morgan, BSc, Fernando J. García Marqués, PhD, Griselda Awanis, PhD, Rebecca Carroll, MSc, Laura Burks, PhD, Yan Ting Shue, PhD, Abel Bermudez, BS, Kristopher K. Frese, PhD, Melanie Galvin, MSc, Mathew Carter, BSc, Lynsey Priest, MSc, Alastair Kerr, PhD, Cong Zhou, PhD, Trudy G. Oliver, PhD, Jonathan D. Humphries, PhD, Martin J. Humphries, PhD, Fiona Blackhall, MD, PhD, Ian G. Cannell, PhD, Sharon J. Pitteri, PhD, Gregory J. Hannon, PhD, Julien Sage, PhD, Caroline Dive, PhD, Kathryn L. Simpson, PhD</a:t>
            </a:r>
            <a:r>
              <a:rPr b="0" lang="en-US" sz="1100" spc="-1" strike="noStrike">
                <a:solidFill>
                  <a:srgbClr val="ffffff"/>
                </a:solidFill>
                <a:latin typeface="Arial"/>
              </a:rPr>
              <a:t> </a:t>
            </a:r>
            <a:endParaRPr b="0" lang="en-US" sz="1100" spc="-1" strike="noStrike">
              <a:solidFill>
                <a:srgbClr val="ffffff"/>
              </a:solidFill>
              <a:latin typeface="Arial"/>
            </a:endParaRPr>
          </a:p>
          <a:p>
            <a:pPr algn="ctr"/>
            <a:r>
              <a:rPr b="0" i="1" lang="en-US" sz="1200" spc="-1" strike="noStrike">
                <a:solidFill>
                  <a:srgbClr val="ffffff"/>
                </a:solidFill>
                <a:latin typeface="Arial"/>
              </a:rPr>
              <a:t>Journal of Thoracic Oncology</a:t>
            </a:r>
            <a:r>
              <a:rPr b="0" lang="en-US" sz="1200" spc="-1" strike="noStrike">
                <a:solidFill>
                  <a:srgbClr val="ffffff"/>
                </a:solidFill>
                <a:latin typeface="Arial"/>
              </a:rPr>
              <a:t> </a:t>
            </a:r>
            <a:endParaRPr b="0" lang="en-US" sz="1200" spc="-1" strike="noStrike">
              <a:solidFill>
                <a:srgbClr val="ffffff"/>
              </a:solidFill>
              <a:latin typeface="Arial"/>
            </a:endParaRPr>
          </a:p>
          <a:p>
            <a:pPr algn="ctr"/>
            <a:r>
              <a:rPr b="0" lang="en-US" sz="1200" spc="-1" strike="noStrike">
                <a:solidFill>
                  <a:srgbClr val="ffffff"/>
                </a:solidFill>
                <a:latin typeface="Arial"/>
              </a:rPr>
              <a:t>Volume 18 Issue 10 Pages 1362-1385 (October 2023) </a:t>
            </a:r>
            <a:endParaRPr b="0" lang="en-US" sz="1200" spc="-1" strike="noStrike">
              <a:solidFill>
                <a:srgbClr val="ffffff"/>
              </a:solidFill>
              <a:latin typeface="Arial"/>
            </a:endParaRPr>
          </a:p>
          <a:p>
            <a:pPr algn="ctr"/>
            <a:r>
              <a:rPr b="0" lang="en-US" sz="1000" spc="-1" strike="noStrike">
                <a:solidFill>
                  <a:srgbClr val="ffffff"/>
                </a:solidFill>
                <a:latin typeface="Arial"/>
              </a:rPr>
              <a:t>DOI: 10.1016/j.jtho.2023.07.012</a:t>
            </a:r>
            <a:endParaRPr b="0" lang="en-US" sz="1000" spc="-1" strike="noStrike">
              <a:solidFill>
                <a:srgbClr val="ffffff"/>
              </a:solidFill>
              <a:latin typeface="Arial"/>
            </a:endParaRPr>
          </a:p>
        </p:txBody>
      </p:sp>
      <p:sp>
        <p:nvSpPr>
          <p:cNvPr id="45" name="TextShape 2"/>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1"/>
              </a:rPr>
              <a:t> Terms and Conditions</a:t>
            </a:r>
            <a:endParaRPr b="0" lang="en-US" sz="900" spc="-1" strike="noStrike">
              <a:solidFill>
                <a:srgbClr val="ffffff"/>
              </a:solidFill>
              <a:latin typeface="Arial"/>
            </a:endParaRPr>
          </a:p>
        </p:txBody>
      </p:sp>
      <p:pic>
        <p:nvPicPr>
          <p:cNvPr id="46" name="Logo" descr=""/>
          <p:cNvPicPr/>
          <p:nvPr/>
        </p:nvPicPr>
        <p:blipFill>
          <a:blip r:embed="rId2"/>
          <a:stretch/>
        </p:blipFill>
        <p:spPr>
          <a:xfrm>
            <a:off x="79560" y="6064200"/>
            <a:ext cx="707760" cy="793800"/>
          </a:xfrm>
          <a:prstGeom prst="rect">
            <a:avLst/>
          </a:prstGeom>
          <a:ln>
            <a:noFill/>
          </a:ln>
        </p:spPr>
      </p:pic>
    </p:spTree>
  </p:cSld>
  <p:transition>
    <p:wipe dir="r"/>
  </p:transition>
  <p:timing>
    <p:tnLst>
      <p:par>
        <p:cTn id="1" dur="indefinite" restart="never" nodeType="tmRoot">
          <p:childTnLst>
            <p:seq>
              <p:cTn id="2" dur="indefinite"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47" name="CustomShape 1"/>
          <p:cNvSpPr/>
          <p:nvPr/>
        </p:nvSpPr>
        <p:spPr>
          <a:xfrm>
            <a:off x="3504600" y="79200"/>
            <a:ext cx="2134440" cy="307080"/>
          </a:xfrm>
          <a:prstGeom prst="rect">
            <a:avLst/>
          </a:prstGeom>
          <a:noFill/>
          <a:ln>
            <a:noFill/>
          </a:ln>
        </p:spPr>
        <p:style>
          <a:lnRef idx="0"/>
          <a:fillRef idx="0"/>
          <a:effectRef idx="0"/>
          <a:fontRef idx="minor"/>
        </p:style>
        <p:txBody>
          <a:bodyPr wrap="none" lIns="90000" rIns="90000" tIns="46800" bIns="46800"/>
          <a:p>
            <a:r>
              <a:rPr b="0" lang="en-US" sz="1400" spc="-1" strike="noStrike">
                <a:solidFill>
                  <a:srgbClr val="ffffff"/>
                </a:solidFill>
                <a:latin typeface="Arial"/>
              </a:rPr>
              <a:t>Supplementary Figure 3 </a:t>
            </a:r>
            <a:endParaRPr b="0" lang="en-US" sz="1400" spc="-1" strike="noStrike">
              <a:solidFill>
                <a:srgbClr val="ffffff"/>
              </a:solidFill>
              <a:latin typeface="Arial"/>
            </a:endParaRPr>
          </a:p>
        </p:txBody>
      </p:sp>
      <p:pic>
        <p:nvPicPr>
          <p:cNvPr id="48" name="Main graphic" descr=""/>
          <p:cNvPicPr/>
          <p:nvPr/>
        </p:nvPicPr>
        <p:blipFill>
          <a:blip r:embed="rId1"/>
          <a:stretch/>
        </p:blipFill>
        <p:spPr>
          <a:xfrm>
            <a:off x="2376360" y="762120"/>
            <a:ext cx="4442040" cy="4984200"/>
          </a:xfrm>
          <a:prstGeom prst="rect">
            <a:avLst/>
          </a:prstGeom>
          <a:ln>
            <a:noFill/>
          </a:ln>
        </p:spPr>
      </p:pic>
      <p:sp>
        <p:nvSpPr>
          <p:cNvPr id="49" name="TextShape 2"/>
          <p:cNvSpPr txBox="1"/>
          <p:nvPr/>
        </p:nvSpPr>
        <p:spPr>
          <a:xfrm>
            <a:off x="952560" y="6477120"/>
            <a:ext cx="8254800" cy="231120"/>
          </a:xfrm>
          <a:prstGeom prst="rect">
            <a:avLst/>
          </a:prstGeom>
          <a:noFill/>
          <a:ln>
            <a:noFill/>
          </a:ln>
        </p:spPr>
        <p:txBody>
          <a:bodyPr lIns="90000" rIns="90000" tIns="45000" bIns="45000"/>
          <a:p>
            <a:r>
              <a:rPr b="0" i="1" lang="en-US" sz="900" spc="-1" strike="noStrike">
                <a:solidFill>
                  <a:srgbClr val="ffffff"/>
                </a:solidFill>
                <a:latin typeface="Arial"/>
              </a:rPr>
              <a:t>Journal of Thoracic Oncology</a:t>
            </a:r>
            <a:r>
              <a:rPr b="0" lang="en-US" sz="900" spc="-1" strike="noStrike">
                <a:solidFill>
                  <a:srgbClr val="ffffff"/>
                </a:solidFill>
                <a:latin typeface="Arial"/>
              </a:rPr>
              <a:t> 2023 181362-1385DOI: (10.1016/j.jtho.2023.07.012) </a:t>
            </a:r>
            <a:endParaRPr b="0" lang="en-US" sz="900" spc="-1" strike="noStrike">
              <a:solidFill>
                <a:srgbClr val="ffffff"/>
              </a:solidFill>
              <a:latin typeface="Arial"/>
            </a:endParaRPr>
          </a:p>
        </p:txBody>
      </p:sp>
      <p:sp>
        <p:nvSpPr>
          <p:cNvPr id="50" name="TextShape 3"/>
          <p:cNvSpPr txBox="1"/>
          <p:nvPr/>
        </p:nvSpPr>
        <p:spPr>
          <a:xfrm>
            <a:off x="952560" y="6624000"/>
            <a:ext cx="5556240" cy="231120"/>
          </a:xfrm>
          <a:prstGeom prst="rect">
            <a:avLst/>
          </a:prstGeom>
          <a:noFill/>
          <a:ln>
            <a:noFill/>
          </a:ln>
        </p:spPr>
        <p:txBody>
          <a:bodyPr lIns="90000" rIns="90000" tIns="46800" bIns="46800" anchor="ctr"/>
          <a:p>
            <a:r>
              <a:rPr b="0" lang="en-US" sz="900" spc="-1" strike="noStrike">
                <a:solidFill>
                  <a:srgbClr val="ffffff"/>
                </a:solidFill>
                <a:latin typeface="Arial"/>
              </a:rPr>
              <a:t>Copyright © 2023 International Association for the Study of Lung Cancer</a:t>
            </a:r>
            <a:r>
              <a:rPr b="0" lang="en-US" sz="900" spc="-1" strike="noStrike">
                <a:solidFill>
                  <a:srgbClr val="ffffff"/>
                </a:solidFill>
                <a:latin typeface="Arial"/>
                <a:hlinkClick r:id="rId2"/>
              </a:rPr>
              <a:t> Terms and Conditions</a:t>
            </a:r>
            <a:endParaRPr b="0" lang="en-US" sz="900" spc="-1" strike="noStrike">
              <a:solidFill>
                <a:srgbClr val="ffffff"/>
              </a:solidFill>
              <a:latin typeface="Arial"/>
            </a:endParaRPr>
          </a:p>
        </p:txBody>
      </p:sp>
      <p:pic>
        <p:nvPicPr>
          <p:cNvPr id="51" name="Logo" descr=""/>
          <p:cNvPicPr/>
          <p:nvPr/>
        </p:nvPicPr>
        <p:blipFill>
          <a:blip r:embed="rId3"/>
          <a:stretch/>
        </p:blipFill>
        <p:spPr>
          <a:xfrm>
            <a:off x="79560" y="6064200"/>
            <a:ext cx="707760" cy="793800"/>
          </a:xfrm>
          <a:prstGeom prst="rect">
            <a:avLst/>
          </a:prstGeom>
          <a:ln>
            <a:noFill/>
          </a:ln>
        </p:spPr>
      </p:pic>
    </p:spTree>
  </p:cSld>
  <p:transition>
    <p:wipe dir="r"/>
  </p:transition>
  <p:timing>
    <p:tnLst>
      <p:par>
        <p:cTn id="3" dur="indefinite" restart="never" nodeType="tmRoot">
          <p:childTnLst>
            <p:seq>
              <p:cTn id="4" dur="indefinite"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0</TotalTime>
  <Application>LibreOffice/6.0.7.3$Linux_X86_64 LibreOffice_project/dc89aa7a9eabfd848af146d5086077aeed2ae4a5</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
  <dc:language>en-US</dc:language>
  <cp:lastModifiedBy/>
  <cp:revision>0</cp:revision>
  <dc:subject/>
  <dc:title/>
</cp:coreProperties>
</file>