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2530859A-6EBB-4420-808E-16C188DA6C9C}"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r>
              <a:rPr b="0" lang="en-US" sz="900" spc="-1" strike="noStrike">
                <a:latin typeface="Arial"/>
              </a:rPr>
              <a:t>Tubule formation assays in CDX and GEMM tumors ex vivo </a:t>
            </a:r>
            <a:r>
              <a:rPr b="0" i="1" lang="en-US" sz="900" spc="-1" strike="noStrike">
                <a:latin typeface="Arial"/>
              </a:rPr>
              <a:t>(A)</a:t>
            </a:r>
            <a:r>
              <a:rPr b="0" lang="en-US" sz="900" spc="-1" strike="noStrike">
                <a:latin typeface="Arial"/>
              </a:rPr>
              <a:t> Representative brightfield images of tubule forming assays in RPM GEMM (</a:t>
            </a:r>
            <a:r>
              <a:rPr b="0" i="1" lang="en-US" sz="900" spc="-1" strike="noStrike">
                <a:latin typeface="Arial"/>
              </a:rPr>
              <a:t>Trp53fl/fl</a:t>
            </a:r>
            <a:r>
              <a:rPr b="0" lang="en-US" sz="900" spc="-1" strike="noStrike">
                <a:latin typeface="Arial"/>
              </a:rPr>
              <a:t>/</a:t>
            </a:r>
            <a:r>
              <a:rPr b="0" i="1" lang="en-US" sz="900" spc="-1" strike="noStrike">
                <a:latin typeface="Arial"/>
              </a:rPr>
              <a:t>Rb1fl/fl</a:t>
            </a:r>
            <a:r>
              <a:rPr b="0" lang="en-US" sz="900" spc="-1" strike="noStrike">
                <a:latin typeface="Arial"/>
              </a:rPr>
              <a:t>/Myc</a:t>
            </a:r>
            <a:r>
              <a:rPr b="0" i="1" lang="en-US" sz="900" spc="-1" strike="noStrike">
                <a:latin typeface="Arial"/>
              </a:rPr>
              <a:t>LSL</a:t>
            </a:r>
            <a:r>
              <a:rPr b="0" lang="en-US" sz="900" spc="-1" strike="noStrike" baseline="33000">
                <a:latin typeface="Arial"/>
              </a:rPr>
              <a:t>/LSL</a:t>
            </a:r>
            <a:r>
              <a:rPr b="0" lang="en-US" sz="900" spc="-1" strike="noStrike">
                <a:latin typeface="Arial"/>
              </a:rPr>
              <a:t>)</a:t>
            </a:r>
            <a:r>
              <a:rPr b="0" lang="en-US" sz="900" spc="-1" strike="noStrike" baseline="33000">
                <a:latin typeface="Arial"/>
              </a:rPr>
              <a:t>23</a:t>
            </a:r>
            <a:r>
              <a:rPr b="0" lang="en-US" sz="900" spc="-1" strike="noStrike">
                <a:latin typeface="Arial"/>
              </a:rPr>
              <a:t> NE and non-NE cells ex vivo. n = 3 independent replicate tumors were analyzed. Scale bars 200 µm. </a:t>
            </a:r>
            <a:r>
              <a:rPr b="0" i="1" lang="en-US" sz="900" spc="-1" strike="noStrike">
                <a:latin typeface="Arial"/>
              </a:rPr>
              <a:t>(B)</a:t>
            </a:r>
            <a:r>
              <a:rPr b="0" lang="en-US" sz="900" spc="-1" strike="noStrike">
                <a:latin typeface="Arial"/>
              </a:rPr>
              <a:t> Representative brightfield images of tubule forming assays in RBL2 GEMM (</a:t>
            </a:r>
            <a:r>
              <a:rPr b="0" i="1" lang="en-US" sz="900" spc="-1" strike="noStrike">
                <a:latin typeface="Arial"/>
              </a:rPr>
              <a:t>Trp53fl</a:t>
            </a:r>
            <a:r>
              <a:rPr b="0" lang="en-US" sz="900" spc="-1" strike="noStrike" baseline="33000">
                <a:latin typeface="Arial"/>
              </a:rPr>
              <a:t>/fl</a:t>
            </a:r>
            <a:r>
              <a:rPr b="0" lang="en-US" sz="900" spc="-1" strike="noStrike">
                <a:latin typeface="Arial"/>
              </a:rPr>
              <a:t>/</a:t>
            </a:r>
            <a:r>
              <a:rPr b="0" i="1" lang="en-US" sz="900" spc="-1" strike="noStrike">
                <a:latin typeface="Arial"/>
              </a:rPr>
              <a:t>Rb1</a:t>
            </a:r>
            <a:r>
              <a:rPr b="0" lang="en-US" sz="900" spc="-1" strike="noStrike" baseline="33000">
                <a:latin typeface="Arial"/>
              </a:rPr>
              <a:t>fl/fl</a:t>
            </a:r>
            <a:r>
              <a:rPr b="0" lang="en-US" sz="900" spc="-1" strike="noStrike">
                <a:latin typeface="Arial"/>
              </a:rPr>
              <a:t>/</a:t>
            </a:r>
            <a:r>
              <a:rPr b="0" i="1" lang="en-US" sz="900" spc="-1" strike="noStrike">
                <a:latin typeface="Arial"/>
              </a:rPr>
              <a:t>Rbl2</a:t>
            </a:r>
            <a:r>
              <a:rPr b="0" lang="en-US" sz="900" spc="-1" strike="noStrike" baseline="33000">
                <a:latin typeface="Arial"/>
              </a:rPr>
              <a:t>fl/fl</a:t>
            </a:r>
            <a:r>
              <a:rPr b="0" lang="en-US" sz="900" spc="-1" strike="noStrike">
                <a:latin typeface="Arial"/>
              </a:rPr>
              <a:t>)</a:t>
            </a:r>
            <a:r>
              <a:rPr b="0" lang="en-US" sz="900" spc="-1" strike="noStrike" baseline="33000">
                <a:latin typeface="Arial"/>
              </a:rPr>
              <a:t>22</a:t>
            </a:r>
            <a:r>
              <a:rPr b="0" lang="en-US" sz="900" spc="-1" strike="noStrike">
                <a:latin typeface="Arial"/>
              </a:rPr>
              <a:t> NE (HES1</a:t>
            </a:r>
            <a:r>
              <a:rPr b="0" lang="en-US" sz="900" spc="-1" strike="noStrike" baseline="33000">
                <a:latin typeface="Arial"/>
              </a:rPr>
              <a:t>neg</a:t>
            </a:r>
            <a:r>
              <a:rPr b="0" lang="en-US" sz="900" spc="-1" strike="noStrike">
                <a:latin typeface="Arial"/>
              </a:rPr>
              <a:t>/GFP</a:t>
            </a:r>
            <a:r>
              <a:rPr b="0" lang="en-US" sz="900" spc="-1" strike="noStrike" baseline="33000">
                <a:latin typeface="Arial"/>
              </a:rPr>
              <a:t>neg</a:t>
            </a:r>
            <a:r>
              <a:rPr b="0" lang="en-US" sz="900" spc="-1" strike="noStrike">
                <a:latin typeface="Arial"/>
              </a:rPr>
              <a:t>) and non-NE cells (HES1</a:t>
            </a:r>
            <a:r>
              <a:rPr b="0" lang="en-US" sz="900" spc="-1" strike="noStrike" baseline="33000">
                <a:latin typeface="Arial"/>
              </a:rPr>
              <a:t>pos</a:t>
            </a:r>
            <a:r>
              <a:rPr b="0" lang="en-US" sz="900" spc="-1" strike="noStrike">
                <a:latin typeface="Arial"/>
              </a:rPr>
              <a:t>/GFP</a:t>
            </a:r>
            <a:r>
              <a:rPr b="0" lang="en-US" sz="900" spc="-1" strike="noStrike" baseline="33000">
                <a:latin typeface="Arial"/>
              </a:rPr>
              <a:t>pos</a:t>
            </a:r>
            <a:r>
              <a:rPr b="0" lang="en-US" sz="900" spc="-1" strike="noStrike">
                <a:latin typeface="Arial"/>
              </a:rPr>
              <a:t>) previously separated by flow cytometry based on </a:t>
            </a:r>
            <a:r>
              <a:rPr b="0" i="1" lang="en-US" sz="900" spc="-1" strike="noStrike">
                <a:latin typeface="Arial"/>
              </a:rPr>
              <a:t>Hes1</a:t>
            </a:r>
            <a:r>
              <a:rPr b="0" lang="en-US" sz="900" spc="-1" strike="noStrike">
                <a:latin typeface="Arial"/>
              </a:rPr>
              <a:t>-GFP reporter expression and cultured ex vivo. n = 3 independent replicate cell lines (YT326, YT330 and LJS1157) were analyzed. Scale bars 200 µm. </a:t>
            </a:r>
            <a:r>
              <a:rPr b="0" i="1" lang="en-US" sz="900" spc="-1" strike="noStrike">
                <a:latin typeface="Arial"/>
              </a:rPr>
              <a:t>(C, D)</a:t>
            </a:r>
            <a:r>
              <a:rPr b="0" lang="en-US" sz="900" spc="-1" strike="noStrike">
                <a:latin typeface="Arial"/>
              </a:rPr>
              <a:t> CDX30P non-NE cells </a:t>
            </a:r>
            <a:r>
              <a:rPr b="0" i="1" lang="en-US" sz="900" spc="-1" strike="noStrike">
                <a:latin typeface="Arial"/>
              </a:rPr>
              <a:t>(C)</a:t>
            </a:r>
            <a:r>
              <a:rPr b="0" lang="en-US" sz="900" spc="-1" strike="noStrike">
                <a:latin typeface="Arial"/>
              </a:rPr>
              <a:t> and CDX17P non-NE cells </a:t>
            </a:r>
            <a:r>
              <a:rPr b="0" i="1" lang="en-US" sz="900" spc="-1" strike="noStrike">
                <a:latin typeface="Arial"/>
              </a:rPr>
              <a:t>(D)</a:t>
            </a:r>
            <a:r>
              <a:rPr b="0" lang="en-US" sz="900" spc="-1" strike="noStrike">
                <a:latin typeface="Arial"/>
              </a:rPr>
              <a:t> labelled with Cell Tracker Green form hollow tubules when grown on Matrigel. Representative confocal microscopy images followed by Z-stack software reconstruction (Imaris) after 72 hours on Matrigel. Tubule length and diameter dimensions are shown, scale bars 50 µm. CDX30P cross section is the same image as in Figure 3F. </a:t>
            </a:r>
            <a:r>
              <a:rPr b="0" i="1" lang="en-US" sz="900" spc="-1" strike="noStrike">
                <a:latin typeface="Arial"/>
              </a:rPr>
              <a:t>(E)</a:t>
            </a:r>
            <a:r>
              <a:rPr b="0" lang="en-US" sz="900" spc="-1" strike="noStrike">
                <a:latin typeface="Arial"/>
              </a:rPr>
              <a:t> Representative immunoblots of CDX31P empty-vector control cells and NICD-expressing cells at day 0 pre-dox induction and every 3 days post-dox induction. CDX, circulating tumor cell–derived explant; GEMM, genetically engineered mouse model; NE, neuroendocrine.</a:t>
            </a:r>
            <a:endParaRPr b="0" lang="en-US" sz="900" spc="-1" strike="noStrike">
              <a:latin typeface="Arial"/>
            </a:endParaRPr>
          </a:p>
          <a:p>
            <a:endParaRPr b="0" lang="en-US" sz="900" spc="-1" strike="noStrike">
              <a:latin typeface="Arial"/>
            </a:endParaRPr>
          </a:p>
          <a:p>
            <a:endParaRPr b="0" lang="en-US" sz="900" spc="-1" strike="noStrike">
              <a:latin typeface="Arial"/>
            </a:endParaRPr>
          </a:p>
          <a:p>
            <a:endParaRPr b="0" lang="en-US" sz="9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7169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Lineage Plasticity in SCLC Generates Non-Neuroendocrine Cells Primed for Vasculogenic Mimicry</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Sarah M. Pearsall, PhD, Stuart C. Williamson, PhD, Sam Humphrey, PhD, Ellyn Hughes, PhD, Derrick Morgan, BSc, Fernando J. García Marqués, PhD, Griselda Awanis, PhD, Rebecca Carroll, MSc, Laura Burks, PhD, Yan Ting Shue, PhD, Abel Bermudez, BS, Kristopher K. Frese, PhD, Melanie Galvin, MSc, Mathew Carter, BSc, Lynsey Priest, MSc, Alastair Kerr, PhD, Cong Zhou, PhD, Trudy G. Oliver, PhD, Jonathan D. Humphries, PhD, Martin J. Humphries, PhD, Fiona Blackhall, MD, PhD, Ian G. Cannell, PhD, Sharon J. Pitteri, PhD, Gregory J. Hannon, PhD, Julien Sage, PhD, Caroline Dive, PhD, Kathryn L. Simpson, PhD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Thoracic Oncology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18 Issue 10 Pages 1362-1385 (October 2023) </a:t>
            </a:r>
            <a:endParaRPr b="0" lang="en-US" sz="1200" spc="-1" strike="noStrike">
              <a:solidFill>
                <a:srgbClr val="ffffff"/>
              </a:solidFill>
              <a:latin typeface="Arial"/>
            </a:endParaRPr>
          </a:p>
          <a:p>
            <a:pPr algn="ctr"/>
            <a:r>
              <a:rPr b="0" lang="en-US" sz="1000" spc="-1" strike="noStrike">
                <a:solidFill>
                  <a:srgbClr val="ffffff"/>
                </a:solidFill>
                <a:latin typeface="Arial"/>
              </a:rPr>
              <a:t>DOI: 10.1016/j.jtho.2023.07.012</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3504600" y="79200"/>
            <a:ext cx="213444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Supplementary Figure 4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1495440" y="762120"/>
            <a:ext cx="6203880" cy="498420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Thoracic Oncology</a:t>
            </a:r>
            <a:r>
              <a:rPr b="0" lang="en-US" sz="900" spc="-1" strike="noStrike">
                <a:solidFill>
                  <a:srgbClr val="ffffff"/>
                </a:solidFill>
                <a:latin typeface="Arial"/>
              </a:rPr>
              <a:t> 2023 181362-1385DOI: (10.1016/j.jtho.2023.07.012)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