
<file path=[Content_Types].xml><?xml version="1.0" encoding="utf-8"?>
<Types xmlns="http://schemas.openxmlformats.org/package/2006/content-types">
  <Override PartName="/_rels/.rels" ContentType="application/vnd.openxmlformats-package.relationships+xml"/>
  <Override PartName="/ppt/notesSlides/_rels/notesSlide2.xml.rels" ContentType="application/vnd.openxmlformats-package.relationships+xml"/>
  <Override PartName="/ppt/notesSlides/notesSlide2.xml" ContentType="application/vnd.openxmlformats-officedocument.presentationml.notesSlide+xml"/>
  <Override PartName="/ppt/_rels/presentation.xml.rels" ContentType="application/vnd.openxmlformats-package.relationships+xml"/>
  <Override PartName="/ppt/media/image3.jpeg" ContentType="image/jpeg"/>
  <Override PartName="/ppt/media/image2.jpeg" ContentType="image/jpeg"/>
  <Override PartName="/ppt/media/image1.jpeg" ContentType="image/jpeg"/>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1.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sldImg"/>
          </p:nvPr>
        </p:nvSpPr>
        <p:spPr>
          <a:xfrm>
            <a:off x="216000" y="812520"/>
            <a:ext cx="7127280" cy="4008960"/>
          </a:xfrm>
          <a:prstGeom prst="rect">
            <a:avLst/>
          </a:prstGeom>
        </p:spPr>
        <p:txBody>
          <a:bodyPr lIns="0" rIns="0" tIns="0" bIns="0" anchor="ctr"/>
          <a:p>
            <a:pPr algn="ctr"/>
            <a:r>
              <a:rPr b="0" lang="en-US" sz="4400" spc="-1" strike="noStrike">
                <a:latin typeface="Arial"/>
              </a:rPr>
              <a:t>Click to move the slide</a:t>
            </a:r>
            <a:endParaRPr b="0" lang="en-US" sz="4400" spc="-1" strike="noStrike">
              <a:latin typeface="Arial"/>
            </a:endParaRPr>
          </a:p>
        </p:txBody>
      </p:sp>
      <p:sp>
        <p:nvSpPr>
          <p:cNvPr id="39" name="PlaceHolder 2"/>
          <p:cNvSpPr>
            <a:spLocks noGrp="1"/>
          </p:cNvSpPr>
          <p:nvPr>
            <p:ph type="body"/>
          </p:nvPr>
        </p:nvSpPr>
        <p:spPr>
          <a:xfrm>
            <a:off x="756000" y="5078520"/>
            <a:ext cx="6047640" cy="4811040"/>
          </a:xfrm>
          <a:prstGeom prst="rect">
            <a:avLst/>
          </a:prstGeom>
        </p:spPr>
        <p:txBody>
          <a:bodyPr lIns="0" rIns="0" tIns="0" bIns="0"/>
          <a:p>
            <a:r>
              <a:rPr b="0" lang="en-US" sz="2000" spc="-1" strike="noStrike">
                <a:latin typeface="Arial"/>
              </a:rPr>
              <a:t>Click to edit the notes format</a:t>
            </a:r>
            <a:endParaRPr b="0" lang="en-US" sz="2000" spc="-1" strike="noStrike">
              <a:latin typeface="Arial"/>
            </a:endParaRPr>
          </a:p>
        </p:txBody>
      </p:sp>
      <p:sp>
        <p:nvSpPr>
          <p:cNvPr id="40" name="PlaceHolder 3"/>
          <p:cNvSpPr>
            <a:spLocks noGrp="1"/>
          </p:cNvSpPr>
          <p:nvPr>
            <p:ph type="hdr"/>
          </p:nvPr>
        </p:nvSpPr>
        <p:spPr>
          <a:xfrm>
            <a:off x="0" y="0"/>
            <a:ext cx="3280680" cy="534240"/>
          </a:xfrm>
          <a:prstGeom prst="rect">
            <a:avLst/>
          </a:prstGeom>
        </p:spPr>
        <p:txBody>
          <a:bodyPr lIns="0" rIns="0" tIns="0" bIns="0"/>
          <a:p>
            <a:r>
              <a:rPr b="0" lang="en-US" sz="1400" spc="-1" strike="noStrike">
                <a:solidFill>
                  <a:srgbClr val="303d22"/>
                </a:solidFill>
                <a:latin typeface="Arial"/>
              </a:rPr>
              <a:t>&lt;header&gt;</a:t>
            </a:r>
            <a:endParaRPr b="0" lang="en-US" sz="1400" spc="-1" strike="noStrike">
              <a:solidFill>
                <a:srgbClr val="303d22"/>
              </a:solidFill>
              <a:latin typeface="Arial"/>
            </a:endParaRPr>
          </a:p>
        </p:txBody>
      </p:sp>
      <p:sp>
        <p:nvSpPr>
          <p:cNvPr id="41" name="PlaceHolder 4"/>
          <p:cNvSpPr>
            <a:spLocks noGrp="1"/>
          </p:cNvSpPr>
          <p:nvPr>
            <p:ph type="dt"/>
          </p:nvPr>
        </p:nvSpPr>
        <p:spPr>
          <a:xfrm>
            <a:off x="4278960" y="0"/>
            <a:ext cx="3280680" cy="534240"/>
          </a:xfrm>
          <a:prstGeom prst="rect">
            <a:avLst/>
          </a:prstGeom>
        </p:spPr>
        <p:txBody>
          <a:bodyPr lIns="0" rIns="0" tIns="0" bIns="0"/>
          <a:p>
            <a:pPr algn="r"/>
            <a:r>
              <a:rPr b="0" lang="en-US" sz="1400" spc="-1" strike="noStrike">
                <a:solidFill>
                  <a:srgbClr val="303d22"/>
                </a:solidFill>
                <a:latin typeface="Arial"/>
              </a:rPr>
              <a:t>&lt;date/time&gt;</a:t>
            </a:r>
            <a:endParaRPr b="0" lang="en-US" sz="1400" spc="-1" strike="noStrike">
              <a:solidFill>
                <a:srgbClr val="303d22"/>
              </a:solidFill>
              <a:latin typeface="Arial"/>
            </a:endParaRPr>
          </a:p>
        </p:txBody>
      </p:sp>
      <p:sp>
        <p:nvSpPr>
          <p:cNvPr id="42" name="PlaceHolder 5"/>
          <p:cNvSpPr>
            <a:spLocks noGrp="1"/>
          </p:cNvSpPr>
          <p:nvPr>
            <p:ph type="ftr"/>
          </p:nvPr>
        </p:nvSpPr>
        <p:spPr>
          <a:xfrm>
            <a:off x="0" y="10157400"/>
            <a:ext cx="3280680" cy="534240"/>
          </a:xfrm>
          <a:prstGeom prst="rect">
            <a:avLst/>
          </a:prstGeom>
        </p:spPr>
        <p:txBody>
          <a:bodyPr lIns="0" rIns="0" tIns="0" bIns="0" anchor="b"/>
          <a:p>
            <a:r>
              <a:rPr b="0" lang="en-US" sz="1400" spc="-1" strike="noStrike">
                <a:solidFill>
                  <a:srgbClr val="303d22"/>
                </a:solidFill>
                <a:latin typeface="Arial"/>
              </a:rPr>
              <a:t>&lt;footer&gt;</a:t>
            </a:r>
            <a:endParaRPr b="0" lang="en-US" sz="1400" spc="-1" strike="noStrike">
              <a:solidFill>
                <a:srgbClr val="303d22"/>
              </a:solidFill>
              <a:latin typeface="Arial"/>
            </a:endParaRPr>
          </a:p>
        </p:txBody>
      </p:sp>
      <p:sp>
        <p:nvSpPr>
          <p:cNvPr id="43" name="PlaceHolder 6"/>
          <p:cNvSpPr>
            <a:spLocks noGrp="1"/>
          </p:cNvSpPr>
          <p:nvPr>
            <p:ph type="sldNum"/>
          </p:nvPr>
        </p:nvSpPr>
        <p:spPr>
          <a:xfrm>
            <a:off x="4278960" y="10157400"/>
            <a:ext cx="3280680" cy="534240"/>
          </a:xfrm>
          <a:prstGeom prst="rect">
            <a:avLst/>
          </a:prstGeom>
        </p:spPr>
        <p:txBody>
          <a:bodyPr lIns="0" rIns="0" tIns="0" bIns="0" anchor="b"/>
          <a:p>
            <a:pPr algn="r"/>
            <a:fld id="{C5B9AB6D-EDE2-44E5-B716-36D11A2ACA23}" type="slidenum">
              <a:rPr b="0" lang="en-US" sz="1400" spc="-1" strike="noStrike">
                <a:solidFill>
                  <a:srgbClr val="303d22"/>
                </a:solidFill>
                <a:latin typeface="Arial"/>
              </a:rPr>
              <a:t>&lt;number&gt;</a:t>
            </a:fld>
            <a:endParaRPr b="0" lang="en-US" sz="1400" spc="-1" strike="noStrike">
              <a:solidFill>
                <a:srgbClr val="303d22"/>
              </a:solidFill>
              <a:latin typeface="Arial"/>
            </a:endParaRPr>
          </a:p>
        </p:txBody>
      </p:sp>
    </p:spTree>
  </p:cSld>
  <p:clrMap bg1="lt1" bg2="lt2" tx1="dk1" tx2="dk2" accent1="accent1" accent2="accent2" accent3="accent3" accent4="accent4" accent5="accent5" accent6="accent6" hlink="hlink" folHlink="folHlink"/>
</p:notesMaster>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PlaceHolder 1"/>
          <p:cNvSpPr>
            <a:spLocks noGrp="1"/>
          </p:cNvSpPr>
          <p:nvPr>
            <p:ph type="sldImg"/>
          </p:nvPr>
        </p:nvSpPr>
        <p:spPr>
          <a:xfrm>
            <a:off x="1371600" y="763560"/>
            <a:ext cx="5029200" cy="3772080"/>
          </a:xfrm>
          <a:prstGeom prst="rect">
            <a:avLst/>
          </a:prstGeom>
        </p:spPr>
      </p:sp>
      <p:sp>
        <p:nvSpPr>
          <p:cNvPr id="53" name="PlaceHolder 2"/>
          <p:cNvSpPr>
            <a:spLocks noGrp="1"/>
          </p:cNvSpPr>
          <p:nvPr>
            <p:ph type="body"/>
          </p:nvPr>
        </p:nvSpPr>
        <p:spPr>
          <a:xfrm>
            <a:off x="777960" y="4776840"/>
            <a:ext cx="6216480" cy="4525200"/>
          </a:xfrm>
          <a:prstGeom prst="rect">
            <a:avLst/>
          </a:prstGeom>
        </p:spPr>
        <p:txBody>
          <a:bodyPr lIns="0" rIns="0" tIns="0" bIns="0"/>
          <a:p>
            <a:r>
              <a:rPr b="0" lang="en-US" sz="900" spc="-1" strike="noStrike">
                <a:latin typeface="Arial"/>
              </a:rPr>
              <a:t>RBL2 GEMM ECM adherence assays and CDX PAS/PSR collagen and glycoprotein staining. (</a:t>
            </a:r>
            <a:r>
              <a:rPr b="0" i="1" lang="en-US" sz="900" spc="-1" strike="noStrike">
                <a:latin typeface="Arial"/>
              </a:rPr>
              <a:t>A</a:t>
            </a:r>
            <a:r>
              <a:rPr b="0" lang="en-US" sz="900" spc="-1" strike="noStrike">
                <a:latin typeface="Arial"/>
              </a:rPr>
              <a:t>) CSA of CDX (light gray circles, CDX17, open circles, CDX30P, gray circles, CDX31P) NE and non-NE cells on plastic, collagen, or laminin. Data are mean (± SEM) 200 cells analyzed from a CDX tumor. (</a:t>
            </a:r>
            <a:r>
              <a:rPr b="0" i="1" lang="en-US" sz="900" spc="-1" strike="noStrike">
                <a:latin typeface="Arial"/>
              </a:rPr>
              <a:t>B</a:t>
            </a:r>
            <a:r>
              <a:rPr b="0" lang="en-US" sz="900" spc="-1" strike="noStrike">
                <a:latin typeface="Arial"/>
              </a:rPr>
              <a:t>) CSA of RBL2 GEMM (</a:t>
            </a:r>
            <a:r>
              <a:rPr b="0" i="1" lang="en-US" sz="900" spc="-1" strike="noStrike">
                <a:latin typeface="Arial"/>
              </a:rPr>
              <a:t>Trp53fl/fl/Rb1fl/fl/Rbl2fl/fl</a:t>
            </a:r>
            <a:r>
              <a:rPr b="0" lang="en-US" sz="900" spc="-1" strike="noStrike">
                <a:latin typeface="Arial"/>
              </a:rPr>
              <a:t>)</a:t>
            </a:r>
            <a:r>
              <a:rPr b="0" lang="en-US" sz="900" spc="-1" strike="noStrike" baseline="33000">
                <a:latin typeface="Arial"/>
              </a:rPr>
              <a:t>22</a:t>
            </a:r>
            <a:r>
              <a:rPr b="0" lang="en-US" sz="900" spc="-1" strike="noStrike">
                <a:latin typeface="Arial"/>
              </a:rPr>
              <a:t> NE (HES1</a:t>
            </a:r>
            <a:r>
              <a:rPr b="0" lang="en-US" sz="900" spc="-1" strike="noStrike" baseline="33000">
                <a:latin typeface="Arial"/>
              </a:rPr>
              <a:t>neg</a:t>
            </a:r>
            <a:r>
              <a:rPr b="0" lang="en-US" sz="900" spc="-1" strike="noStrike">
                <a:latin typeface="Arial"/>
              </a:rPr>
              <a:t>/GFP</a:t>
            </a:r>
            <a:r>
              <a:rPr b="0" lang="en-US" sz="900" spc="-1" strike="noStrike" baseline="33000">
                <a:latin typeface="Arial"/>
              </a:rPr>
              <a:t>neg</a:t>
            </a:r>
            <a:r>
              <a:rPr b="0" lang="en-US" sz="900" spc="-1" strike="noStrike">
                <a:latin typeface="Arial"/>
              </a:rPr>
              <a:t>) and non-NE cells (HES1</a:t>
            </a:r>
            <a:r>
              <a:rPr b="0" lang="en-US" sz="900" spc="-1" strike="noStrike" baseline="33000">
                <a:latin typeface="Arial"/>
              </a:rPr>
              <a:t>pos</a:t>
            </a:r>
            <a:r>
              <a:rPr b="0" lang="en-US" sz="900" spc="-1" strike="noStrike">
                <a:latin typeface="Arial"/>
              </a:rPr>
              <a:t>/GFP</a:t>
            </a:r>
            <a:r>
              <a:rPr b="0" lang="en-US" sz="900" spc="-1" strike="noStrike" baseline="33000">
                <a:latin typeface="Arial"/>
              </a:rPr>
              <a:t>pos</a:t>
            </a:r>
            <a:r>
              <a:rPr b="0" lang="en-US" sz="900" spc="-1" strike="noStrike">
                <a:latin typeface="Arial"/>
              </a:rPr>
              <a:t>) previously separated by flow cytometry based on </a:t>
            </a:r>
            <a:r>
              <a:rPr b="0" i="1" lang="en-US" sz="900" spc="-1" strike="noStrike">
                <a:latin typeface="Arial"/>
              </a:rPr>
              <a:t>Hes1</a:t>
            </a:r>
            <a:r>
              <a:rPr b="0" lang="en-US" sz="900" spc="-1" strike="noStrike">
                <a:latin typeface="Arial"/>
              </a:rPr>
              <a:t>-GFP reporter expression and cultured ex vivo (YT330, light gray circles, YT326, open circles, LJS1157, gray circles) on plastic or collagen. Data are mean (± SEM) 200 cells analyzed from a GEMM tumor. (∗∗∗∗</a:t>
            </a:r>
            <a:r>
              <a:rPr b="0" i="1" lang="en-US" sz="900" spc="-1" strike="noStrike">
                <a:latin typeface="Arial"/>
              </a:rPr>
              <a:t>p</a:t>
            </a:r>
            <a:r>
              <a:rPr b="0" lang="en-US" sz="900" spc="-1" strike="noStrike">
                <a:latin typeface="Arial"/>
              </a:rPr>
              <a:t> &lt; 0.0001 two-tailed unpaired Student’s </a:t>
            </a:r>
            <a:r>
              <a:rPr b="0" i="1" lang="en-US" sz="900" spc="-1" strike="noStrike">
                <a:latin typeface="Arial"/>
              </a:rPr>
              <a:t>t</a:t>
            </a:r>
            <a:r>
              <a:rPr b="0" lang="en-US" sz="900" spc="-1" strike="noStrike">
                <a:latin typeface="Arial"/>
              </a:rPr>
              <a:t> test). (</a:t>
            </a:r>
            <a:r>
              <a:rPr b="0" i="1" lang="en-US" sz="900" spc="-1" strike="noStrike">
                <a:latin typeface="Arial"/>
              </a:rPr>
              <a:t>C</a:t>
            </a:r>
            <a:r>
              <a:rPr b="0" lang="en-US" sz="900" spc="-1" strike="noStrike">
                <a:latin typeface="Arial"/>
              </a:rPr>
              <a:t>) Flow cytometry analysis of paired CDX NE and non-NE cells isolated ex vivo from CDX17, CDX17P and CDX31P showing cell surface protein expression of total β1 integrin represented as the geometric MFI. Data are mean (± SEM). n = 3 CDX tumors (CDX17, CDX17P and CDX31P) analysed. (∗</a:t>
            </a:r>
            <a:r>
              <a:rPr b="0" i="1" lang="en-US" sz="900" spc="-1" strike="noStrike">
                <a:latin typeface="Arial"/>
              </a:rPr>
              <a:t>p</a:t>
            </a:r>
            <a:r>
              <a:rPr b="0" lang="en-US" sz="900" spc="-1" strike="noStrike">
                <a:latin typeface="Arial"/>
              </a:rPr>
              <a:t> = 0.03 two-tailed unpaired Student’s </a:t>
            </a:r>
            <a:r>
              <a:rPr b="0" i="1" lang="en-US" sz="900" spc="-1" strike="noStrike">
                <a:latin typeface="Arial"/>
              </a:rPr>
              <a:t>t</a:t>
            </a:r>
            <a:r>
              <a:rPr b="0" lang="en-US" sz="900" spc="-1" strike="noStrike">
                <a:latin typeface="Arial"/>
              </a:rPr>
              <a:t> test). (</a:t>
            </a:r>
            <a:r>
              <a:rPr b="0" i="1" lang="en-US" sz="900" spc="-1" strike="noStrike">
                <a:latin typeface="Arial"/>
              </a:rPr>
              <a:t>D</a:t>
            </a:r>
            <a:r>
              <a:rPr b="0" lang="en-US" sz="900" spc="-1" strike="noStrike">
                <a:latin typeface="Arial"/>
              </a:rPr>
              <a:t>) Dose-response curves of CDX non-NE cells treated with 0-100 μM FAK inhibitor (FAKi) PF-271 for 72 hours (CDX17, open circles; CDX17P, black circles, dashed line). Data are mean (± SEM) (</a:t>
            </a:r>
            <a:r>
              <a:rPr b="0" i="1" lang="en-US" sz="900" spc="-1" strike="noStrike">
                <a:latin typeface="Arial"/>
              </a:rPr>
              <a:t>E</a:t>
            </a:r>
            <a:r>
              <a:rPr b="0" lang="en-US" sz="900" spc="-1" strike="noStrike">
                <a:latin typeface="Arial"/>
              </a:rPr>
              <a:t>) Representative brightfield images of CDX non-NE cell tubule-forming assay treated with 1 μM FAKi PF-271 or DMSO vehicle control for 24 hours. Scale bars, 500 µm. n = 3 replicates per CDX tumor. (</a:t>
            </a:r>
            <a:r>
              <a:rPr b="0" i="1" lang="en-US" sz="900" spc="-1" strike="noStrike">
                <a:latin typeface="Arial"/>
              </a:rPr>
              <a:t>F</a:t>
            </a:r>
            <a:r>
              <a:rPr b="0" lang="en-US" sz="900" spc="-1" strike="noStrike">
                <a:latin typeface="Arial"/>
              </a:rPr>
              <a:t>) PSR IHC to detect collagens (red stain) in CDX17, CDX17P, CDX30P and CDX31P non-NE cells (plus acellular control) in ex vivo tubule formation assay. (</a:t>
            </a:r>
            <a:r>
              <a:rPr b="0" i="1" lang="en-US" sz="900" spc="-1" strike="noStrike">
                <a:latin typeface="Arial"/>
              </a:rPr>
              <a:t>G</a:t>
            </a:r>
            <a:r>
              <a:rPr b="0" lang="en-US" sz="900" spc="-1" strike="noStrike">
                <a:latin typeface="Arial"/>
              </a:rPr>
              <a:t>) PAS IHC to detect glycoproteins (pink stain) in CDX17, CDX17P, CDX30P and CDX31P non-NE cells (plus acellular control) in ex vivo tubule formation assay. Representative images shown, </a:t>
            </a:r>
            <a:r>
              <a:rPr b="0" i="1" lang="en-US" sz="900" spc="-1" strike="noStrike">
                <a:latin typeface="Arial"/>
              </a:rPr>
              <a:t>n</a:t>
            </a:r>
            <a:r>
              <a:rPr b="0" lang="en-US" sz="900" spc="-1" strike="noStrike">
                <a:latin typeface="Arial"/>
              </a:rPr>
              <a:t> = 2-3 samples analyzed. (</a:t>
            </a:r>
            <a:r>
              <a:rPr b="0" i="1" lang="en-US" sz="900" spc="-1" strike="noStrike">
                <a:latin typeface="Arial"/>
              </a:rPr>
              <a:t>H</a:t>
            </a:r>
            <a:r>
              <a:rPr b="0" lang="en-US" sz="900" spc="-1" strike="noStrike">
                <a:latin typeface="Arial"/>
              </a:rPr>
              <a:t>) PAS IHC to detect glycoproteins (pink stain) in CDX17, CDX17P, CDX30P and CDX31P NE cells VM in ex vivo tubule formation assay. Representative images shown, </a:t>
            </a:r>
            <a:r>
              <a:rPr b="0" i="1" lang="en-US" sz="900" spc="-1" strike="noStrike">
                <a:latin typeface="Arial"/>
              </a:rPr>
              <a:t>n</a:t>
            </a:r>
            <a:r>
              <a:rPr b="0" lang="en-US" sz="900" spc="-1" strike="noStrike">
                <a:latin typeface="Arial"/>
              </a:rPr>
              <a:t> = 2-3 samples analyzed per CDX. (</a:t>
            </a:r>
            <a:r>
              <a:rPr b="0" i="1" lang="en-US" sz="900" spc="-1" strike="noStrike">
                <a:latin typeface="Arial"/>
              </a:rPr>
              <a:t>I</a:t>
            </a:r>
            <a:r>
              <a:rPr b="0" lang="en-US" sz="900" spc="-1" strike="noStrike">
                <a:latin typeface="Arial"/>
              </a:rPr>
              <a:t>) Flow cytometry analysis of paired CDX NE and non-NE cells isolated ex vivo from CDX17, CDX17P and CDX31P reveals differential surface expression of collagen-binding β1-integrin α-subunits. CDX, circulating tumor cell–derived explant; CSA, cell surface area; GEMM, genetically engineered mouse model; IHC, immunohistochemistry; MFI, mean fluorescence intensity; NE, neuroendocrine; PAS, Periodic Acid Schiff stain; PSR, picrosirius red; SEM, standard error of the mean.</a:t>
            </a:r>
            <a:endParaRPr b="0" lang="en-US" sz="900" spc="-1" strike="noStrike">
              <a:latin typeface="Arial"/>
            </a:endParaRPr>
          </a:p>
          <a:p>
            <a:endParaRPr b="0" lang="en-US" sz="900" spc="-1" strike="noStrike">
              <a:latin typeface="Arial"/>
            </a:endParaRPr>
          </a:p>
          <a:p>
            <a:endParaRPr b="0" lang="en-US" sz="900" spc="-1" strike="noStrike">
              <a:latin typeface="Arial"/>
            </a:endParaRPr>
          </a:p>
          <a:p>
            <a:endParaRPr b="0" lang="en-US" sz="9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3600"/>
            <a:ext cx="8229240" cy="1144800"/>
          </a:xfrm>
          <a:prstGeom prst="rect">
            <a:avLst/>
          </a:prstGeom>
        </p:spPr>
        <p:txBody>
          <a:bodyPr lIns="0" rIns="0" tIns="0" bIns="0" anchor="ctr"/>
          <a:p>
            <a:pPr algn="ctr"/>
            <a:r>
              <a:rPr b="0" lang="en-US" sz="4400" spc="-1" strike="noStrike">
                <a:latin typeface="Arial"/>
              </a:rPr>
              <a:t>Click to edit the title text format</a:t>
            </a:r>
            <a:endParaRPr b="0" lang="en-US" sz="4400" spc="-1" strike="noStrike">
              <a:latin typeface="Arial"/>
            </a:endParaRPr>
          </a:p>
        </p:txBody>
      </p:sp>
      <p:sp>
        <p:nvSpPr>
          <p:cNvPr id="1"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ffffff"/>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ffffff"/>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ffffff"/>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ffffff"/>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ffffff"/>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ffffff"/>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hyperlink" Target="http://www.elsevier.com/termsandconditions" TargetMode="External"/><Relationship Id="rId2" Type="http://schemas.openxmlformats.org/officeDocument/2006/relationships/image" Target="../media/image1.jpeg"/><Relationship Id="rId3"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hyperlink" Target="http://www.elsevier.com/termsandconditions" TargetMode="External"/><Relationship Id="rId3" Type="http://schemas.openxmlformats.org/officeDocument/2006/relationships/image" Target="../media/image3.jpeg"/><Relationship Id="rId4" Type="http://schemas.openxmlformats.org/officeDocument/2006/relationships/slideLayout" Target="../slideLayouts/slideLayout1.xml"/><Relationship Id="rId5" Type="http://schemas.openxmlformats.org/officeDocument/2006/relationships/notesSlide" Target="../notesSlides/notesSlide2.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TextShape 1"/>
          <p:cNvSpPr txBox="1"/>
          <p:nvPr/>
        </p:nvSpPr>
        <p:spPr>
          <a:xfrm>
            <a:off x="360000" y="1260000"/>
            <a:ext cx="8640000" cy="2716920"/>
          </a:xfrm>
          <a:prstGeom prst="rect">
            <a:avLst/>
          </a:prstGeom>
          <a:noFill/>
          <a:ln>
            <a:noFill/>
          </a:ln>
        </p:spPr>
        <p:txBody>
          <a:bodyPr lIns="90000" rIns="90000" tIns="45000" bIns="45000"/>
          <a:p>
            <a:pPr algn="ctr">
              <a:lnSpc>
                <a:spcPct val="100000"/>
              </a:lnSpc>
              <a:spcAft>
                <a:spcPts val="3186"/>
              </a:spcAft>
            </a:pPr>
            <a:r>
              <a:rPr b="0" i="1" lang="en-US" sz="1700" spc="-1" strike="noStrike">
                <a:solidFill>
                  <a:srgbClr val="ffffff"/>
                </a:solidFill>
                <a:latin typeface="Arial"/>
              </a:rPr>
              <a:t>Lineage Plasticity in SCLC Generates Non-Neuroendocrine Cells Primed for Vasculogenic Mimicry</a:t>
            </a:r>
            <a:r>
              <a:rPr b="0" lang="en-US" sz="1700" spc="-1" strike="noStrike">
                <a:solidFill>
                  <a:srgbClr val="ffffff"/>
                </a:solidFill>
                <a:latin typeface="Arial"/>
              </a:rPr>
              <a:t> </a:t>
            </a:r>
            <a:endParaRPr b="0" lang="en-US" sz="1700" spc="-1" strike="noStrike">
              <a:solidFill>
                <a:srgbClr val="ffffff"/>
              </a:solidFill>
              <a:latin typeface="Arial"/>
            </a:endParaRPr>
          </a:p>
          <a:p>
            <a:pPr algn="ctr">
              <a:spcAft>
                <a:spcPts val="2750"/>
              </a:spcAft>
            </a:pPr>
            <a:r>
              <a:rPr b="0" i="1" lang="en-US" sz="1100" spc="-1" strike="noStrike">
                <a:solidFill>
                  <a:srgbClr val="ffffff"/>
                </a:solidFill>
                <a:latin typeface="Arial"/>
              </a:rPr>
              <a:t>Sarah M. Pearsall, PhD, Stuart C. Williamson, PhD, Sam Humphrey, PhD, Ellyn Hughes, PhD, Derrick Morgan, BSc, Fernando J. García Marqués, PhD, Griselda Awanis, PhD, Rebecca Carroll, MSc, Laura Burks, PhD, Yan Ting Shue, PhD, Abel Bermudez, BS, Kristopher K. Frese, PhD, Melanie Galvin, MSc, Mathew Carter, BSc, Lynsey Priest, MSc, Alastair Kerr, PhD, Cong Zhou, PhD, Trudy G. Oliver, PhD, Jonathan D. Humphries, PhD, Martin J. Humphries, PhD, Fiona Blackhall, MD, PhD, Ian G. Cannell, PhD, Sharon J. Pitteri, PhD, Gregory J. Hannon, PhD, Julien Sage, PhD, Caroline Dive, PhD, Kathryn L. Simpson, PhD</a:t>
            </a:r>
            <a:r>
              <a:rPr b="0" lang="en-US" sz="1100" spc="-1" strike="noStrike">
                <a:solidFill>
                  <a:srgbClr val="ffffff"/>
                </a:solidFill>
                <a:latin typeface="Arial"/>
              </a:rPr>
              <a:t> </a:t>
            </a:r>
            <a:endParaRPr b="0" lang="en-US" sz="1100" spc="-1" strike="noStrike">
              <a:solidFill>
                <a:srgbClr val="ffffff"/>
              </a:solidFill>
              <a:latin typeface="Arial"/>
            </a:endParaRPr>
          </a:p>
          <a:p>
            <a:pPr algn="ctr"/>
            <a:r>
              <a:rPr b="0" i="1" lang="en-US" sz="1200" spc="-1" strike="noStrike">
                <a:solidFill>
                  <a:srgbClr val="ffffff"/>
                </a:solidFill>
                <a:latin typeface="Arial"/>
              </a:rPr>
              <a:t>Journal of Thoracic Oncology</a:t>
            </a:r>
            <a:r>
              <a:rPr b="0" lang="en-US" sz="1200" spc="-1" strike="noStrike">
                <a:solidFill>
                  <a:srgbClr val="ffffff"/>
                </a:solidFill>
                <a:latin typeface="Arial"/>
              </a:rPr>
              <a:t> </a:t>
            </a:r>
            <a:endParaRPr b="0" lang="en-US" sz="1200" spc="-1" strike="noStrike">
              <a:solidFill>
                <a:srgbClr val="ffffff"/>
              </a:solidFill>
              <a:latin typeface="Arial"/>
            </a:endParaRPr>
          </a:p>
          <a:p>
            <a:pPr algn="ctr"/>
            <a:r>
              <a:rPr b="0" lang="en-US" sz="1200" spc="-1" strike="noStrike">
                <a:solidFill>
                  <a:srgbClr val="ffffff"/>
                </a:solidFill>
                <a:latin typeface="Arial"/>
              </a:rPr>
              <a:t>Volume 18 Issue 10 Pages 1362-1385 (October 2023) </a:t>
            </a:r>
            <a:endParaRPr b="0" lang="en-US" sz="1200" spc="-1" strike="noStrike">
              <a:solidFill>
                <a:srgbClr val="ffffff"/>
              </a:solidFill>
              <a:latin typeface="Arial"/>
            </a:endParaRPr>
          </a:p>
          <a:p>
            <a:pPr algn="ctr"/>
            <a:r>
              <a:rPr b="0" lang="en-US" sz="1000" spc="-1" strike="noStrike">
                <a:solidFill>
                  <a:srgbClr val="ffffff"/>
                </a:solidFill>
                <a:latin typeface="Arial"/>
              </a:rPr>
              <a:t>DOI: 10.1016/j.jtho.2023.07.012</a:t>
            </a:r>
            <a:endParaRPr b="0" lang="en-US" sz="1000" spc="-1" strike="noStrike">
              <a:solidFill>
                <a:srgbClr val="ffffff"/>
              </a:solidFill>
              <a:latin typeface="Arial"/>
            </a:endParaRPr>
          </a:p>
        </p:txBody>
      </p:sp>
      <p:sp>
        <p:nvSpPr>
          <p:cNvPr id="45" name="TextShape 2"/>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2023 International Association for the Study of Lung Cancer</a:t>
            </a:r>
            <a:r>
              <a:rPr b="0" lang="en-US" sz="900" spc="-1" strike="noStrike">
                <a:solidFill>
                  <a:srgbClr val="ffffff"/>
                </a:solidFill>
                <a:latin typeface="Arial"/>
                <a:hlinkClick r:id="rId1"/>
              </a:rPr>
              <a:t> Terms and Conditions</a:t>
            </a:r>
            <a:endParaRPr b="0" lang="en-US" sz="900" spc="-1" strike="noStrike">
              <a:solidFill>
                <a:srgbClr val="ffffff"/>
              </a:solidFill>
              <a:latin typeface="Arial"/>
            </a:endParaRPr>
          </a:p>
        </p:txBody>
      </p:sp>
      <p:pic>
        <p:nvPicPr>
          <p:cNvPr id="46" name="Logo" descr=""/>
          <p:cNvPicPr/>
          <p:nvPr/>
        </p:nvPicPr>
        <p:blipFill>
          <a:blip r:embed="rId2"/>
          <a:stretch/>
        </p:blipFill>
        <p:spPr>
          <a:xfrm>
            <a:off x="79560" y="6064200"/>
            <a:ext cx="707760" cy="793800"/>
          </a:xfrm>
          <a:prstGeom prst="rect">
            <a:avLst/>
          </a:prstGeom>
          <a:ln>
            <a:noFill/>
          </a:ln>
        </p:spPr>
      </p:pic>
    </p:spTree>
  </p:cSld>
  <p:transition>
    <p:wipe dir="r"/>
  </p:transition>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CustomShape 1"/>
          <p:cNvSpPr/>
          <p:nvPr/>
        </p:nvSpPr>
        <p:spPr>
          <a:xfrm>
            <a:off x="3504600" y="79200"/>
            <a:ext cx="2134440" cy="307080"/>
          </a:xfrm>
          <a:prstGeom prst="rect">
            <a:avLst/>
          </a:prstGeom>
          <a:noFill/>
          <a:ln>
            <a:noFill/>
          </a:ln>
        </p:spPr>
        <p:style>
          <a:lnRef idx="0"/>
          <a:fillRef idx="0"/>
          <a:effectRef idx="0"/>
          <a:fontRef idx="minor"/>
        </p:style>
        <p:txBody>
          <a:bodyPr wrap="none" lIns="90000" rIns="90000" tIns="46800" bIns="46800"/>
          <a:p>
            <a:r>
              <a:rPr b="0" lang="en-US" sz="1400" spc="-1" strike="noStrike">
                <a:solidFill>
                  <a:srgbClr val="ffffff"/>
                </a:solidFill>
                <a:latin typeface="Arial"/>
              </a:rPr>
              <a:t>Supplementary Figure 6 </a:t>
            </a:r>
            <a:endParaRPr b="0" lang="en-US" sz="1400" spc="-1" strike="noStrike">
              <a:solidFill>
                <a:srgbClr val="ffffff"/>
              </a:solidFill>
              <a:latin typeface="Arial"/>
            </a:endParaRPr>
          </a:p>
        </p:txBody>
      </p:sp>
      <p:pic>
        <p:nvPicPr>
          <p:cNvPr id="48" name="Main graphic" descr=""/>
          <p:cNvPicPr/>
          <p:nvPr/>
        </p:nvPicPr>
        <p:blipFill>
          <a:blip r:embed="rId1"/>
          <a:stretch/>
        </p:blipFill>
        <p:spPr>
          <a:xfrm>
            <a:off x="2661480" y="762120"/>
            <a:ext cx="3871440" cy="4984200"/>
          </a:xfrm>
          <a:prstGeom prst="rect">
            <a:avLst/>
          </a:prstGeom>
          <a:ln>
            <a:noFill/>
          </a:ln>
        </p:spPr>
      </p:pic>
      <p:sp>
        <p:nvSpPr>
          <p:cNvPr id="49" name="TextShape 2"/>
          <p:cNvSpPr txBox="1"/>
          <p:nvPr/>
        </p:nvSpPr>
        <p:spPr>
          <a:xfrm>
            <a:off x="952560" y="6477120"/>
            <a:ext cx="8254800" cy="231120"/>
          </a:xfrm>
          <a:prstGeom prst="rect">
            <a:avLst/>
          </a:prstGeom>
          <a:noFill/>
          <a:ln>
            <a:noFill/>
          </a:ln>
        </p:spPr>
        <p:txBody>
          <a:bodyPr lIns="90000" rIns="90000" tIns="45000" bIns="45000"/>
          <a:p>
            <a:r>
              <a:rPr b="0" i="1" lang="en-US" sz="900" spc="-1" strike="noStrike">
                <a:solidFill>
                  <a:srgbClr val="ffffff"/>
                </a:solidFill>
                <a:latin typeface="Arial"/>
              </a:rPr>
              <a:t>Journal of Thoracic Oncology</a:t>
            </a:r>
            <a:r>
              <a:rPr b="0" lang="en-US" sz="900" spc="-1" strike="noStrike">
                <a:solidFill>
                  <a:srgbClr val="ffffff"/>
                </a:solidFill>
                <a:latin typeface="Arial"/>
              </a:rPr>
              <a:t> 2023 181362-1385DOI: (10.1016/j.jtho.2023.07.012) </a:t>
            </a:r>
            <a:endParaRPr b="0" lang="en-US" sz="900" spc="-1" strike="noStrike">
              <a:solidFill>
                <a:srgbClr val="ffffff"/>
              </a:solidFill>
              <a:latin typeface="Arial"/>
            </a:endParaRPr>
          </a:p>
        </p:txBody>
      </p:sp>
      <p:sp>
        <p:nvSpPr>
          <p:cNvPr id="50" name="TextShape 3"/>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2023 International Association for the Study of Lung Cancer</a:t>
            </a:r>
            <a:r>
              <a:rPr b="0" lang="en-US" sz="900" spc="-1" strike="noStrike">
                <a:solidFill>
                  <a:srgbClr val="ffffff"/>
                </a:solidFill>
                <a:latin typeface="Arial"/>
                <a:hlinkClick r:id="rId2"/>
              </a:rPr>
              <a:t> Terms and Conditions</a:t>
            </a:r>
            <a:endParaRPr b="0" lang="en-US" sz="900" spc="-1" strike="noStrike">
              <a:solidFill>
                <a:srgbClr val="ffffff"/>
              </a:solidFill>
              <a:latin typeface="Arial"/>
            </a:endParaRPr>
          </a:p>
        </p:txBody>
      </p:sp>
      <p:pic>
        <p:nvPicPr>
          <p:cNvPr id="51" name="Logo" descr=""/>
          <p:cNvPicPr/>
          <p:nvPr/>
        </p:nvPicPr>
        <p:blipFill>
          <a:blip r:embed="rId3"/>
          <a:stretch/>
        </p:blipFill>
        <p:spPr>
          <a:xfrm>
            <a:off x="79560" y="6064200"/>
            <a:ext cx="707760" cy="793800"/>
          </a:xfrm>
          <a:prstGeom prst="rect">
            <a:avLst/>
          </a:prstGeom>
          <a:ln>
            <a:noFill/>
          </a:ln>
        </p:spPr>
      </p:pic>
    </p:spTree>
  </p:cSld>
  <p:transition>
    <p:wipe dir="r"/>
  </p:transition>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LibreOffice/6.0.7.3$Linux_X86_64 LibreOffice_project/dc89aa7a9eabfd848af146d5086077aeed2ae4a5</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cp:revision>0</cp:revision>
  <dc:subject/>
  <dc:title/>
</cp:coreProperties>
</file>