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9" r:id="rId2"/>
    <p:sldId id="280" r:id="rId3"/>
    <p:sldId id="281" r:id="rId4"/>
    <p:sldId id="282" r:id="rId5"/>
    <p:sldId id="257" r:id="rId6"/>
    <p:sldId id="270" r:id="rId7"/>
    <p:sldId id="271" r:id="rId8"/>
    <p:sldId id="276" r:id="rId9"/>
    <p:sldId id="274" r:id="rId10"/>
    <p:sldId id="277" r:id="rId11"/>
    <p:sldId id="275" r:id="rId12"/>
    <p:sldId id="278" r:id="rId13"/>
    <p:sldId id="273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2848" autoAdjust="0"/>
  </p:normalViewPr>
  <p:slideViewPr>
    <p:cSldViewPr snapToGrid="0">
      <p:cViewPr>
        <p:scale>
          <a:sx n="60" d="100"/>
          <a:sy n="60" d="100"/>
        </p:scale>
        <p:origin x="840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E0883-3019-8843-B02E-F431466F4B72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C72D8-F28B-A141-B6AF-034F183FF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04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C72D8-F28B-A141-B6AF-034F183FF7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13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0C72D8-F28B-A141-B6AF-034F183FF77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25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7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3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9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5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3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0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7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32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1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1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3C05-256A-4C5C-9B2D-CD998CAFD2BF}" type="datetimeFigureOut">
              <a:rPr lang="en-US" smtClean="0"/>
              <a:t>9/20/2023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DCCA2-F18D-4CD1-9C0F-0BCF7A168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0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938FCAB-C1E5-1F59-2B26-ABDD117E6ECF}"/>
              </a:ext>
            </a:extLst>
          </p:cNvPr>
          <p:cNvSpPr txBox="1"/>
          <p:nvPr/>
        </p:nvSpPr>
        <p:spPr>
          <a:xfrm>
            <a:off x="0" y="92364"/>
            <a:ext cx="158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1A. 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BDBC83F-6D7D-5298-CC49-040F94E211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848" y="0"/>
            <a:ext cx="6088303" cy="6858000"/>
          </a:xfrm>
          <a:prstGeom prst="rect">
            <a:avLst/>
          </a:prstGeom>
        </p:spPr>
      </p:pic>
      <p:sp>
        <p:nvSpPr>
          <p:cNvPr id="9" name="Callout: Bent Line with Border and Accent Bar 8">
            <a:extLst>
              <a:ext uri="{FF2B5EF4-FFF2-40B4-BE49-F238E27FC236}">
                <a16:creationId xmlns:a16="http://schemas.microsoft.com/office/drawing/2014/main" id="{F9CD2C45-8942-51D1-572C-8E32F7B3D408}"/>
              </a:ext>
            </a:extLst>
          </p:cNvPr>
          <p:cNvSpPr/>
          <p:nvPr/>
        </p:nvSpPr>
        <p:spPr>
          <a:xfrm>
            <a:off x="7028119" y="789057"/>
            <a:ext cx="1945759" cy="38052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7323"/>
              <a:gd name="adj6" fmla="val -269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See 1B for details</a:t>
            </a:r>
          </a:p>
        </p:txBody>
      </p:sp>
      <p:sp>
        <p:nvSpPr>
          <p:cNvPr id="10" name="Callout: Bent Line with Border and Accent Bar 9">
            <a:extLst>
              <a:ext uri="{FF2B5EF4-FFF2-40B4-BE49-F238E27FC236}">
                <a16:creationId xmlns:a16="http://schemas.microsoft.com/office/drawing/2014/main" id="{CD14136D-B270-5607-DF37-55D95B9C7C34}"/>
              </a:ext>
            </a:extLst>
          </p:cNvPr>
          <p:cNvSpPr/>
          <p:nvPr/>
        </p:nvSpPr>
        <p:spPr>
          <a:xfrm>
            <a:off x="9275133" y="4216285"/>
            <a:ext cx="1945759" cy="38052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6507"/>
              <a:gd name="adj6" fmla="val -3191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See 1D for details</a:t>
            </a:r>
          </a:p>
        </p:txBody>
      </p:sp>
      <p:sp>
        <p:nvSpPr>
          <p:cNvPr id="11" name="Callout: Bent Line with Border and Accent Bar 10">
            <a:extLst>
              <a:ext uri="{FF2B5EF4-FFF2-40B4-BE49-F238E27FC236}">
                <a16:creationId xmlns:a16="http://schemas.microsoft.com/office/drawing/2014/main" id="{525C944A-E634-7487-41A2-8FA89FA3F669}"/>
              </a:ext>
            </a:extLst>
          </p:cNvPr>
          <p:cNvSpPr/>
          <p:nvPr/>
        </p:nvSpPr>
        <p:spPr>
          <a:xfrm>
            <a:off x="2801982" y="4406547"/>
            <a:ext cx="1945759" cy="38052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16658"/>
              <a:gd name="adj6" fmla="val 7300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See 1C for details</a:t>
            </a:r>
          </a:p>
        </p:txBody>
      </p:sp>
    </p:spTree>
    <p:extLst>
      <p:ext uri="{BB962C8B-B14F-4D97-AF65-F5344CB8AC3E}">
        <p14:creationId xmlns:p14="http://schemas.microsoft.com/office/powerpoint/2010/main" val="3344784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7F3B5B-1BD4-AFF4-6B3B-4FC8FA866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0698" y="156627"/>
            <a:ext cx="6291608" cy="64709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DE8A15-C032-19BE-B9BA-F1A8477A93F6}"/>
              </a:ext>
            </a:extLst>
          </p:cNvPr>
          <p:cNvSpPr txBox="1"/>
          <p:nvPr/>
        </p:nvSpPr>
        <p:spPr>
          <a:xfrm>
            <a:off x="139268" y="156627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4D.  </a:t>
            </a:r>
            <a:r>
              <a:rPr lang="en-US" dirty="0"/>
              <a:t>AUC plot of best performing panel curated by </a:t>
            </a:r>
            <a:r>
              <a:rPr lang="en-US" u="sng" dirty="0"/>
              <a:t>k-fold</a:t>
            </a:r>
            <a:r>
              <a:rPr lang="en-US" dirty="0"/>
              <a:t> 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732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F1EE3D-B20A-77FC-90E8-1B547608F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831" y="449290"/>
            <a:ext cx="5970381" cy="61396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2F096A-065D-A653-640C-1B2E4190ABA7}"/>
              </a:ext>
            </a:extLst>
          </p:cNvPr>
          <p:cNvSpPr txBox="1"/>
          <p:nvPr/>
        </p:nvSpPr>
        <p:spPr>
          <a:xfrm>
            <a:off x="144841" y="156627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4E.  </a:t>
            </a:r>
            <a:r>
              <a:rPr lang="en-US" dirty="0"/>
              <a:t>AUC plot of best performing panel curated by </a:t>
            </a:r>
            <a:r>
              <a:rPr lang="en-US" u="sng" dirty="0"/>
              <a:t>RSBMR</a:t>
            </a:r>
            <a:r>
              <a:rPr lang="en-US" dirty="0"/>
              <a:t> 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Un-III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4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60942A1-8915-3BCB-785C-97436A76CA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43"/>
          <a:stretch/>
        </p:blipFill>
        <p:spPr>
          <a:xfrm>
            <a:off x="5244440" y="219607"/>
            <a:ext cx="6625243" cy="66383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8A2FF7-6E9D-A274-17D7-67A453C2C8F9}"/>
              </a:ext>
            </a:extLst>
          </p:cNvPr>
          <p:cNvSpPr txBox="1"/>
          <p:nvPr/>
        </p:nvSpPr>
        <p:spPr>
          <a:xfrm>
            <a:off x="144842" y="525959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4F.  </a:t>
            </a:r>
            <a:r>
              <a:rPr lang="en-US" dirty="0"/>
              <a:t>AUC plot of best performing panel curated by </a:t>
            </a:r>
            <a:r>
              <a:rPr lang="en-US" u="sng" dirty="0"/>
              <a:t>k-fold</a:t>
            </a:r>
            <a:r>
              <a:rPr lang="en-US" dirty="0"/>
              <a:t> 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Un-III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88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CB582C-1356-996C-46B5-DCD55FFAC3FD}"/>
              </a:ext>
            </a:extLst>
          </p:cNvPr>
          <p:cNvSpPr txBox="1"/>
          <p:nvPr/>
        </p:nvSpPr>
        <p:spPr>
          <a:xfrm>
            <a:off x="144842" y="156627"/>
            <a:ext cx="242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5.  Network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F6B6A4-6695-A768-647D-B68CF6C44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46" b="4296"/>
          <a:stretch/>
        </p:blipFill>
        <p:spPr>
          <a:xfrm>
            <a:off x="2429972" y="304800"/>
            <a:ext cx="7332055" cy="625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27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B9CFC4D-A858-0344-86F9-F9ED06DED0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770" y="850761"/>
            <a:ext cx="3853309" cy="60072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C25D48-D65D-FD45-B4C0-56FE32007493}"/>
              </a:ext>
            </a:extLst>
          </p:cNvPr>
          <p:cNvSpPr txBox="1"/>
          <p:nvPr/>
        </p:nvSpPr>
        <p:spPr>
          <a:xfrm>
            <a:off x="551543" y="570489"/>
            <a:ext cx="1136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C121E2-7368-9E46-A8A3-75676430E7EE}"/>
              </a:ext>
            </a:extLst>
          </p:cNvPr>
          <p:cNvSpPr txBox="1"/>
          <p:nvPr/>
        </p:nvSpPr>
        <p:spPr>
          <a:xfrm>
            <a:off x="5113005" y="518012"/>
            <a:ext cx="53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EB38B6-7953-694D-9469-D776F9413FE1}"/>
              </a:ext>
            </a:extLst>
          </p:cNvPr>
          <p:cNvSpPr txBox="1"/>
          <p:nvPr/>
        </p:nvSpPr>
        <p:spPr>
          <a:xfrm>
            <a:off x="9071429" y="481429"/>
            <a:ext cx="75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AE03ED2-DCB2-5840-8222-1D423FF46A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3006" y="800260"/>
            <a:ext cx="3336396" cy="5982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A15B4C-4804-4A4B-A0A7-A9FFD32B5DF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3765" y="856355"/>
            <a:ext cx="3075931" cy="59186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4842" y="156627"/>
            <a:ext cx="1219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S1. </a:t>
            </a:r>
          </a:p>
        </p:txBody>
      </p:sp>
    </p:spTree>
    <p:extLst>
      <p:ext uri="{BB962C8B-B14F-4D97-AF65-F5344CB8AC3E}">
        <p14:creationId xmlns:p14="http://schemas.microsoft.com/office/powerpoint/2010/main" val="282040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938FCAB-C1E5-1F59-2B26-ABDD117E6ECF}"/>
              </a:ext>
            </a:extLst>
          </p:cNvPr>
          <p:cNvSpPr txBox="1"/>
          <p:nvPr/>
        </p:nvSpPr>
        <p:spPr>
          <a:xfrm>
            <a:off x="0" y="92364"/>
            <a:ext cx="158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1B. 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3EC8F6D-E128-67DF-3911-CD5F648B8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464" y="580471"/>
            <a:ext cx="7669704" cy="548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6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938FCAB-C1E5-1F59-2B26-ABDD117E6ECF}"/>
              </a:ext>
            </a:extLst>
          </p:cNvPr>
          <p:cNvSpPr txBox="1"/>
          <p:nvPr/>
        </p:nvSpPr>
        <p:spPr>
          <a:xfrm>
            <a:off x="0" y="92364"/>
            <a:ext cx="158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1C. 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614A406-5647-1D37-F371-8B994EE4BD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819" y="260206"/>
            <a:ext cx="5673776" cy="651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0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938FCAB-C1E5-1F59-2B26-ABDD117E6ECF}"/>
              </a:ext>
            </a:extLst>
          </p:cNvPr>
          <p:cNvSpPr txBox="1"/>
          <p:nvPr/>
        </p:nvSpPr>
        <p:spPr>
          <a:xfrm>
            <a:off x="0" y="92364"/>
            <a:ext cx="158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1D. 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73A7E81-93B4-9048-AB9A-AE72F549A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70" y="461696"/>
            <a:ext cx="5013752" cy="608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5BA3C-F90F-A244-98C5-3A559D3E7B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49" r="23460" b="12304"/>
          <a:stretch/>
        </p:blipFill>
        <p:spPr>
          <a:xfrm>
            <a:off x="1841185" y="1025814"/>
            <a:ext cx="4989764" cy="39947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2364"/>
            <a:ext cx="111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2.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909" y="5020541"/>
            <a:ext cx="605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Braak</a:t>
            </a:r>
            <a:r>
              <a:rPr lang="en-US" dirty="0"/>
              <a:t> stage cutoff at       I                 II              III            IV             V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06909" y="5020541"/>
            <a:ext cx="62206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6909" y="5389873"/>
            <a:ext cx="62206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 rot="5400000">
            <a:off x="3442055" y="4592050"/>
            <a:ext cx="718576" cy="21888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6774" y="6070927"/>
            <a:ext cx="62833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Cohorts used for present study defined as assortments 1, 2 and 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05BA3C-F90F-A244-98C5-3A559D3E7B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406" t="44300" r="14939" b="40308"/>
          <a:stretch/>
        </p:blipFill>
        <p:spPr>
          <a:xfrm>
            <a:off x="7170161" y="2403373"/>
            <a:ext cx="814844" cy="16622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387" y="2004916"/>
            <a:ext cx="1987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Disease stages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68252" y="2634205"/>
            <a:ext cx="348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 the Cutoff (</a:t>
            </a:r>
            <a:r>
              <a:rPr lang="en-US" dirty="0" err="1"/>
              <a:t>Braak</a:t>
            </a:r>
            <a:r>
              <a:rPr lang="en-US" dirty="0"/>
              <a:t> stage ≤ </a:t>
            </a:r>
            <a:r>
              <a:rPr lang="el-GR" dirty="0"/>
              <a:t>Ω</a:t>
            </a:r>
            <a:r>
              <a:rPr lang="en-US" dirty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68252" y="3234512"/>
            <a:ext cx="3420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Above the Cutoff (</a:t>
            </a:r>
            <a:r>
              <a:rPr lang="en-US" dirty="0" err="1"/>
              <a:t>Braak</a:t>
            </a:r>
            <a:r>
              <a:rPr lang="en-US" dirty="0"/>
              <a:t> stage &gt; </a:t>
            </a:r>
            <a:r>
              <a:rPr lang="el-GR" dirty="0"/>
              <a:t>Ω</a:t>
            </a:r>
            <a:r>
              <a:rPr lang="en-US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180977-EE15-7F98-D4AE-4DA20C279067}"/>
              </a:ext>
            </a:extLst>
          </p:cNvPr>
          <p:cNvSpPr txBox="1"/>
          <p:nvPr/>
        </p:nvSpPr>
        <p:spPr>
          <a:xfrm rot="16200000">
            <a:off x="1278074" y="2986269"/>
            <a:ext cx="12727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Sample size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75C784-BE0B-FA56-819C-EF0EB6931860}"/>
              </a:ext>
            </a:extLst>
          </p:cNvPr>
          <p:cNvSpPr txBox="1"/>
          <p:nvPr/>
        </p:nvSpPr>
        <p:spPr>
          <a:xfrm>
            <a:off x="8965975" y="3854464"/>
            <a:ext cx="1856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/>
              <a:t>Ω</a:t>
            </a:r>
            <a:r>
              <a:rPr lang="en-US" sz="1800" dirty="0"/>
              <a:t> = I or II or 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70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0D70C4-927C-4F32-8E02-1CCDD5FAAD25}"/>
              </a:ext>
            </a:extLst>
          </p:cNvPr>
          <p:cNvSpPr txBox="1"/>
          <p:nvPr/>
        </p:nvSpPr>
        <p:spPr>
          <a:xfrm>
            <a:off x="226122" y="928787"/>
            <a:ext cx="242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3A.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C6F0475-734C-9948-7143-C37CE573F8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498159"/>
              </p:ext>
            </p:extLst>
          </p:nvPr>
        </p:nvGraphicFramePr>
        <p:xfrm>
          <a:off x="5340880" y="3311613"/>
          <a:ext cx="5386387" cy="271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386190" imgH="2712955" progId="Prism8.Document">
                  <p:embed/>
                </p:oleObj>
              </mc:Choice>
              <mc:Fallback>
                <p:oleObj name="Prism 8" r:id="rId2" imgW="5386190" imgH="271295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40880" y="3311613"/>
                        <a:ext cx="5386387" cy="271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BF98500-1251-E191-98C9-9880F58B2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85" y="1460500"/>
            <a:ext cx="5391150" cy="2717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1ADF3B-23D5-D119-9D19-6A7F18BC5B69}"/>
              </a:ext>
            </a:extLst>
          </p:cNvPr>
          <p:cNvSpPr txBox="1"/>
          <p:nvPr/>
        </p:nvSpPr>
        <p:spPr>
          <a:xfrm>
            <a:off x="5404336" y="3110778"/>
            <a:ext cx="242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3B.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F547C-CFB2-2742-AC49-408FBFA47FC0}"/>
              </a:ext>
            </a:extLst>
          </p:cNvPr>
          <p:cNvSpPr txBox="1"/>
          <p:nvPr/>
        </p:nvSpPr>
        <p:spPr>
          <a:xfrm>
            <a:off x="4570571" y="1740613"/>
            <a:ext cx="224016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1, Cutoff at </a:t>
            </a:r>
            <a:r>
              <a:rPr lang="en-US" sz="1400" dirty="0" err="1"/>
              <a:t>Braak</a:t>
            </a:r>
            <a:r>
              <a:rPr lang="en-US" sz="1400" dirty="0"/>
              <a:t> 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028EA8-AA94-5EFF-9E07-B373A8EAB077}"/>
              </a:ext>
            </a:extLst>
          </p:cNvPr>
          <p:cNvSpPr txBox="1"/>
          <p:nvPr/>
        </p:nvSpPr>
        <p:spPr>
          <a:xfrm>
            <a:off x="4570571" y="1949362"/>
            <a:ext cx="228504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2, Cutoff at </a:t>
            </a:r>
            <a:r>
              <a:rPr lang="en-US" sz="1400" dirty="0" err="1"/>
              <a:t>Braak</a:t>
            </a:r>
            <a:r>
              <a:rPr lang="en-US" sz="1400" dirty="0"/>
              <a:t> II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18BBFC-23BC-D303-50FD-E3AC68EBBC85}"/>
              </a:ext>
            </a:extLst>
          </p:cNvPr>
          <p:cNvSpPr txBox="1"/>
          <p:nvPr/>
        </p:nvSpPr>
        <p:spPr>
          <a:xfrm>
            <a:off x="4570571" y="2197144"/>
            <a:ext cx="232993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3, Cutoff at </a:t>
            </a:r>
            <a:r>
              <a:rPr lang="en-US" sz="1400" dirty="0" err="1"/>
              <a:t>Braak</a:t>
            </a:r>
            <a:r>
              <a:rPr lang="en-US" sz="1400" dirty="0"/>
              <a:t> III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9BA61D-4820-46F5-0486-4D9DA7B8014D}"/>
              </a:ext>
            </a:extLst>
          </p:cNvPr>
          <p:cNvSpPr txBox="1"/>
          <p:nvPr/>
        </p:nvSpPr>
        <p:spPr>
          <a:xfrm>
            <a:off x="9519965" y="3597113"/>
            <a:ext cx="224016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1, Cutoff at </a:t>
            </a:r>
            <a:r>
              <a:rPr lang="en-US" sz="1400" dirty="0" err="1"/>
              <a:t>Braak</a:t>
            </a:r>
            <a:r>
              <a:rPr lang="en-US" sz="1400" dirty="0"/>
              <a:t> 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99587-510B-92BD-A094-123E283E2246}"/>
              </a:ext>
            </a:extLst>
          </p:cNvPr>
          <p:cNvSpPr txBox="1"/>
          <p:nvPr/>
        </p:nvSpPr>
        <p:spPr>
          <a:xfrm>
            <a:off x="9519965" y="3805862"/>
            <a:ext cx="2285049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2, Cutoff at </a:t>
            </a:r>
            <a:r>
              <a:rPr lang="en-US" sz="1400" dirty="0" err="1"/>
              <a:t>Braak</a:t>
            </a:r>
            <a:r>
              <a:rPr lang="en-US" sz="1400" dirty="0"/>
              <a:t> II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681E28-19E7-52F5-CCA3-A4F7FE8294BD}"/>
              </a:ext>
            </a:extLst>
          </p:cNvPr>
          <p:cNvSpPr txBox="1"/>
          <p:nvPr/>
        </p:nvSpPr>
        <p:spPr>
          <a:xfrm>
            <a:off x="9519965" y="4053644"/>
            <a:ext cx="2329933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/>
              <a:t>Assortment 3, Cutoff at </a:t>
            </a:r>
            <a:r>
              <a:rPr lang="en-US" sz="1400" dirty="0" err="1"/>
              <a:t>Braak</a:t>
            </a:r>
            <a:r>
              <a:rPr lang="en-US" sz="1400" dirty="0"/>
              <a:t> III</a:t>
            </a:r>
          </a:p>
        </p:txBody>
      </p:sp>
    </p:spTree>
    <p:extLst>
      <p:ext uri="{BB962C8B-B14F-4D97-AF65-F5344CB8AC3E}">
        <p14:creationId xmlns:p14="http://schemas.microsoft.com/office/powerpoint/2010/main" val="1016266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6F8FF9-63CF-D02B-C664-695555468307}"/>
              </a:ext>
            </a:extLst>
          </p:cNvPr>
          <p:cNvSpPr txBox="1"/>
          <p:nvPr/>
        </p:nvSpPr>
        <p:spPr>
          <a:xfrm>
            <a:off x="144841" y="156627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4A.  </a:t>
            </a:r>
            <a:r>
              <a:rPr lang="en-US" dirty="0"/>
              <a:t>AUC plot of best performing panel curated by </a:t>
            </a:r>
            <a:r>
              <a:rPr lang="en-US" u="sng" dirty="0"/>
              <a:t>RSBMR</a:t>
            </a:r>
            <a:r>
              <a:rPr lang="en-US" dirty="0"/>
              <a:t> 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88FF00-5C9C-DA79-6A9F-912F22BA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757" y="156627"/>
            <a:ext cx="6557573" cy="666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6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B5DFCD-4CDF-3D41-BBF2-5FA4D4DF1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713" y="201345"/>
            <a:ext cx="6381674" cy="64553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213A83-7486-74C6-0A0F-12490EFB1486}"/>
              </a:ext>
            </a:extLst>
          </p:cNvPr>
          <p:cNvSpPr txBox="1"/>
          <p:nvPr/>
        </p:nvSpPr>
        <p:spPr>
          <a:xfrm>
            <a:off x="144842" y="525959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4B.  </a:t>
            </a:r>
            <a:r>
              <a:rPr lang="en-US" dirty="0"/>
              <a:t>AUC plot of best performing panel curated by </a:t>
            </a:r>
            <a:r>
              <a:rPr lang="en-US" u="sng" dirty="0"/>
              <a:t>k-fold </a:t>
            </a:r>
            <a:r>
              <a:rPr lang="en-US" dirty="0"/>
              <a:t>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648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428C118-0905-377D-A9D1-375335591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080" y="175540"/>
            <a:ext cx="6352958" cy="65069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18FF1B-3803-AF10-F570-783BCFD4D8F8}"/>
              </a:ext>
            </a:extLst>
          </p:cNvPr>
          <p:cNvSpPr txBox="1"/>
          <p:nvPr/>
        </p:nvSpPr>
        <p:spPr>
          <a:xfrm>
            <a:off x="100584" y="696123"/>
            <a:ext cx="4960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4C.  </a:t>
            </a:r>
            <a:r>
              <a:rPr lang="en-US" dirty="0"/>
              <a:t>AUC plot of best performing panel curated by </a:t>
            </a:r>
            <a:r>
              <a:rPr lang="en-US" u="sng" dirty="0"/>
              <a:t>RSBMR</a:t>
            </a:r>
            <a:r>
              <a:rPr lang="en-US" dirty="0"/>
              <a:t> to differentiate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Un-II from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Ab-II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983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20881</TotalTime>
  <Words>243</Words>
  <Application>Microsoft Office PowerPoint</Application>
  <PresentationFormat>Widescreen</PresentationFormat>
  <Paragraphs>36</Paragraphs>
  <Slides>14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DHA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Chakraborty, Nabarun CIV  USARMY MEDCOM USAMRMC (US)</dc:creator>
  <cp:lastModifiedBy>Chakraborty, Nabarun CIV USARMY WRAIR (USA)</cp:lastModifiedBy>
  <cp:revision>103</cp:revision>
  <dcterms:created xsi:type="dcterms:W3CDTF">2021-03-23T18:31:58Z</dcterms:created>
  <dcterms:modified xsi:type="dcterms:W3CDTF">2023-09-20T16:14:01Z</dcterms:modified>
</cp:coreProperties>
</file>