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"/>
  </p:notesMasterIdLst>
  <p:sldIdLst>
    <p:sldId id="263" r:id="rId2"/>
  </p:sldIdLst>
  <p:sldSz cx="6858000" cy="12192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6809" autoAdjust="0"/>
  </p:normalViewPr>
  <p:slideViewPr>
    <p:cSldViewPr snapToGrid="0">
      <p:cViewPr varScale="1">
        <p:scale>
          <a:sx n="53" d="100"/>
          <a:sy n="53" d="100"/>
        </p:scale>
        <p:origin x="362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0B14A-1E4A-42DF-A328-94290C704C82}" type="datetimeFigureOut">
              <a:rPr lang="es-ES" smtClean="0"/>
              <a:t>27/06/2023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562225" y="1143000"/>
            <a:ext cx="1735138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B2CBB-3B5D-457D-B986-DFAC34AB9BA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112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 dirty="0" err="1">
                <a:solidFill>
                  <a:prstClr val="black"/>
                </a:solidFill>
                <a:latin typeface="Calibri" panose="020F0502020204030204"/>
              </a:rPr>
              <a:t>Supplementary</a:t>
            </a:r>
            <a:r>
              <a:rPr lang="es-ES" sz="1400" dirty="0">
                <a:solidFill>
                  <a:prstClr val="black"/>
                </a:solidFill>
                <a:latin typeface="Calibri" panose="020F0502020204030204"/>
              </a:rPr>
              <a:t> Figure 4. 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OS analysis in baseline population (C1D1) on ESR1 and PIK3CA mutations, within the population with any detectable mutation (N=146). </a:t>
            </a:r>
            <a:r>
              <a:rPr lang="es-ES" sz="1400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r>
              <a:rPr lang="en-US" dirty="0"/>
              <a:t>Kaplan-Meier survival curves to measure the effect of number of mutations in survival. (A) OS analysis on ESR1 gene mutations, regardless treatment, by presence/absence of mutations, (B) OS analysis on PIK3CA gene mutations, regardless treatment, by presence/absence of mutations. </a:t>
            </a:r>
          </a:p>
          <a:p>
            <a:r>
              <a:rPr lang="en-US" dirty="0"/>
              <a:t>Kaplan-Meier survival curves to measure the effect presence/absence of PIK3CA gene mutations in OS, by treatment arms. (C) Capecitabine arm, and (D) Palbociclib plus </a:t>
            </a:r>
            <a:r>
              <a:rPr lang="en-US" dirty="0" err="1"/>
              <a:t>fulvestrant</a:t>
            </a:r>
            <a:r>
              <a:rPr lang="en-US" dirty="0"/>
              <a:t> arm.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5B2CBB-3B5D-457D-B986-DFAC34AB9BA8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5361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8444-4159-47A4-AE6F-CB56D4D5550E}" type="datetimeFigureOut">
              <a:rPr lang="es-ES" smtClean="0"/>
              <a:t>27/06/2023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2BF9-46D3-4DB8-A2D5-2AC8AF2BC8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3648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8444-4159-47A4-AE6F-CB56D4D5550E}" type="datetimeFigureOut">
              <a:rPr lang="es-ES" smtClean="0"/>
              <a:t>27/06/2023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2BF9-46D3-4DB8-A2D5-2AC8AF2BC8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3250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8444-4159-47A4-AE6F-CB56D4D5550E}" type="datetimeFigureOut">
              <a:rPr lang="es-ES" smtClean="0"/>
              <a:t>27/06/2023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2BF9-46D3-4DB8-A2D5-2AC8AF2BC8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2987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8444-4159-47A4-AE6F-CB56D4D5550E}" type="datetimeFigureOut">
              <a:rPr lang="es-ES" smtClean="0"/>
              <a:t>27/06/2023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2BF9-46D3-4DB8-A2D5-2AC8AF2BC8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090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8444-4159-47A4-AE6F-CB56D4D5550E}" type="datetimeFigureOut">
              <a:rPr lang="es-ES" smtClean="0"/>
              <a:t>27/06/2023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2BF9-46D3-4DB8-A2D5-2AC8AF2BC8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4641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8444-4159-47A4-AE6F-CB56D4D5550E}" type="datetimeFigureOut">
              <a:rPr lang="es-ES" smtClean="0"/>
              <a:t>27/06/2023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2BF9-46D3-4DB8-A2D5-2AC8AF2BC8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0881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8444-4159-47A4-AE6F-CB56D4D5550E}" type="datetimeFigureOut">
              <a:rPr lang="es-ES" smtClean="0"/>
              <a:t>27/06/2023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2BF9-46D3-4DB8-A2D5-2AC8AF2BC8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2974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8444-4159-47A4-AE6F-CB56D4D5550E}" type="datetimeFigureOut">
              <a:rPr lang="es-ES" smtClean="0"/>
              <a:t>27/06/2023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2BF9-46D3-4DB8-A2D5-2AC8AF2BC8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733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8444-4159-47A4-AE6F-CB56D4D5550E}" type="datetimeFigureOut">
              <a:rPr lang="es-ES" smtClean="0"/>
              <a:t>27/06/2023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2BF9-46D3-4DB8-A2D5-2AC8AF2BC8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0396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8444-4159-47A4-AE6F-CB56D4D5550E}" type="datetimeFigureOut">
              <a:rPr lang="es-ES" smtClean="0"/>
              <a:t>27/06/2023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2BF9-46D3-4DB8-A2D5-2AC8AF2BC8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5831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38444-4159-47A4-AE6F-CB56D4D5550E}" type="datetimeFigureOut">
              <a:rPr lang="es-ES" smtClean="0"/>
              <a:t>27/06/2023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2BF9-46D3-4DB8-A2D5-2AC8AF2BC8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5403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38444-4159-47A4-AE6F-CB56D4D5550E}" type="datetimeFigureOut">
              <a:rPr lang="es-ES" smtClean="0"/>
              <a:t>27/06/2023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32BF9-46D3-4DB8-A2D5-2AC8AF2BC8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14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3605CFD-006B-DBC4-D210-7DDA56A40761}"/>
              </a:ext>
            </a:extLst>
          </p:cNvPr>
          <p:cNvSpPr txBox="1"/>
          <p:nvPr/>
        </p:nvSpPr>
        <p:spPr>
          <a:xfrm>
            <a:off x="696488" y="284841"/>
            <a:ext cx="5976096" cy="1200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11"/>
            <a:r>
              <a:rPr lang="es-ES" sz="1801" dirty="0" err="1">
                <a:solidFill>
                  <a:prstClr val="black"/>
                </a:solidFill>
                <a:latin typeface="Calibri" panose="020F0502020204030204"/>
              </a:rPr>
              <a:t>Supplementary</a:t>
            </a:r>
            <a:r>
              <a:rPr lang="es-ES" sz="1801" dirty="0">
                <a:solidFill>
                  <a:prstClr val="black"/>
                </a:solidFill>
                <a:latin typeface="Calibri" panose="020F0502020204030204"/>
              </a:rPr>
              <a:t> Figure 4. 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OS analysis in baseline population (C1D1) on ESR1 and PIK3CA mutations, within the population with any detectable mutation (N=146). </a:t>
            </a:r>
            <a:r>
              <a:rPr lang="es-ES" sz="180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</p:txBody>
      </p:sp>
      <p:pic>
        <p:nvPicPr>
          <p:cNvPr id="3" name="C:/Users/jherranz/AppData/Local/Temp/RtmpmA3kkh/fileb241f161345/plot001.png" descr="image">
            <a:extLst>
              <a:ext uri="{FF2B5EF4-FFF2-40B4-BE49-F238E27FC236}">
                <a16:creationId xmlns:a16="http://schemas.microsoft.com/office/drawing/2014/main" id="{83531AF1-FDF4-3156-397C-7E1A9390F2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81" y="1709227"/>
            <a:ext cx="2590798" cy="2590798"/>
          </a:xfrm>
          <a:prstGeom prst="rect">
            <a:avLst/>
          </a:prstGeom>
        </p:spPr>
      </p:pic>
      <p:pic>
        <p:nvPicPr>
          <p:cNvPr id="4" name="C:/Users/jherranz/AppData/Local/Temp/RtmpmA3kkh/fileb2421a76aa8/plot001.png" descr="image">
            <a:extLst>
              <a:ext uri="{FF2B5EF4-FFF2-40B4-BE49-F238E27FC236}">
                <a16:creationId xmlns:a16="http://schemas.microsoft.com/office/drawing/2014/main" id="{C4E90E84-22E1-3BD1-4276-D220745B65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1631" y="1700151"/>
            <a:ext cx="2599876" cy="2599876"/>
          </a:xfrm>
          <a:prstGeom prst="rect">
            <a:avLst/>
          </a:prstGeom>
        </p:spPr>
      </p:pic>
      <p:pic>
        <p:nvPicPr>
          <p:cNvPr id="5" name="C:/Users/jherranz/AppData/Local/Temp/RtmpmA3kkh/fileb245de63f84/plot001.png" descr="image">
            <a:extLst>
              <a:ext uri="{FF2B5EF4-FFF2-40B4-BE49-F238E27FC236}">
                <a16:creationId xmlns:a16="http://schemas.microsoft.com/office/drawing/2014/main" id="{E0FCBD53-98E1-5D26-F4B9-9BDCE88AB3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578" y="5624416"/>
            <a:ext cx="2590798" cy="2590798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808D0329-C42B-E6C5-E042-58946406B1EE}"/>
              </a:ext>
            </a:extLst>
          </p:cNvPr>
          <p:cNvSpPr txBox="1"/>
          <p:nvPr/>
        </p:nvSpPr>
        <p:spPr>
          <a:xfrm>
            <a:off x="3629672" y="1692099"/>
            <a:ext cx="194553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11"/>
            <a:r>
              <a:rPr lang="es-ES" sz="1801" dirty="0">
                <a:solidFill>
                  <a:prstClr val="black"/>
                </a:solidFill>
                <a:latin typeface="Calibri" panose="020F0502020204030204"/>
              </a:rPr>
              <a:t>B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9D93499-B86C-E2E4-14B2-E6984243A2BB}"/>
              </a:ext>
            </a:extLst>
          </p:cNvPr>
          <p:cNvSpPr txBox="1"/>
          <p:nvPr/>
        </p:nvSpPr>
        <p:spPr>
          <a:xfrm>
            <a:off x="313439" y="1692099"/>
            <a:ext cx="194553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11"/>
            <a:r>
              <a:rPr lang="es-ES" sz="1801" dirty="0">
                <a:solidFill>
                  <a:prstClr val="black"/>
                </a:solidFill>
                <a:latin typeface="Calibri" panose="020F0502020204030204"/>
              </a:rPr>
              <a:t>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44BDBF8-23CB-EB1B-7FEA-F89566B060F2}"/>
              </a:ext>
            </a:extLst>
          </p:cNvPr>
          <p:cNvSpPr txBox="1"/>
          <p:nvPr/>
        </p:nvSpPr>
        <p:spPr>
          <a:xfrm>
            <a:off x="3611384" y="5609707"/>
            <a:ext cx="194553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11"/>
            <a:r>
              <a:rPr lang="es-ES" sz="1801" dirty="0">
                <a:solidFill>
                  <a:prstClr val="black"/>
                </a:solidFill>
                <a:latin typeface="Calibri" panose="020F0502020204030204"/>
              </a:rPr>
              <a:t>D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D6DE742-AAC1-87EC-23EF-2AF9D0DB98BF}"/>
              </a:ext>
            </a:extLst>
          </p:cNvPr>
          <p:cNvSpPr txBox="1"/>
          <p:nvPr/>
        </p:nvSpPr>
        <p:spPr>
          <a:xfrm>
            <a:off x="295151" y="5609707"/>
            <a:ext cx="194553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11"/>
            <a:r>
              <a:rPr lang="es-ES" sz="1801" dirty="0">
                <a:solidFill>
                  <a:prstClr val="black"/>
                </a:solidFill>
                <a:latin typeface="Calibri" panose="020F0502020204030204"/>
              </a:rPr>
              <a:t>C</a:t>
            </a:r>
          </a:p>
        </p:txBody>
      </p:sp>
      <p:graphicFrame>
        <p:nvGraphicFramePr>
          <p:cNvPr id="11" name="Tabla 16">
            <a:extLst>
              <a:ext uri="{FF2B5EF4-FFF2-40B4-BE49-F238E27FC236}">
                <a16:creationId xmlns:a16="http://schemas.microsoft.com/office/drawing/2014/main" id="{0D113C75-50F6-26F3-49AE-301698A4A3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17304"/>
              </p:ext>
            </p:extLst>
          </p:nvPr>
        </p:nvGraphicFramePr>
        <p:xfrm>
          <a:off x="789960" y="4361916"/>
          <a:ext cx="2146301" cy="74710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565134">
                  <a:extLst>
                    <a:ext uri="{9D8B030D-6E8A-4147-A177-3AD203B41FA5}">
                      <a16:colId xmlns:a16="http://schemas.microsoft.com/office/drawing/2014/main" val="3015194229"/>
                    </a:ext>
                  </a:extLst>
                </a:gridCol>
                <a:gridCol w="536592">
                  <a:extLst>
                    <a:ext uri="{9D8B030D-6E8A-4147-A177-3AD203B41FA5}">
                      <a16:colId xmlns:a16="http://schemas.microsoft.com/office/drawing/2014/main" val="3515950090"/>
                    </a:ext>
                  </a:extLst>
                </a:gridCol>
                <a:gridCol w="616875">
                  <a:extLst>
                    <a:ext uri="{9D8B030D-6E8A-4147-A177-3AD203B41FA5}">
                      <a16:colId xmlns:a16="http://schemas.microsoft.com/office/drawing/2014/main" val="1872784468"/>
                    </a:ext>
                  </a:extLst>
                </a:gridCol>
                <a:gridCol w="427700">
                  <a:extLst>
                    <a:ext uri="{9D8B030D-6E8A-4147-A177-3AD203B41FA5}">
                      <a16:colId xmlns:a16="http://schemas.microsoft.com/office/drawing/2014/main" val="3985305581"/>
                    </a:ext>
                  </a:extLst>
                </a:gridCol>
              </a:tblGrid>
              <a:tr h="308185"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ESR1</a:t>
                      </a: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Median OS</a:t>
                      </a: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HR (95%CI)</a:t>
                      </a: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P-</a:t>
                      </a:r>
                      <a:r>
                        <a:rPr lang="es-ES" sz="700" dirty="0" err="1"/>
                        <a:t>value</a:t>
                      </a:r>
                      <a:endParaRPr lang="es-ES" sz="700" dirty="0"/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211178761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ESR1 ND</a:t>
                      </a:r>
                      <a:endParaRPr lang="es-ES" sz="7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24.77</a:t>
                      </a:r>
                      <a:endParaRPr lang="es-ES" sz="7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</a:t>
                      </a:r>
                      <a:endParaRPr lang="es-ES" sz="7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0.4656</a:t>
                      </a:r>
                      <a:endParaRPr lang="es-ES" sz="7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extLst>
                  <a:ext uri="{0D108BD9-81ED-4DB2-BD59-A6C34878D82A}">
                    <a16:rowId xmlns:a16="http://schemas.microsoft.com/office/drawing/2014/main" val="456186329"/>
                  </a:ext>
                </a:extLst>
              </a:tr>
              <a:tr h="27691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ESR1 Mut</a:t>
                      </a:r>
                      <a:endParaRPr lang="es-ES" sz="7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21.78</a:t>
                      </a:r>
                      <a:endParaRPr lang="es-ES" sz="7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1.22 (0.71-2.08)</a:t>
                      </a:r>
                      <a:endParaRPr lang="es-ES" sz="7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 dirty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lang="es-ES" sz="7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extLst>
                  <a:ext uri="{0D108BD9-81ED-4DB2-BD59-A6C34878D82A}">
                    <a16:rowId xmlns:a16="http://schemas.microsoft.com/office/drawing/2014/main" val="2537820576"/>
                  </a:ext>
                </a:extLst>
              </a:tr>
            </a:tbl>
          </a:graphicData>
        </a:graphic>
      </p:graphicFrame>
      <p:graphicFrame>
        <p:nvGraphicFramePr>
          <p:cNvPr id="12" name="Tabla 16">
            <a:extLst>
              <a:ext uri="{FF2B5EF4-FFF2-40B4-BE49-F238E27FC236}">
                <a16:creationId xmlns:a16="http://schemas.microsoft.com/office/drawing/2014/main" id="{F5B69090-E3DF-F5F5-9EA8-9B3FD2A81A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415379"/>
              </p:ext>
            </p:extLst>
          </p:nvPr>
        </p:nvGraphicFramePr>
        <p:xfrm>
          <a:off x="4109489" y="4361916"/>
          <a:ext cx="2146301" cy="74710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565134">
                  <a:extLst>
                    <a:ext uri="{9D8B030D-6E8A-4147-A177-3AD203B41FA5}">
                      <a16:colId xmlns:a16="http://schemas.microsoft.com/office/drawing/2014/main" val="3015194229"/>
                    </a:ext>
                  </a:extLst>
                </a:gridCol>
                <a:gridCol w="536592">
                  <a:extLst>
                    <a:ext uri="{9D8B030D-6E8A-4147-A177-3AD203B41FA5}">
                      <a16:colId xmlns:a16="http://schemas.microsoft.com/office/drawing/2014/main" val="3515950090"/>
                    </a:ext>
                  </a:extLst>
                </a:gridCol>
                <a:gridCol w="616875">
                  <a:extLst>
                    <a:ext uri="{9D8B030D-6E8A-4147-A177-3AD203B41FA5}">
                      <a16:colId xmlns:a16="http://schemas.microsoft.com/office/drawing/2014/main" val="1872784468"/>
                    </a:ext>
                  </a:extLst>
                </a:gridCol>
                <a:gridCol w="427700">
                  <a:extLst>
                    <a:ext uri="{9D8B030D-6E8A-4147-A177-3AD203B41FA5}">
                      <a16:colId xmlns:a16="http://schemas.microsoft.com/office/drawing/2014/main" val="3985305581"/>
                    </a:ext>
                  </a:extLst>
                </a:gridCol>
              </a:tblGrid>
              <a:tr h="308185"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PIK3CA</a:t>
                      </a: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Median OS</a:t>
                      </a: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HR (95%CI)</a:t>
                      </a: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P-</a:t>
                      </a:r>
                      <a:r>
                        <a:rPr lang="es-ES" sz="700" dirty="0" err="1"/>
                        <a:t>value</a:t>
                      </a:r>
                      <a:endParaRPr lang="es-ES" sz="700" dirty="0"/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211178761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PIK3CA ND</a:t>
                      </a:r>
                      <a:endParaRPr lang="es-ES" sz="7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23.26</a:t>
                      </a:r>
                      <a:endParaRPr lang="es-ES" sz="7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</a:t>
                      </a:r>
                      <a:endParaRPr lang="es-ES" sz="7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0.7139</a:t>
                      </a:r>
                      <a:endParaRPr lang="es-ES" sz="7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extLst>
                  <a:ext uri="{0D108BD9-81ED-4DB2-BD59-A6C34878D82A}">
                    <a16:rowId xmlns:a16="http://schemas.microsoft.com/office/drawing/2014/main" val="456186329"/>
                  </a:ext>
                </a:extLst>
              </a:tr>
              <a:tr h="27691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PIK3CA Mut</a:t>
                      </a:r>
                      <a:endParaRPr lang="es-ES" sz="7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24.77</a:t>
                      </a:r>
                      <a:endParaRPr lang="es-ES" sz="7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0.9 (0.53-1.55)</a:t>
                      </a:r>
                      <a:endParaRPr lang="es-ES" sz="7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 dirty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lang="es-ES" sz="7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extLst>
                  <a:ext uri="{0D108BD9-81ED-4DB2-BD59-A6C34878D82A}">
                    <a16:rowId xmlns:a16="http://schemas.microsoft.com/office/drawing/2014/main" val="2537820576"/>
                  </a:ext>
                </a:extLst>
              </a:tr>
            </a:tbl>
          </a:graphicData>
        </a:graphic>
      </p:graphicFrame>
      <p:graphicFrame>
        <p:nvGraphicFramePr>
          <p:cNvPr id="13" name="Tabla 16">
            <a:extLst>
              <a:ext uri="{FF2B5EF4-FFF2-40B4-BE49-F238E27FC236}">
                <a16:creationId xmlns:a16="http://schemas.microsoft.com/office/drawing/2014/main" id="{D3305B0B-B566-F278-AB9E-E697C52419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816820"/>
              </p:ext>
            </p:extLst>
          </p:nvPr>
        </p:nvGraphicFramePr>
        <p:xfrm>
          <a:off x="789960" y="8303072"/>
          <a:ext cx="2146301" cy="74710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565134">
                  <a:extLst>
                    <a:ext uri="{9D8B030D-6E8A-4147-A177-3AD203B41FA5}">
                      <a16:colId xmlns:a16="http://schemas.microsoft.com/office/drawing/2014/main" val="3015194229"/>
                    </a:ext>
                  </a:extLst>
                </a:gridCol>
                <a:gridCol w="536592">
                  <a:extLst>
                    <a:ext uri="{9D8B030D-6E8A-4147-A177-3AD203B41FA5}">
                      <a16:colId xmlns:a16="http://schemas.microsoft.com/office/drawing/2014/main" val="3515950090"/>
                    </a:ext>
                  </a:extLst>
                </a:gridCol>
                <a:gridCol w="616875">
                  <a:extLst>
                    <a:ext uri="{9D8B030D-6E8A-4147-A177-3AD203B41FA5}">
                      <a16:colId xmlns:a16="http://schemas.microsoft.com/office/drawing/2014/main" val="1872784468"/>
                    </a:ext>
                  </a:extLst>
                </a:gridCol>
                <a:gridCol w="427700">
                  <a:extLst>
                    <a:ext uri="{9D8B030D-6E8A-4147-A177-3AD203B41FA5}">
                      <a16:colId xmlns:a16="http://schemas.microsoft.com/office/drawing/2014/main" val="3985305581"/>
                    </a:ext>
                  </a:extLst>
                </a:gridCol>
              </a:tblGrid>
              <a:tr h="308185"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PIK3CA</a:t>
                      </a: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Median OS</a:t>
                      </a: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HR (95%CI)</a:t>
                      </a: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P-</a:t>
                      </a:r>
                      <a:r>
                        <a:rPr lang="es-ES" sz="700" dirty="0" err="1"/>
                        <a:t>value</a:t>
                      </a:r>
                      <a:endParaRPr lang="es-ES" sz="700" dirty="0"/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211178761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PIK3CA ND</a:t>
                      </a:r>
                      <a:endParaRPr lang="es-ES" sz="7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23.26</a:t>
                      </a:r>
                      <a:endParaRPr lang="es-ES" sz="7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</a:t>
                      </a:r>
                      <a:endParaRPr lang="es-ES" sz="7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0.033</a:t>
                      </a:r>
                      <a:endParaRPr lang="es-ES" sz="7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extLst>
                  <a:ext uri="{0D108BD9-81ED-4DB2-BD59-A6C34878D82A}">
                    <a16:rowId xmlns:a16="http://schemas.microsoft.com/office/drawing/2014/main" val="456186329"/>
                  </a:ext>
                </a:extLst>
              </a:tr>
              <a:tr h="27691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PIK3CA Mut</a:t>
                      </a:r>
                      <a:endParaRPr lang="es-ES" sz="7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30.03</a:t>
                      </a:r>
                      <a:endParaRPr lang="es-ES" sz="7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0.41 (0.18-0.95)</a:t>
                      </a:r>
                      <a:endParaRPr lang="es-ES" sz="7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 dirty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lang="es-ES" sz="7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extLst>
                  <a:ext uri="{0D108BD9-81ED-4DB2-BD59-A6C34878D82A}">
                    <a16:rowId xmlns:a16="http://schemas.microsoft.com/office/drawing/2014/main" val="2537820576"/>
                  </a:ext>
                </a:extLst>
              </a:tr>
            </a:tbl>
          </a:graphicData>
        </a:graphic>
      </p:graphicFrame>
      <p:graphicFrame>
        <p:nvGraphicFramePr>
          <p:cNvPr id="14" name="Tabla 16">
            <a:extLst>
              <a:ext uri="{FF2B5EF4-FFF2-40B4-BE49-F238E27FC236}">
                <a16:creationId xmlns:a16="http://schemas.microsoft.com/office/drawing/2014/main" id="{6BAA37A0-B648-45C1-3CB7-E7A54EE047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768945"/>
              </p:ext>
            </p:extLst>
          </p:nvPr>
        </p:nvGraphicFramePr>
        <p:xfrm>
          <a:off x="4109489" y="8303072"/>
          <a:ext cx="2146301" cy="74710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565134">
                  <a:extLst>
                    <a:ext uri="{9D8B030D-6E8A-4147-A177-3AD203B41FA5}">
                      <a16:colId xmlns:a16="http://schemas.microsoft.com/office/drawing/2014/main" val="3015194229"/>
                    </a:ext>
                  </a:extLst>
                </a:gridCol>
                <a:gridCol w="536592">
                  <a:extLst>
                    <a:ext uri="{9D8B030D-6E8A-4147-A177-3AD203B41FA5}">
                      <a16:colId xmlns:a16="http://schemas.microsoft.com/office/drawing/2014/main" val="3515950090"/>
                    </a:ext>
                  </a:extLst>
                </a:gridCol>
                <a:gridCol w="616875">
                  <a:extLst>
                    <a:ext uri="{9D8B030D-6E8A-4147-A177-3AD203B41FA5}">
                      <a16:colId xmlns:a16="http://schemas.microsoft.com/office/drawing/2014/main" val="1872784468"/>
                    </a:ext>
                  </a:extLst>
                </a:gridCol>
                <a:gridCol w="427700">
                  <a:extLst>
                    <a:ext uri="{9D8B030D-6E8A-4147-A177-3AD203B41FA5}">
                      <a16:colId xmlns:a16="http://schemas.microsoft.com/office/drawing/2014/main" val="3985305581"/>
                    </a:ext>
                  </a:extLst>
                </a:gridCol>
              </a:tblGrid>
              <a:tr h="308185"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PIK3CA</a:t>
                      </a: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Median OS</a:t>
                      </a: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HR (95%CI)</a:t>
                      </a: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P-</a:t>
                      </a:r>
                      <a:r>
                        <a:rPr lang="es-ES" sz="700" dirty="0" err="1"/>
                        <a:t>value</a:t>
                      </a:r>
                      <a:endParaRPr lang="es-ES" sz="700" dirty="0"/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211178761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PIK3CA ND</a:t>
                      </a:r>
                      <a:endParaRPr lang="es-ES" sz="7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24.61</a:t>
                      </a:r>
                      <a:endParaRPr lang="es-ES" sz="7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</a:t>
                      </a:r>
                      <a:endParaRPr lang="es-ES" sz="7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0.0659</a:t>
                      </a:r>
                      <a:endParaRPr lang="es-ES" sz="7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extLst>
                  <a:ext uri="{0D108BD9-81ED-4DB2-BD59-A6C34878D82A}">
                    <a16:rowId xmlns:a16="http://schemas.microsoft.com/office/drawing/2014/main" val="456186329"/>
                  </a:ext>
                </a:extLst>
              </a:tr>
              <a:tr h="27691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PIK3CA Mut</a:t>
                      </a:r>
                      <a:endParaRPr lang="es-ES" sz="7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21.55</a:t>
                      </a:r>
                      <a:endParaRPr lang="es-ES" sz="7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1.97 (0.96-4.05)</a:t>
                      </a:r>
                      <a:endParaRPr lang="es-ES" sz="7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tc>
                  <a:txBody>
                    <a:bodyPr/>
                    <a:lstStyle/>
                    <a:p>
                      <a:pPr marL="12700" marR="1270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700" dirty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lang="es-ES" sz="7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5401" marR="25401" marT="25401" marB="25401" anchor="ctr"/>
                </a:tc>
                <a:extLst>
                  <a:ext uri="{0D108BD9-81ED-4DB2-BD59-A6C34878D82A}">
                    <a16:rowId xmlns:a16="http://schemas.microsoft.com/office/drawing/2014/main" val="2537820576"/>
                  </a:ext>
                </a:extLst>
              </a:tr>
            </a:tbl>
          </a:graphicData>
        </a:graphic>
      </p:graphicFrame>
      <p:grpSp>
        <p:nvGrpSpPr>
          <p:cNvPr id="16" name="Grupo 15">
            <a:extLst>
              <a:ext uri="{FF2B5EF4-FFF2-40B4-BE49-F238E27FC236}">
                <a16:creationId xmlns:a16="http://schemas.microsoft.com/office/drawing/2014/main" id="{416CCFCE-695E-F326-79DC-B63D7C5C2D49}"/>
              </a:ext>
            </a:extLst>
          </p:cNvPr>
          <p:cNvGrpSpPr/>
          <p:nvPr/>
        </p:nvGrpSpPr>
        <p:grpSpPr>
          <a:xfrm>
            <a:off x="3810707" y="5619877"/>
            <a:ext cx="2590798" cy="2590798"/>
            <a:chOff x="3810703" y="4394578"/>
            <a:chExt cx="2590800" cy="2590800"/>
          </a:xfrm>
        </p:grpSpPr>
        <p:pic>
          <p:nvPicPr>
            <p:cNvPr id="6" name="C:/Users/jherranz/AppData/Local/Temp/RtmpmA3kkh/fileb244d4656/plot001.png" descr="image">
              <a:extLst>
                <a:ext uri="{FF2B5EF4-FFF2-40B4-BE49-F238E27FC236}">
                  <a16:creationId xmlns:a16="http://schemas.microsoft.com/office/drawing/2014/main" id="{03747F0A-910C-03AB-EB82-9630BCFA5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10703" y="4394578"/>
              <a:ext cx="2590800" cy="2590800"/>
            </a:xfrm>
            <a:prstGeom prst="rect">
              <a:avLst/>
            </a:prstGeom>
          </p:spPr>
        </p:pic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E244FD38-E5E9-0D90-D690-CD13BE455E6D}"/>
                </a:ext>
              </a:extLst>
            </p:cNvPr>
            <p:cNvSpPr txBox="1"/>
            <p:nvPr/>
          </p:nvSpPr>
          <p:spPr>
            <a:xfrm>
              <a:off x="4330700" y="4448294"/>
              <a:ext cx="1651002" cy="18479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defTabSz="457211"/>
              <a:r>
                <a:rPr lang="es-ES" sz="601" b="1" dirty="0">
                  <a:solidFill>
                    <a:prstClr val="black"/>
                  </a:solidFill>
                  <a:latin typeface="Calibri" panose="020F0502020204030204"/>
                </a:rPr>
                <a:t>Overall </a:t>
              </a:r>
              <a:r>
                <a:rPr lang="es-ES" sz="601" b="1" dirty="0" err="1">
                  <a:solidFill>
                    <a:prstClr val="black"/>
                  </a:solidFill>
                  <a:latin typeface="Calibri" panose="020F0502020204030204"/>
                </a:rPr>
                <a:t>Survival</a:t>
              </a:r>
              <a:r>
                <a:rPr lang="es-ES" sz="601" b="1" dirty="0">
                  <a:solidFill>
                    <a:prstClr val="black"/>
                  </a:solidFill>
                  <a:latin typeface="Calibri" panose="020F0502020204030204"/>
                </a:rPr>
                <a:t> – Palbociclib plus fulvestrant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876057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253</Words>
  <Application>Microsoft Office PowerPoint</Application>
  <PresentationFormat>Panorámica</PresentationFormat>
  <Paragraphs>58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Marta del Campo</dc:creator>
  <cp:lastModifiedBy>Daniel Fernandez</cp:lastModifiedBy>
  <cp:revision>4</cp:revision>
  <dcterms:created xsi:type="dcterms:W3CDTF">2023-01-16T11:29:32Z</dcterms:created>
  <dcterms:modified xsi:type="dcterms:W3CDTF">2023-06-27T09:20:45Z</dcterms:modified>
</cp:coreProperties>
</file>