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13"/>
  </p:notesMasterIdLst>
  <p:sldIdLst>
    <p:sldId id="261" r:id="rId3"/>
    <p:sldId id="270" r:id="rId4"/>
    <p:sldId id="269" r:id="rId5"/>
    <p:sldId id="262" r:id="rId6"/>
    <p:sldId id="256" r:id="rId7"/>
    <p:sldId id="264" r:id="rId8"/>
    <p:sldId id="257" r:id="rId9"/>
    <p:sldId id="258" r:id="rId10"/>
    <p:sldId id="259" r:id="rId11"/>
    <p:sldId id="260"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6"/>
    <p:restoredTop sz="91573"/>
  </p:normalViewPr>
  <p:slideViewPr>
    <p:cSldViewPr snapToGrid="0" snapToObjects="1">
      <p:cViewPr varScale="1">
        <p:scale>
          <a:sx n="113" d="100"/>
          <a:sy n="113" d="100"/>
        </p:scale>
        <p:origin x="4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B57879-E4CF-6645-8748-8D5EEF62CFC9}" type="datetimeFigureOut">
              <a:rPr kumimoji="1" lang="zh-CN" altLang="en-US" smtClean="0"/>
              <a:t>2023/6/18</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9242B4-4D1D-1C49-B299-D15C9DDB5CB1}" type="slidenum">
              <a:rPr kumimoji="1" lang="zh-CN" altLang="en-US" smtClean="0"/>
              <a:t>‹#›</a:t>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Abbreviations: </a:t>
            </a:r>
            <a:r>
              <a:rPr lang="en-GB" altLang="zh-CN" sz="1800" dirty="0">
                <a:effectLst/>
                <a:latin typeface="Times New Roman" panose="02020703060505090304" pitchFamily="18" charset="0"/>
                <a:ea typeface="DengXian" panose="02010600030101010101" pitchFamily="2" charset="-122"/>
              </a:rPr>
              <a:t>HER2, human epidermal growth factor receptor-2; ER, </a:t>
            </a:r>
            <a:r>
              <a:rPr lang="en-GB" altLang="zh-CN" sz="1800" dirty="0" err="1">
                <a:effectLst/>
                <a:latin typeface="Times New Roman" panose="02020703060505090304" pitchFamily="18" charset="0"/>
                <a:ea typeface="DengXian" panose="02010600030101010101" pitchFamily="2" charset="-122"/>
              </a:rPr>
              <a:t>estrogen</a:t>
            </a:r>
            <a:r>
              <a:rPr lang="en-GB" altLang="zh-CN" sz="1800" dirty="0">
                <a:effectLst/>
                <a:latin typeface="Times New Roman" panose="02020703060505090304" pitchFamily="18" charset="0"/>
                <a:ea typeface="DengXian" panose="02010600030101010101" pitchFamily="2" charset="-122"/>
              </a:rPr>
              <a:t> receptor.</a:t>
            </a:r>
            <a:r>
              <a:rPr lang="zh-CN" altLang="zh-CN" dirty="0">
                <a:effectLst/>
              </a:rPr>
              <a:t> </a:t>
            </a:r>
            <a:endParaRPr lang="zh-CN" altLang="zh-CN" sz="1200" kern="1200" dirty="0">
              <a:solidFill>
                <a:schemeClr val="tx1"/>
              </a:solidFill>
              <a:effectLst/>
              <a:latin typeface="+mn-lt"/>
              <a:ea typeface="+mn-ea"/>
              <a:cs typeface="+mn-cs"/>
            </a:endParaRPr>
          </a:p>
          <a:p>
            <a:endParaRPr kumimoji="1" lang="zh-CN" altLang="en-US" dirty="0"/>
          </a:p>
        </p:txBody>
      </p:sp>
      <p:sp>
        <p:nvSpPr>
          <p:cNvPr id="4" name="灯片编号占位符 3"/>
          <p:cNvSpPr>
            <a:spLocks noGrp="1"/>
          </p:cNvSpPr>
          <p:nvPr>
            <p:ph type="sldNum" sz="quarter" idx="5"/>
          </p:nvPr>
        </p:nvSpPr>
        <p:spPr/>
        <p:txBody>
          <a:bodyPr/>
          <a:lstStyle/>
          <a:p>
            <a:fld id="{489242B4-4D1D-1C49-B299-D15C9DDB5CB1}" type="slidenum">
              <a:rPr kumimoji="1" lang="zh-CN" altLang="en-US" smtClean="0"/>
              <a:t>1</a:t>
            </a:fld>
            <a:endParaRPr kumimoji="1"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GB" altLang="zh-CN" sz="1800" kern="100" dirty="0">
                <a:effectLst/>
                <a:latin typeface="Times New Roman" panose="02020703060505090304" pitchFamily="18" charset="0"/>
                <a:ea typeface="DengXian" panose="02010600030101010101" pitchFamily="2" charset="-122"/>
                <a:cs typeface="Times New Roman" panose="02020703060505090304" pitchFamily="18" charset="0"/>
              </a:rPr>
              <a:t>Abbreviations: HER2, human epidermal growth factor receptor-2.</a:t>
            </a:r>
            <a:endParaRPr lang="zh-CN" altLang="zh-CN" sz="1800" kern="100">
              <a:effectLst/>
              <a:latin typeface="DengXian" panose="02010600030101010101" pitchFamily="2" charset="-122"/>
              <a:ea typeface="DengXian" panose="02010600030101010101" pitchFamily="2" charset="-122"/>
              <a:cs typeface="Times New Roman" panose="0202070306050509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fld id="{489242B4-4D1D-1C49-B299-D15C9DDB5CB1}" type="slidenum">
              <a:rPr kumimoji="1" lang="zh-CN" altLang="en-US" smtClean="0"/>
              <a:t>10</a:t>
            </a:fld>
            <a:endParaRPr kumimoji="1"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GB" altLang="zh-CN" sz="1800" kern="100" dirty="0">
                <a:effectLst/>
                <a:latin typeface="Times New Roman" panose="02020703060505090304" pitchFamily="18" charset="0"/>
                <a:ea typeface="DengXian" panose="02010600030101010101" pitchFamily="2" charset="-122"/>
                <a:cs typeface="Times New Roman" panose="02020703060505090304" pitchFamily="18" charset="0"/>
              </a:rPr>
              <a:t>Abbreviations: TNBC, triple-negative breast cancer; NAC, neoadjuvant chemotherapy; ER, estrogen receptor; HER2, human epidermal growth factor receptor-2; NAT, neoadjuvant treatment; </a:t>
            </a:r>
            <a:r>
              <a:rPr lang="en-GB" altLang="zh-CN" sz="1800" kern="100" dirty="0" err="1">
                <a:effectLst/>
                <a:latin typeface="Times New Roman" panose="02020703060505090304" pitchFamily="18" charset="0"/>
                <a:ea typeface="DengXian" panose="02010600030101010101" pitchFamily="2" charset="-122"/>
                <a:cs typeface="Times New Roman" panose="02020703060505090304" pitchFamily="18" charset="0"/>
              </a:rPr>
              <a:t>pCR</a:t>
            </a:r>
            <a:r>
              <a:rPr lang="en-GB" altLang="zh-CN" sz="1800" kern="100" dirty="0">
                <a:effectLst/>
                <a:latin typeface="Times New Roman" panose="02020703060505090304" pitchFamily="18" charset="0"/>
                <a:ea typeface="DengXian" panose="02010600030101010101" pitchFamily="2" charset="-122"/>
                <a:cs typeface="Times New Roman" panose="02020703060505090304" pitchFamily="18" charset="0"/>
              </a:rPr>
              <a:t>, pathological complete response</a:t>
            </a:r>
            <a:r>
              <a:rPr lang="en-GB" altLang="zh-CN" sz="1800" kern="100">
                <a:effectLst/>
                <a:latin typeface="Times New Roman" panose="02020703060505090304" pitchFamily="18" charset="0"/>
                <a:ea typeface="DengXian" panose="02010600030101010101" pitchFamily="2" charset="-122"/>
                <a:cs typeface="Times New Roman" panose="02020703060505090304" pitchFamily="18" charset="0"/>
              </a:rPr>
              <a:t>; non-LABC</a:t>
            </a:r>
            <a:r>
              <a:rPr lang="en-GB" altLang="zh-CN" sz="1800" kern="100" dirty="0">
                <a:effectLst/>
                <a:latin typeface="Times New Roman" panose="02020703060505090304" pitchFamily="18" charset="0"/>
                <a:ea typeface="DengXian" panose="02010600030101010101" pitchFamily="2" charset="-122"/>
                <a:cs typeface="Times New Roman" panose="02020703060505090304" pitchFamily="18" charset="0"/>
              </a:rPr>
              <a:t>, </a:t>
            </a:r>
            <a:r>
              <a:rPr lang="en-GB" altLang="zh-CN" sz="1800" kern="100">
                <a:effectLst/>
                <a:latin typeface="Times New Roman" panose="02020703060505090304" pitchFamily="18" charset="0"/>
                <a:ea typeface="DengXian" panose="02010600030101010101" pitchFamily="2" charset="-122"/>
                <a:cs typeface="Times New Roman" panose="02020703060505090304" pitchFamily="18" charset="0"/>
              </a:rPr>
              <a:t>no</a:t>
            </a:r>
            <a:r>
              <a:rPr lang="en-US" altLang="en-GB" sz="1800" kern="100">
                <a:effectLst/>
                <a:latin typeface="Times New Roman" panose="02020703060505090304" pitchFamily="18" charset="0"/>
                <a:ea typeface="DengXian" panose="02010600030101010101" pitchFamily="2" charset="-122"/>
                <a:cs typeface="Times New Roman" panose="02020703060505090304" pitchFamily="18" charset="0"/>
              </a:rPr>
              <a:t>n</a:t>
            </a:r>
            <a:r>
              <a:rPr lang="en-GB" altLang="zh-CN" sz="1800" kern="100">
                <a:effectLst/>
                <a:latin typeface="Times New Roman" panose="02020703060505090304" pitchFamily="18" charset="0"/>
                <a:ea typeface="DengXian" panose="02010600030101010101" pitchFamily="2" charset="-122"/>
                <a:cs typeface="Times New Roman" panose="02020703060505090304" pitchFamily="18" charset="0"/>
              </a:rPr>
              <a:t>-locally advanced </a:t>
            </a:r>
            <a:r>
              <a:rPr lang="en-GB" altLang="zh-CN" sz="1800" kern="100" dirty="0">
                <a:effectLst/>
                <a:latin typeface="Times New Roman" panose="02020703060505090304" pitchFamily="18" charset="0"/>
                <a:ea typeface="DengXian" panose="02010600030101010101" pitchFamily="2" charset="-122"/>
                <a:cs typeface="Times New Roman" panose="02020703060505090304" pitchFamily="18" charset="0"/>
              </a:rPr>
              <a:t>breast cancer, refers to clinical stage I and IIA; LABC, locally advanced breast cancer, refers to clinical stage IIB and III; A, anthracycline; T, </a:t>
            </a:r>
            <a:r>
              <a:rPr lang="en-GB" altLang="zh-CN" sz="1800" kern="100" dirty="0" err="1">
                <a:effectLst/>
                <a:latin typeface="Times New Roman" panose="02020703060505090304" pitchFamily="18" charset="0"/>
                <a:ea typeface="DengXian" panose="02010600030101010101" pitchFamily="2" charset="-122"/>
                <a:cs typeface="Times New Roman" panose="02020703060505090304" pitchFamily="18" charset="0"/>
              </a:rPr>
              <a:t>taxane</a:t>
            </a:r>
            <a:r>
              <a:rPr lang="en-GB" altLang="zh-CN" sz="1800" kern="100" dirty="0">
                <a:effectLst/>
                <a:latin typeface="Times New Roman" panose="02020703060505090304" pitchFamily="18" charset="0"/>
                <a:ea typeface="DengXian" panose="02010600030101010101" pitchFamily="2" charset="-122"/>
                <a:cs typeface="Times New Roman" panose="02020703060505090304" pitchFamily="18" charset="0"/>
              </a:rPr>
              <a:t>; </a:t>
            </a:r>
            <a:r>
              <a:rPr lang="en-GB" altLang="zh-CN" sz="1800" kern="100" dirty="0" err="1">
                <a:effectLst/>
                <a:latin typeface="Times New Roman" panose="02020703060505090304" pitchFamily="18" charset="0"/>
                <a:ea typeface="DengXian" panose="02010600030101010101" pitchFamily="2" charset="-122"/>
                <a:cs typeface="Times New Roman" panose="02020703060505090304" pitchFamily="18" charset="0"/>
              </a:rPr>
              <a:t>Cb</a:t>
            </a:r>
            <a:r>
              <a:rPr lang="en-GB" altLang="zh-CN" sz="1800" kern="100" dirty="0">
                <a:effectLst/>
                <a:latin typeface="Times New Roman" panose="02020703060505090304" pitchFamily="18" charset="0"/>
                <a:ea typeface="DengXian" panose="02010600030101010101" pitchFamily="2" charset="-122"/>
                <a:cs typeface="Times New Roman" panose="02020703060505090304" pitchFamily="18" charset="0"/>
              </a:rPr>
              <a:t>, carboplatin.</a:t>
            </a:r>
            <a:endParaRPr lang="zh-CN" altLang="zh-CN" sz="1800" kern="100" dirty="0">
              <a:effectLst/>
              <a:latin typeface="DengXian" panose="02010600030101010101" pitchFamily="2" charset="-122"/>
              <a:ea typeface="DengXian" panose="02010600030101010101" pitchFamily="2" charset="-122"/>
              <a:cs typeface="Times New Roman" panose="0202070306050509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fld id="{489242B4-4D1D-1C49-B299-D15C9DDB5CB1}" type="slidenum">
              <a:rPr kumimoji="1" lang="zh-CN" altLang="en-US" smtClean="0"/>
              <a:t>2</a:t>
            </a:fld>
            <a:endParaRPr kumimoji="1"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Abbreviations: HER2, human epidermal growth factor receptor-2; OR, odds ratio; CI, confidence interval; IDC, invasive ductal carcinoma; ER, estrogen receptor; PR, progesterone receptor; NAC, neoadjuvant chemotherapy; A, anthracycline; T, taxane.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Abbreviations: </a:t>
            </a:r>
            <a:r>
              <a:rPr lang="en-GB" altLang="zh-CN" sz="1800" dirty="0">
                <a:effectLst/>
                <a:latin typeface="Times New Roman" panose="02020703060505090304" pitchFamily="18" charset="0"/>
                <a:ea typeface="DengXian" panose="02010600030101010101" pitchFamily="2" charset="-122"/>
              </a:rPr>
              <a:t>HER2, human epidermal growth factor receptor-2; ER, </a:t>
            </a:r>
            <a:r>
              <a:rPr lang="en-GB" altLang="zh-CN" sz="1800" dirty="0" err="1">
                <a:effectLst/>
                <a:latin typeface="Times New Roman" panose="02020703060505090304" pitchFamily="18" charset="0"/>
                <a:ea typeface="DengXian" panose="02010600030101010101" pitchFamily="2" charset="-122"/>
              </a:rPr>
              <a:t>estrogen</a:t>
            </a:r>
            <a:r>
              <a:rPr lang="en-GB" altLang="zh-CN" sz="1800" dirty="0">
                <a:effectLst/>
                <a:latin typeface="Times New Roman" panose="02020703060505090304" pitchFamily="18" charset="0"/>
                <a:ea typeface="DengXian" panose="02010600030101010101" pitchFamily="2" charset="-122"/>
              </a:rPr>
              <a:t> receptor</a:t>
            </a:r>
            <a:r>
              <a:rPr lang="en-US" altLang="en-GB" sz="1800" dirty="0">
                <a:effectLst/>
                <a:latin typeface="Times New Roman" panose="02020703060505090304" pitchFamily="18" charset="0"/>
                <a:ea typeface="DengXian" panose="02010600030101010101" pitchFamily="2" charset="-122"/>
              </a:rPr>
              <a:t>; FISH, fluorescence in situ hybridization.</a:t>
            </a:r>
          </a:p>
          <a:p>
            <a:endParaRPr kumimoji="1" lang="zh-CN" altLang="en-US" dirty="0"/>
          </a:p>
        </p:txBody>
      </p:sp>
      <p:sp>
        <p:nvSpPr>
          <p:cNvPr id="4" name="灯片编号占位符 3"/>
          <p:cNvSpPr>
            <a:spLocks noGrp="1"/>
          </p:cNvSpPr>
          <p:nvPr>
            <p:ph type="sldNum" sz="quarter" idx="5"/>
          </p:nvPr>
        </p:nvSpPr>
        <p:spPr/>
        <p:txBody>
          <a:bodyPr/>
          <a:lstStyle/>
          <a:p>
            <a:fld id="{489242B4-4D1D-1C49-B299-D15C9DDB5CB1}" type="slidenum">
              <a:rPr kumimoji="1" lang="zh-CN" altLang="en-US" smtClean="0"/>
              <a:t>4</a:t>
            </a:fld>
            <a:endParaRPr kumimoji="1"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Abbreviations: </a:t>
            </a:r>
            <a:r>
              <a:rPr lang="en-GB" altLang="zh-CN" sz="1800" dirty="0">
                <a:effectLst/>
                <a:latin typeface="Times New Roman" panose="02020703060505090304" pitchFamily="18" charset="0"/>
                <a:ea typeface="DengXian" panose="02010600030101010101" pitchFamily="2" charset="-122"/>
              </a:rPr>
              <a:t>HER2, human epidermal growth factor receptor-2; ER, </a:t>
            </a:r>
            <a:r>
              <a:rPr lang="en-GB" altLang="zh-CN" sz="1800" dirty="0" err="1">
                <a:effectLst/>
                <a:latin typeface="Times New Roman" panose="02020703060505090304" pitchFamily="18" charset="0"/>
                <a:ea typeface="DengXian" panose="02010600030101010101" pitchFamily="2" charset="-122"/>
              </a:rPr>
              <a:t>estrogen</a:t>
            </a:r>
            <a:r>
              <a:rPr lang="en-GB" altLang="zh-CN" sz="1800" dirty="0">
                <a:effectLst/>
                <a:latin typeface="Times New Roman" panose="02020703060505090304" pitchFamily="18" charset="0"/>
                <a:ea typeface="DengXian" panose="02010600030101010101" pitchFamily="2" charset="-122"/>
              </a:rPr>
              <a:t> receptor.</a:t>
            </a:r>
            <a:r>
              <a:rPr lang="zh-CN" altLang="zh-CN" dirty="0">
                <a:effectLst/>
              </a:rPr>
              <a:t> </a:t>
            </a:r>
            <a:endParaRPr lang="zh-CN" altLang="zh-CN" sz="1200" kern="1200" dirty="0">
              <a:solidFill>
                <a:schemeClr val="tx1"/>
              </a:solidFill>
              <a:effectLst/>
              <a:latin typeface="+mn-lt"/>
              <a:ea typeface="+mn-ea"/>
              <a:cs typeface="+mn-cs"/>
            </a:endParaRPr>
          </a:p>
          <a:p>
            <a:endParaRPr kumimoji="1" lang="zh-CN" altLang="en-US" dirty="0"/>
          </a:p>
        </p:txBody>
      </p:sp>
      <p:sp>
        <p:nvSpPr>
          <p:cNvPr id="4" name="灯片编号占位符 3"/>
          <p:cNvSpPr>
            <a:spLocks noGrp="1"/>
          </p:cNvSpPr>
          <p:nvPr>
            <p:ph type="sldNum" sz="quarter" idx="5"/>
          </p:nvPr>
        </p:nvSpPr>
        <p:spPr/>
        <p:txBody>
          <a:bodyPr/>
          <a:lstStyle/>
          <a:p>
            <a:fld id="{489242B4-4D1D-1C49-B299-D15C9DDB5CB1}" type="slidenum">
              <a:rPr kumimoji="1" lang="zh-CN" altLang="en-US" smtClean="0"/>
              <a:t>5</a:t>
            </a:fld>
            <a:endParaRPr kumimoji="1"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Abbreviations: </a:t>
            </a:r>
            <a:r>
              <a:rPr lang="en-GB" altLang="zh-CN" sz="1800" dirty="0">
                <a:effectLst/>
                <a:latin typeface="Times New Roman" panose="02020703060505090304" pitchFamily="18" charset="0"/>
                <a:ea typeface="DengXian" panose="02010600030101010101" pitchFamily="2" charset="-122"/>
              </a:rPr>
              <a:t>HER2, human epidermal growth factor receptor-2; ER, </a:t>
            </a:r>
            <a:r>
              <a:rPr lang="en-GB" altLang="zh-CN" sz="1800" dirty="0" err="1">
                <a:effectLst/>
                <a:latin typeface="Times New Roman" panose="02020703060505090304" pitchFamily="18" charset="0"/>
                <a:ea typeface="DengXian" panose="02010600030101010101" pitchFamily="2" charset="-122"/>
              </a:rPr>
              <a:t>estrogen</a:t>
            </a:r>
            <a:r>
              <a:rPr lang="en-GB" altLang="zh-CN" sz="1800" dirty="0">
                <a:effectLst/>
                <a:latin typeface="Times New Roman" panose="02020703060505090304" pitchFamily="18" charset="0"/>
                <a:ea typeface="DengXian" panose="02010600030101010101" pitchFamily="2" charset="-122"/>
              </a:rPr>
              <a:t> receptor.</a:t>
            </a:r>
            <a:r>
              <a:rPr lang="zh-CN" altLang="zh-CN" dirty="0">
                <a:effectLst/>
              </a:rPr>
              <a:t> </a:t>
            </a:r>
            <a:endParaRPr lang="zh-CN" altLang="zh-CN" sz="1200" kern="1200" dirty="0">
              <a:solidFill>
                <a:schemeClr val="tx1"/>
              </a:solidFill>
              <a:effectLst/>
              <a:latin typeface="+mn-lt"/>
              <a:ea typeface="+mn-ea"/>
              <a:cs typeface="+mn-cs"/>
            </a:endParaRPr>
          </a:p>
          <a:p>
            <a:endParaRPr kumimoji="1" lang="zh-CN" altLang="en-US" dirty="0"/>
          </a:p>
        </p:txBody>
      </p:sp>
      <p:sp>
        <p:nvSpPr>
          <p:cNvPr id="4" name="灯片编号占位符 3"/>
          <p:cNvSpPr>
            <a:spLocks noGrp="1"/>
          </p:cNvSpPr>
          <p:nvPr>
            <p:ph type="sldNum" sz="quarter" idx="5"/>
          </p:nvPr>
        </p:nvSpPr>
        <p:spPr/>
        <p:txBody>
          <a:bodyPr/>
          <a:lstStyle/>
          <a:p>
            <a:fld id="{489242B4-4D1D-1C49-B299-D15C9DDB5CB1}" type="slidenum">
              <a:rPr kumimoji="1" lang="zh-CN" altLang="en-US" smtClean="0"/>
              <a:t>6</a:t>
            </a:fld>
            <a:endParaRPr kumimoji="1"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200" dirty="0">
                <a:solidFill>
                  <a:schemeClr val="tx1"/>
                </a:solidFill>
                <a:effectLst/>
                <a:latin typeface="+mn-lt"/>
                <a:ea typeface="+mn-ea"/>
                <a:cs typeface="+mn-cs"/>
              </a:rPr>
              <a:t>Abbreviations: </a:t>
            </a:r>
            <a:r>
              <a:rPr lang="en-GB" altLang="zh-CN" sz="1800" dirty="0">
                <a:effectLst/>
                <a:latin typeface="Times New Roman" panose="02020703060505090304" pitchFamily="18" charset="0"/>
                <a:ea typeface="DengXian" panose="02010600030101010101" pitchFamily="2" charset="-122"/>
              </a:rPr>
              <a:t>HER2, human epidermal growth factor receptor-2; ER, </a:t>
            </a:r>
            <a:r>
              <a:rPr lang="en-GB" altLang="zh-CN" sz="1800" dirty="0" err="1">
                <a:effectLst/>
                <a:latin typeface="Times New Roman" panose="02020703060505090304" pitchFamily="18" charset="0"/>
                <a:ea typeface="DengXian" panose="02010600030101010101" pitchFamily="2" charset="-122"/>
              </a:rPr>
              <a:t>estrogen</a:t>
            </a:r>
            <a:r>
              <a:rPr lang="en-GB" altLang="zh-CN" sz="1800" dirty="0">
                <a:effectLst/>
                <a:latin typeface="Times New Roman" panose="02020703060505090304" pitchFamily="18" charset="0"/>
                <a:ea typeface="DengXian" panose="02010600030101010101" pitchFamily="2" charset="-122"/>
              </a:rPr>
              <a:t> receptor.</a:t>
            </a:r>
            <a:r>
              <a:rPr lang="zh-CN" altLang="zh-CN" dirty="0">
                <a:effectLst/>
              </a:rPr>
              <a:t> </a:t>
            </a:r>
            <a:endParaRPr lang="zh-CN" altLang="zh-CN" sz="1200" kern="1200" dirty="0">
              <a:solidFill>
                <a:schemeClr val="tx1"/>
              </a:solidFill>
              <a:effectLst/>
              <a:latin typeface="+mn-lt"/>
              <a:ea typeface="+mn-ea"/>
              <a:cs typeface="+mn-cs"/>
            </a:endParaRPr>
          </a:p>
          <a:p>
            <a:endParaRPr kumimoji="1" lang="zh-CN" altLang="en-US" dirty="0"/>
          </a:p>
        </p:txBody>
      </p:sp>
      <p:sp>
        <p:nvSpPr>
          <p:cNvPr id="4" name="灯片编号占位符 3"/>
          <p:cNvSpPr>
            <a:spLocks noGrp="1"/>
          </p:cNvSpPr>
          <p:nvPr>
            <p:ph type="sldNum" sz="quarter" idx="5"/>
          </p:nvPr>
        </p:nvSpPr>
        <p:spPr/>
        <p:txBody>
          <a:bodyPr/>
          <a:lstStyle/>
          <a:p>
            <a:fld id="{489242B4-4D1D-1C49-B299-D15C9DDB5CB1}" type="slidenum">
              <a:rPr kumimoji="1" lang="zh-CN" altLang="en-US" smtClean="0"/>
              <a:t>7</a:t>
            </a:fld>
            <a:endParaRPr kumimoji="1"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GB" altLang="zh-CN" sz="1800" dirty="0">
                <a:effectLst/>
                <a:latin typeface="Times New Roman" panose="02020703060505090304" pitchFamily="18" charset="0"/>
                <a:ea typeface="DengXian" panose="02010600030101010101" pitchFamily="2" charset="-122"/>
              </a:rPr>
              <a:t>Abbreviations: RFI, recurrence free interval; OS, overall survival; HER2, human epidermal growth factor receptor-2; ER, </a:t>
            </a:r>
            <a:r>
              <a:rPr lang="en-GB" altLang="zh-CN" sz="1800" dirty="0" err="1">
                <a:effectLst/>
                <a:latin typeface="Times New Roman" panose="02020703060505090304" pitchFamily="18" charset="0"/>
                <a:ea typeface="DengXian" panose="02010600030101010101" pitchFamily="2" charset="-122"/>
              </a:rPr>
              <a:t>estrogen</a:t>
            </a:r>
            <a:r>
              <a:rPr lang="en-GB" altLang="zh-CN" sz="1800" dirty="0">
                <a:effectLst/>
                <a:latin typeface="Times New Roman" panose="02020703060505090304" pitchFamily="18" charset="0"/>
                <a:ea typeface="DengXian" panose="02010600030101010101" pitchFamily="2" charset="-122"/>
              </a:rPr>
              <a:t> receptor.</a:t>
            </a:r>
            <a:endParaRPr lang="zh-CN" altLang="zh-CN" sz="1800" dirty="0">
              <a:effectLst/>
              <a:latin typeface="Times New Roman" panose="02020703060505090304" pitchFamily="18" charset="0"/>
              <a:ea typeface="DengXian" panose="02010600030101010101" pitchFamily="2" charset="-122"/>
            </a:endParaRPr>
          </a:p>
          <a:p>
            <a:endParaRPr kumimoji="1" lang="zh-CN" altLang="en-US" dirty="0"/>
          </a:p>
        </p:txBody>
      </p:sp>
      <p:sp>
        <p:nvSpPr>
          <p:cNvPr id="4" name="灯片编号占位符 3"/>
          <p:cNvSpPr>
            <a:spLocks noGrp="1"/>
          </p:cNvSpPr>
          <p:nvPr>
            <p:ph type="sldNum" sz="quarter" idx="5"/>
          </p:nvPr>
        </p:nvSpPr>
        <p:spPr/>
        <p:txBody>
          <a:bodyPr/>
          <a:lstStyle/>
          <a:p>
            <a:fld id="{489242B4-4D1D-1C49-B299-D15C9DDB5CB1}" type="slidenum">
              <a:rPr kumimoji="1" lang="zh-CN" altLang="en-US" smtClean="0"/>
              <a:t>8</a:t>
            </a:fld>
            <a:endParaRPr kumimoji="1"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GB" altLang="zh-CN" sz="1800" dirty="0">
                <a:effectLst/>
                <a:latin typeface="Times New Roman" panose="02020703060505090304" pitchFamily="18" charset="0"/>
                <a:ea typeface="DengXian" panose="02010600030101010101" pitchFamily="2" charset="-122"/>
              </a:rPr>
              <a:t>*Adjusted to age, menstruation, stage, primary ER, primary PR, primary Ki67, and grade.</a:t>
            </a:r>
            <a:endParaRPr lang="zh-CN" altLang="zh-CN" sz="1800" dirty="0">
              <a:effectLst/>
              <a:latin typeface="Times New Roman" panose="02020703060505090304" pitchFamily="18" charset="0"/>
              <a:ea typeface="DengXian" panose="02010600030101010101" pitchFamily="2" charset="-122"/>
            </a:endParaRPr>
          </a:p>
          <a:p>
            <a:r>
              <a:rPr lang="en-GB" altLang="zh-CN" sz="1800" baseline="30000" dirty="0">
                <a:effectLst/>
                <a:latin typeface="Times New Roman" panose="02020703060505090304" pitchFamily="18" charset="0"/>
                <a:ea typeface="DengXian" panose="02010600030101010101" pitchFamily="2" charset="-122"/>
              </a:rPr>
              <a:t># </a:t>
            </a:r>
            <a:r>
              <a:rPr lang="en-GB" altLang="zh-CN" sz="1800" dirty="0">
                <a:effectLst/>
                <a:latin typeface="Times New Roman" panose="02020703060505090304" pitchFamily="18" charset="0"/>
                <a:ea typeface="DengXian" panose="02010600030101010101" pitchFamily="2" charset="-122"/>
              </a:rPr>
              <a:t>Adjusted to age, menstruation, stage, primary PR, primary Ki67, and grade.</a:t>
            </a:r>
            <a:endParaRPr lang="zh-CN" altLang="zh-CN" sz="1800" dirty="0">
              <a:effectLst/>
              <a:latin typeface="Times New Roman" panose="02020703060505090304" pitchFamily="18" charset="0"/>
              <a:ea typeface="DengXian" panose="02010600030101010101" pitchFamily="2" charset="-122"/>
            </a:endParaRPr>
          </a:p>
          <a:p>
            <a:r>
              <a:rPr lang="en-GB" altLang="zh-CN" sz="1800" dirty="0">
                <a:effectLst/>
                <a:latin typeface="Times New Roman" panose="02020703060505090304" pitchFamily="18" charset="0"/>
                <a:ea typeface="DengXian" panose="02010600030101010101" pitchFamily="2" charset="-122"/>
              </a:rPr>
              <a:t>Abbreviations: RFI, recurrence free interval; OS, overall survival; HER2, human epidermal growth factor receptor-2; ER, </a:t>
            </a:r>
            <a:r>
              <a:rPr lang="en-GB" altLang="zh-CN" sz="1800" dirty="0" err="1">
                <a:effectLst/>
                <a:latin typeface="Times New Roman" panose="02020703060505090304" pitchFamily="18" charset="0"/>
                <a:ea typeface="DengXian" panose="02010600030101010101" pitchFamily="2" charset="-122"/>
              </a:rPr>
              <a:t>estrogen</a:t>
            </a:r>
            <a:r>
              <a:rPr lang="en-GB" altLang="zh-CN" sz="1800" dirty="0">
                <a:effectLst/>
                <a:latin typeface="Times New Roman" panose="02020703060505090304" pitchFamily="18" charset="0"/>
                <a:ea typeface="DengXian" panose="02010600030101010101" pitchFamily="2" charset="-122"/>
              </a:rPr>
              <a:t> receptor; PR, progesterone receptor.</a:t>
            </a:r>
            <a:endParaRPr lang="zh-CN" altLang="zh-CN" sz="1800" dirty="0">
              <a:effectLst/>
              <a:latin typeface="Times New Roman" panose="02020703060505090304" pitchFamily="18" charset="0"/>
              <a:ea typeface="DengXian" panose="02010600030101010101" pitchFamily="2" charset="-122"/>
            </a:endParaRPr>
          </a:p>
          <a:p>
            <a:endParaRPr kumimoji="1" lang="zh-CN" altLang="en-US" dirty="0"/>
          </a:p>
        </p:txBody>
      </p:sp>
      <p:sp>
        <p:nvSpPr>
          <p:cNvPr id="4" name="灯片编号占位符 3"/>
          <p:cNvSpPr>
            <a:spLocks noGrp="1"/>
          </p:cNvSpPr>
          <p:nvPr>
            <p:ph type="sldNum" sz="quarter" idx="5"/>
          </p:nvPr>
        </p:nvSpPr>
        <p:spPr/>
        <p:txBody>
          <a:bodyPr/>
          <a:lstStyle/>
          <a:p>
            <a:fld id="{489242B4-4D1D-1C49-B299-D15C9DDB5CB1}" type="slidenum">
              <a:rPr kumimoji="1" lang="zh-CN" altLang="en-US" smtClean="0"/>
              <a:t>9</a:t>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CC59E649-0C23-3F47-BF89-A7449B75A24B}" type="datetimeFigureOut">
              <a:rPr kumimoji="1" lang="zh-CN" altLang="en-US" smtClean="0"/>
              <a:t>2023/6/18</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75DE5013-543E-7740-9D62-40FDEA1ED1E0}" type="slidenum">
              <a:rPr kumimoji="1" lang="zh-CN" altLang="en-US" smtClean="0"/>
              <a:t>‹#›</a:t>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DE5013-543E-7740-9D62-40FDEA1ED1E0}" type="slidenum">
              <a:rPr kumimoji="1" lang="zh-CN" altLang="en-US" smtClean="0"/>
              <a:t>‹#›</a:t>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59E649-0C23-3F47-BF89-A7449B75A24B}" type="datetimeFigureOut">
              <a:rPr kumimoji="1" lang="zh-CN" altLang="en-US" smtClean="0"/>
              <a:t>2023/6/18</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DE5013-543E-7740-9D62-40FDEA1ED1E0}" type="slidenum">
              <a:rPr kumimoji="1" lang="zh-CN" altLang="en-US" smtClean="0"/>
              <a:t>‹#›</a:t>
            </a:fld>
            <a:endParaRPr kumimoji="1"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6488668"/>
            <a:ext cx="12192000" cy="368300"/>
          </a:xfrm>
          <a:prstGeom prst="rect">
            <a:avLst/>
          </a:prstGeom>
          <a:noFill/>
        </p:spPr>
        <p:txBody>
          <a:bodyPr wrap="square">
            <a:spAutoFit/>
          </a:bodyPr>
          <a:lstStyle/>
          <a:p>
            <a:pPr algn="ctr"/>
            <a:r>
              <a:rPr lang="en-US" altLang="zh-CN" sz="1800" b="1" dirty="0">
                <a:effectLst/>
                <a:latin typeface="Times New Roman" panose="02020703060505090304" pitchFamily="18" charset="0"/>
                <a:ea typeface="DengXian" panose="02010600030101010101" pitchFamily="2" charset="-122"/>
              </a:rPr>
              <a:t>Figure S1. list of hospitals and enrolled cases</a:t>
            </a:r>
            <a:r>
              <a:rPr lang="en-US" altLang="zh-CN" b="1" dirty="0">
                <a:effectLst/>
                <a:latin typeface="Times New Roman" panose="02020703060505090304" pitchFamily="18" charset="0"/>
                <a:ea typeface="DengXian" panose="02010600030101010101" pitchFamily="2" charset="-122"/>
                <a:sym typeface="+mn-ea"/>
              </a:rPr>
              <a:t> in the study.</a:t>
            </a:r>
            <a:r>
              <a:rPr lang="zh-CN" altLang="zh-CN" dirty="0">
                <a:effectLst/>
              </a:rPr>
              <a:t>  </a:t>
            </a:r>
            <a:endParaRPr lang="zh-CN" altLang="en-US" dirty="0"/>
          </a:p>
        </p:txBody>
      </p:sp>
      <p:pic>
        <p:nvPicPr>
          <p:cNvPr id="2" name="图片 1"/>
          <p:cNvPicPr>
            <a:picLocks noChangeAspect="1"/>
          </p:cNvPicPr>
          <p:nvPr/>
        </p:nvPicPr>
        <p:blipFill>
          <a:blip r:embed="rId3"/>
          <a:stretch>
            <a:fillRect/>
          </a:stretch>
        </p:blipFill>
        <p:spPr>
          <a:xfrm>
            <a:off x="0" y="1772355"/>
            <a:ext cx="12192000" cy="390020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6211669"/>
            <a:ext cx="12192000" cy="645160"/>
          </a:xfrm>
          <a:prstGeom prst="rect">
            <a:avLst/>
          </a:prstGeom>
          <a:noFill/>
        </p:spPr>
        <p:txBody>
          <a:bodyPr wrap="square">
            <a:spAutoFit/>
          </a:bodyPr>
          <a:lstStyle/>
          <a:p>
            <a:pPr indent="266700" algn="ctr"/>
            <a:r>
              <a:rPr lang="en-GB" altLang="zh-CN" sz="1800" b="1" kern="100" dirty="0">
                <a:effectLst/>
                <a:latin typeface="Times New Roman" panose="02020703060505090304" pitchFamily="18" charset="0"/>
                <a:ea typeface="DengXian" panose="02010600030101010101" pitchFamily="2" charset="-122"/>
                <a:cs typeface="Times New Roman" panose="02020703060505090304" pitchFamily="18" charset="0"/>
              </a:rPr>
              <a:t>Figure S</a:t>
            </a:r>
            <a:r>
              <a:rPr lang="en-US" altLang="zh-CN" b="1" kern="100">
                <a:latin typeface="Times New Roman" panose="02020703060505090304" pitchFamily="18" charset="0"/>
                <a:ea typeface="DengXian" panose="02010600030101010101" pitchFamily="2" charset="-122"/>
                <a:cs typeface="Times New Roman" panose="02020703060505090304" pitchFamily="18" charset="0"/>
              </a:rPr>
              <a:t>10</a:t>
            </a:r>
            <a:r>
              <a:rPr lang="en-GB" altLang="zh-CN" sz="1800" b="1" kern="100">
                <a:effectLst/>
                <a:latin typeface="Times New Roman" panose="02020703060505090304" pitchFamily="18" charset="0"/>
                <a:ea typeface="DengXian" panose="02010600030101010101" pitchFamily="2" charset="-122"/>
                <a:cs typeface="Times New Roman" panose="02020703060505090304" pitchFamily="18" charset="0"/>
              </a:rPr>
              <a:t>. </a:t>
            </a:r>
            <a:r>
              <a:rPr lang="en-GB" altLang="zh-CN" sz="1800" b="1" kern="100" dirty="0">
                <a:effectLst/>
                <a:latin typeface="Times New Roman" panose="02020703060505090304" pitchFamily="18" charset="0"/>
                <a:ea typeface="DengXian" panose="02010600030101010101" pitchFamily="2" charset="-122"/>
                <a:cs typeface="Times New Roman" panose="02020703060505090304" pitchFamily="18" charset="0"/>
              </a:rPr>
              <a:t>CPS-EG score distribution and category according to (A, B) primary HER2-low expression and (C, D) HER2 </a:t>
            </a:r>
            <a:r>
              <a:rPr lang="en-US" altLang="en-GB" sz="1800" b="1" kern="100" dirty="0">
                <a:effectLst/>
                <a:latin typeface="Times New Roman" panose="02020703060505090304" pitchFamily="18" charset="0"/>
                <a:ea typeface="DengXian" panose="02010600030101010101" pitchFamily="2" charset="-122"/>
                <a:cs typeface="Times New Roman" panose="02020703060505090304" pitchFamily="18" charset="0"/>
              </a:rPr>
              <a:t>category</a:t>
            </a:r>
            <a:r>
              <a:rPr lang="en-GB" altLang="zh-CN" sz="1800" b="1" kern="100" dirty="0">
                <a:effectLst/>
                <a:latin typeface="Times New Roman" panose="02020703060505090304" pitchFamily="18" charset="0"/>
                <a:ea typeface="DengXian" panose="02010600030101010101" pitchFamily="2" charset="-122"/>
                <a:cs typeface="Times New Roman" panose="02020703060505090304" pitchFamily="18" charset="0"/>
              </a:rPr>
              <a:t> </a:t>
            </a:r>
            <a:r>
              <a:rPr lang="en-US" altLang="en-GB" sz="1800" b="1" kern="100" dirty="0">
                <a:effectLst/>
                <a:latin typeface="Times New Roman" panose="02020703060505090304" pitchFamily="18" charset="0"/>
                <a:ea typeface="DengXian" panose="02010600030101010101" pitchFamily="2" charset="-122"/>
                <a:cs typeface="Times New Roman" panose="02020703060505090304" pitchFamily="18" charset="0"/>
              </a:rPr>
              <a:t>change </a:t>
            </a:r>
            <a:r>
              <a:rPr lang="en-GB" altLang="zh-CN" sz="1800" b="1" kern="100" dirty="0">
                <a:effectLst/>
                <a:latin typeface="Times New Roman" panose="02020703060505090304" pitchFamily="18" charset="0"/>
                <a:ea typeface="DengXian" panose="02010600030101010101" pitchFamily="2" charset="-122"/>
                <a:cs typeface="Times New Roman" panose="02020703060505090304" pitchFamily="18" charset="0"/>
              </a:rPr>
              <a:t>in HER2-negative patients.</a:t>
            </a:r>
            <a:endParaRPr lang="zh-CN" altLang="zh-CN" sz="1800" kern="100" dirty="0">
              <a:effectLst/>
              <a:latin typeface="DengXian" panose="02010600030101010101" pitchFamily="2" charset="-122"/>
              <a:ea typeface="DengXian" panose="02010600030101010101" pitchFamily="2" charset="-122"/>
              <a:cs typeface="Times New Roman" panose="02020703060505090304" pitchFamily="18" charset="0"/>
            </a:endParaRPr>
          </a:p>
        </p:txBody>
      </p:sp>
      <p:pic>
        <p:nvPicPr>
          <p:cNvPr id="3" name="图片 2"/>
          <p:cNvPicPr>
            <a:picLocks noChangeAspect="1"/>
          </p:cNvPicPr>
          <p:nvPr/>
        </p:nvPicPr>
        <p:blipFill>
          <a:blip r:embed="rId3"/>
          <a:stretch>
            <a:fillRect/>
          </a:stretch>
        </p:blipFill>
        <p:spPr>
          <a:xfrm>
            <a:off x="1452880" y="9827"/>
            <a:ext cx="9286240" cy="620184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5716746"/>
            <a:ext cx="12192000" cy="1198880"/>
          </a:xfrm>
          <a:prstGeom prst="rect">
            <a:avLst/>
          </a:prstGeom>
          <a:noFill/>
        </p:spPr>
        <p:txBody>
          <a:bodyPr wrap="square">
            <a:spAutoFit/>
          </a:bodyPr>
          <a:lstStyle/>
          <a:p>
            <a:pPr indent="266700" algn="ctr"/>
            <a:r>
              <a:rPr lang="en-GB" altLang="zh-CN" sz="1800" b="1" kern="100" dirty="0">
                <a:effectLst/>
                <a:latin typeface="Times New Roman" panose="02020703060505090304" pitchFamily="18" charset="0"/>
                <a:ea typeface="DengXian" panose="02010600030101010101" pitchFamily="2" charset="-122"/>
                <a:cs typeface="Times New Roman" panose="02020703060505090304" pitchFamily="18" charset="0"/>
              </a:rPr>
              <a:t>Figure S2. Pathological complete response rate in ER- patients according to tumor stage, neoadjuvant regimens, and neoadjuvant therapy cycles. (A) TNBC, according to different clinical stage. (B) TNBC, according to different NAC regimen. (C) TNBC, according to cycles of NAC. (D) ER-/HER2+, according to different clinical stage. (E) ER-/HER2+, with neoadjuvant trastuzumab or not. (F) ER-/HER2+, according to cycles of NAT.  </a:t>
            </a:r>
          </a:p>
        </p:txBody>
      </p:sp>
      <p:pic>
        <p:nvPicPr>
          <p:cNvPr id="2" name="图片 1"/>
          <p:cNvPicPr>
            <a:picLocks noChangeAspect="1"/>
          </p:cNvPicPr>
          <p:nvPr/>
        </p:nvPicPr>
        <p:blipFill>
          <a:blip r:embed="rId3"/>
          <a:stretch>
            <a:fillRect/>
          </a:stretch>
        </p:blipFill>
        <p:spPr>
          <a:xfrm>
            <a:off x="338455" y="100965"/>
            <a:ext cx="11515090" cy="56159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3524250" y="0"/>
            <a:ext cx="4527550" cy="6255385"/>
          </a:xfrm>
          <a:prstGeom prst="rect">
            <a:avLst/>
          </a:prstGeom>
        </p:spPr>
      </p:pic>
      <p:sp>
        <p:nvSpPr>
          <p:cNvPr id="100" name="文本框 99"/>
          <p:cNvSpPr txBox="1"/>
          <p:nvPr/>
        </p:nvSpPr>
        <p:spPr>
          <a:xfrm>
            <a:off x="0" y="6212840"/>
            <a:ext cx="12192635" cy="645160"/>
          </a:xfrm>
          <a:prstGeom prst="rect">
            <a:avLst/>
          </a:prstGeom>
          <a:noFill/>
          <a:ln w="9525">
            <a:noFill/>
          </a:ln>
        </p:spPr>
        <p:txBody>
          <a:bodyPr wrap="square">
            <a:spAutoFit/>
          </a:bodyPr>
          <a:lstStyle/>
          <a:p>
            <a:pPr marL="0" algn="ctr"/>
            <a:r>
              <a:rPr lang="en-GB" altLang="zh-CN" sz="1800" b="1" dirty="0">
                <a:effectLst/>
                <a:latin typeface="Times New Roman" panose="02020703060505090304" pitchFamily="18" charset="0"/>
                <a:ea typeface="DengXian" panose="02010600030101010101" pitchFamily="2" charset="-122"/>
              </a:rPr>
              <a:t>Figure S</a:t>
            </a:r>
            <a:r>
              <a:rPr lang="en-US" altLang="zh-CN" b="1" dirty="0">
                <a:latin typeface="Times New Roman" panose="02020703060505090304" pitchFamily="18" charset="0"/>
                <a:ea typeface="DengXian" panose="02010600030101010101" pitchFamily="2" charset="-122"/>
              </a:rPr>
              <a:t>3</a:t>
            </a:r>
            <a:r>
              <a:rPr lang="en-GB" altLang="zh-CN" sz="1800" b="1" dirty="0">
                <a:effectLst/>
                <a:latin typeface="Times New Roman" panose="02020703060505090304" pitchFamily="18" charset="0"/>
                <a:ea typeface="DengXian" panose="02010600030101010101" pitchFamily="2" charset="-122"/>
              </a:rPr>
              <a:t>. Impact factors of HER2 </a:t>
            </a:r>
            <a:r>
              <a:rPr lang="en-US" altLang="en-GB" sz="1800" b="1" dirty="0">
                <a:effectLst/>
                <a:latin typeface="Times New Roman" panose="02020703060505090304" pitchFamily="18" charset="0"/>
                <a:ea typeface="DengXian" panose="02010600030101010101" pitchFamily="2" charset="-122"/>
              </a:rPr>
              <a:t>category change</a:t>
            </a:r>
            <a:r>
              <a:rPr lang="en-GB" altLang="zh-CN" sz="1800" b="1" dirty="0">
                <a:effectLst/>
                <a:latin typeface="Times New Roman" panose="02020703060505090304" pitchFamily="18" charset="0"/>
                <a:ea typeface="DengXian" panose="02010600030101010101" pitchFamily="2" charset="-122"/>
              </a:rPr>
              <a:t> from HER2 positive to (A) HER2-0/low and (B) HER2-low in primary HER2 positive patients.</a:t>
            </a:r>
            <a:endParaRPr lang="en-GB" altLang="zh-CN" b="1" dirty="0">
              <a:effectLst/>
              <a:latin typeface="Times New Roman" panose="02020703060505090304" pitchFamily="18" charset="0"/>
              <a:ea typeface="DengXian"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6234668"/>
            <a:ext cx="12192000" cy="645160"/>
          </a:xfrm>
          <a:prstGeom prst="rect">
            <a:avLst/>
          </a:prstGeom>
          <a:noFill/>
        </p:spPr>
        <p:txBody>
          <a:bodyPr wrap="square">
            <a:spAutoFit/>
          </a:bodyPr>
          <a:lstStyle/>
          <a:p>
            <a:pPr algn="ctr"/>
            <a:r>
              <a:rPr lang="en-US" altLang="zh-CN" sz="1800" b="1" dirty="0">
                <a:effectLst/>
                <a:latin typeface="Times New Roman" panose="02020703060505090304" pitchFamily="18" charset="0"/>
                <a:ea typeface="DengXian" panose="02010600030101010101" pitchFamily="2" charset="-122"/>
              </a:rPr>
              <a:t>Figure S4. H</a:t>
            </a:r>
            <a:r>
              <a:rPr lang="en-GB" altLang="zh-CN" sz="1800" b="1" dirty="0">
                <a:effectLst/>
                <a:latin typeface="Times New Roman" panose="02020703060505090304" pitchFamily="18" charset="0"/>
                <a:ea typeface="DengXian" panose="02010600030101010101" pitchFamily="2" charset="-122"/>
              </a:rPr>
              <a:t>ER2 </a:t>
            </a:r>
            <a:r>
              <a:rPr lang="en-US" altLang="en-GB" sz="1800" b="1" dirty="0">
                <a:effectLst/>
                <a:latin typeface="Times New Roman" panose="02020703060505090304" pitchFamily="18" charset="0"/>
                <a:ea typeface="DengXian" panose="02010600030101010101" pitchFamily="2" charset="-122"/>
              </a:rPr>
              <a:t>category change</a:t>
            </a:r>
            <a:r>
              <a:rPr lang="en-GB" altLang="zh-CN" sz="1800" b="1" dirty="0">
                <a:effectLst/>
                <a:latin typeface="Times New Roman" panose="02020703060505090304" pitchFamily="18" charset="0"/>
                <a:ea typeface="DengXian" panose="02010600030101010101" pitchFamily="2" charset="-122"/>
              </a:rPr>
              <a:t> between primary and residual disease according to </a:t>
            </a:r>
            <a:r>
              <a:rPr lang="en-US" altLang="en-GB" sz="1800" b="1" dirty="0">
                <a:effectLst/>
                <a:latin typeface="Times New Roman" panose="02020703060505090304" pitchFamily="18" charset="0"/>
                <a:ea typeface="DengXian" panose="02010600030101010101" pitchFamily="2" charset="-122"/>
              </a:rPr>
              <a:t>four subtypes:</a:t>
            </a:r>
            <a:r>
              <a:rPr lang="en-GB" altLang="zh-CN" sz="1800" b="1" dirty="0">
                <a:effectLst/>
                <a:latin typeface="Times New Roman" panose="02020703060505090304" pitchFamily="18" charset="0"/>
                <a:ea typeface="DengXian" panose="02010600030101010101" pitchFamily="2" charset="-122"/>
              </a:rPr>
              <a:t> HER2 0, HER2 1+, HER2 2+/FISH-, and HER2 3+ or 2+/FISH+.</a:t>
            </a:r>
            <a:r>
              <a:rPr lang="zh-CN" altLang="zh-CN" dirty="0">
                <a:effectLst/>
              </a:rPr>
              <a:t> </a:t>
            </a:r>
            <a:endParaRPr lang="zh-CN" altLang="en-US" dirty="0"/>
          </a:p>
        </p:txBody>
      </p:sp>
      <p:pic>
        <p:nvPicPr>
          <p:cNvPr id="2" name="图片 1"/>
          <p:cNvPicPr>
            <a:picLocks noChangeAspect="1"/>
          </p:cNvPicPr>
          <p:nvPr/>
        </p:nvPicPr>
        <p:blipFill>
          <a:blip r:embed="rId3"/>
          <a:stretch>
            <a:fillRect/>
          </a:stretch>
        </p:blipFill>
        <p:spPr>
          <a:xfrm>
            <a:off x="1804035" y="0"/>
            <a:ext cx="8583930" cy="623887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6488668"/>
            <a:ext cx="12192000" cy="368300"/>
          </a:xfrm>
          <a:prstGeom prst="rect">
            <a:avLst/>
          </a:prstGeom>
          <a:noFill/>
        </p:spPr>
        <p:txBody>
          <a:bodyPr wrap="square">
            <a:spAutoFit/>
          </a:bodyPr>
          <a:lstStyle/>
          <a:p>
            <a:pPr algn="ctr"/>
            <a:r>
              <a:rPr lang="en-US" altLang="zh-CN" sz="1800" b="1" dirty="0">
                <a:effectLst/>
                <a:latin typeface="Times New Roman" panose="02020703060505090304" pitchFamily="18" charset="0"/>
                <a:ea typeface="DengXian" panose="02010600030101010101" pitchFamily="2" charset="-122"/>
              </a:rPr>
              <a:t>Figure S5. H</a:t>
            </a:r>
            <a:r>
              <a:rPr lang="en-GB" altLang="zh-CN" sz="1800" b="1" dirty="0">
                <a:effectLst/>
                <a:latin typeface="Times New Roman" panose="02020703060505090304" pitchFamily="18" charset="0"/>
                <a:ea typeface="DengXian" panose="02010600030101010101" pitchFamily="2" charset="-122"/>
              </a:rPr>
              <a:t>ER2 </a:t>
            </a:r>
            <a:r>
              <a:rPr lang="en-US" altLang="en-GB" sz="1800" b="1" dirty="0">
                <a:effectLst/>
                <a:latin typeface="Times New Roman" panose="02020703060505090304" pitchFamily="18" charset="0"/>
                <a:ea typeface="DengXian" panose="02010600030101010101" pitchFamily="2" charset="-122"/>
              </a:rPr>
              <a:t>category change</a:t>
            </a:r>
            <a:r>
              <a:rPr lang="en-GB" altLang="zh-CN" sz="1800" b="1" dirty="0">
                <a:effectLst/>
                <a:latin typeface="Times New Roman" panose="02020703060505090304" pitchFamily="18" charset="0"/>
                <a:ea typeface="DengXian" panose="02010600030101010101" pitchFamily="2" charset="-122"/>
              </a:rPr>
              <a:t> in (A) ER-positive and (B) ER-negative, HER2-negative patients.</a:t>
            </a:r>
            <a:r>
              <a:rPr lang="zh-CN" altLang="zh-CN" dirty="0">
                <a:effectLst/>
              </a:rPr>
              <a:t>  </a:t>
            </a:r>
            <a:endParaRPr lang="zh-CN" altLang="en-US" dirty="0"/>
          </a:p>
        </p:txBody>
      </p:sp>
      <p:pic>
        <p:nvPicPr>
          <p:cNvPr id="3" name="图片 2"/>
          <p:cNvPicPr>
            <a:picLocks noChangeAspect="1"/>
          </p:cNvPicPr>
          <p:nvPr/>
        </p:nvPicPr>
        <p:blipFill>
          <a:blip r:embed="rId3"/>
          <a:stretch>
            <a:fillRect/>
          </a:stretch>
        </p:blipFill>
        <p:spPr>
          <a:xfrm>
            <a:off x="57542" y="1092200"/>
            <a:ext cx="12076915" cy="46736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6488668"/>
            <a:ext cx="12192000" cy="368300"/>
          </a:xfrm>
          <a:prstGeom prst="rect">
            <a:avLst/>
          </a:prstGeom>
          <a:noFill/>
        </p:spPr>
        <p:txBody>
          <a:bodyPr wrap="square">
            <a:spAutoFit/>
          </a:bodyPr>
          <a:lstStyle/>
          <a:p>
            <a:pPr algn="ctr"/>
            <a:r>
              <a:rPr lang="en-US" altLang="zh-CN" sz="1800" b="1" dirty="0">
                <a:effectLst/>
                <a:latin typeface="Times New Roman" panose="02020703060505090304" pitchFamily="18" charset="0"/>
                <a:ea typeface="DengXian" panose="02010600030101010101" pitchFamily="2" charset="-122"/>
              </a:rPr>
              <a:t>Figure S6. </a:t>
            </a:r>
            <a:r>
              <a:rPr lang="en-GB" altLang="zh-CN" sz="1800" b="1" dirty="0">
                <a:effectLst/>
                <a:latin typeface="Times New Roman" panose="02020703060505090304" pitchFamily="18" charset="0"/>
                <a:ea typeface="DengXian" panose="02010600030101010101" pitchFamily="2" charset="-122"/>
              </a:rPr>
              <a:t>The detail of HER2 </a:t>
            </a:r>
            <a:r>
              <a:rPr lang="en-US" altLang="en-GB" sz="1800" b="1" dirty="0">
                <a:effectLst/>
                <a:latin typeface="Times New Roman" panose="02020703060505090304" pitchFamily="18" charset="0"/>
                <a:ea typeface="DengXian" panose="02010600030101010101" pitchFamily="2" charset="-122"/>
              </a:rPr>
              <a:t>category change</a:t>
            </a:r>
            <a:r>
              <a:rPr lang="en-GB" altLang="zh-CN" sz="1800" b="1" dirty="0">
                <a:effectLst/>
                <a:latin typeface="Times New Roman" panose="02020703060505090304" pitchFamily="18" charset="0"/>
                <a:ea typeface="DengXian" panose="02010600030101010101" pitchFamily="2" charset="-122"/>
              </a:rPr>
              <a:t> according to ER expression level.</a:t>
            </a:r>
            <a:r>
              <a:rPr lang="zh-CN" altLang="zh-CN" dirty="0">
                <a:effectLst/>
              </a:rPr>
              <a:t>  </a:t>
            </a:r>
            <a:endParaRPr lang="zh-CN" altLang="en-US" dirty="0"/>
          </a:p>
        </p:txBody>
      </p:sp>
      <p:pic>
        <p:nvPicPr>
          <p:cNvPr id="2" name="图片 1"/>
          <p:cNvPicPr>
            <a:picLocks noChangeAspect="1"/>
          </p:cNvPicPr>
          <p:nvPr/>
        </p:nvPicPr>
        <p:blipFill>
          <a:blip r:embed="rId3"/>
          <a:stretch>
            <a:fillRect/>
          </a:stretch>
        </p:blipFill>
        <p:spPr>
          <a:xfrm>
            <a:off x="0" y="480060"/>
            <a:ext cx="12192000" cy="589724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6211669"/>
            <a:ext cx="12192000" cy="645160"/>
          </a:xfrm>
          <a:prstGeom prst="rect">
            <a:avLst/>
          </a:prstGeom>
          <a:noFill/>
        </p:spPr>
        <p:txBody>
          <a:bodyPr wrap="square">
            <a:spAutoFit/>
          </a:bodyPr>
          <a:lstStyle/>
          <a:p>
            <a:pPr algn="ctr"/>
            <a:r>
              <a:rPr lang="en-US" altLang="zh-CN" b="1" dirty="0">
                <a:latin typeface="Times New Roman" panose="02020703060505090304" pitchFamily="18" charset="0"/>
                <a:ea typeface="DengXian" panose="02010600030101010101" pitchFamily="2" charset="-122"/>
              </a:rPr>
              <a:t>Figure S7. Annual relapse and death risk according to primary HER2-low expression of (A, D) all, (B, E) ER-positive, and (C, F) ER-negative, HER2-negative patients. </a:t>
            </a:r>
            <a:endParaRPr lang="zh-CN" altLang="en-US" dirty="0"/>
          </a:p>
        </p:txBody>
      </p:sp>
      <p:pic>
        <p:nvPicPr>
          <p:cNvPr id="3" name="图片 2"/>
          <p:cNvPicPr>
            <a:picLocks noChangeAspect="1"/>
          </p:cNvPicPr>
          <p:nvPr/>
        </p:nvPicPr>
        <p:blipFill>
          <a:blip r:embed="rId3"/>
          <a:stretch>
            <a:fillRect/>
          </a:stretch>
        </p:blipFill>
        <p:spPr>
          <a:xfrm>
            <a:off x="558800" y="0"/>
            <a:ext cx="11074400" cy="619132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6211669"/>
            <a:ext cx="12192000" cy="645160"/>
          </a:xfrm>
          <a:prstGeom prst="rect">
            <a:avLst/>
          </a:prstGeom>
          <a:noFill/>
        </p:spPr>
        <p:txBody>
          <a:bodyPr wrap="square">
            <a:spAutoFit/>
          </a:bodyPr>
          <a:lstStyle/>
          <a:p>
            <a:pPr algn="ctr"/>
            <a:r>
              <a:rPr lang="en-US" altLang="zh-CN" b="1" dirty="0">
                <a:latin typeface="Times New Roman" panose="02020703060505090304" pitchFamily="18" charset="0"/>
                <a:ea typeface="DengXian" panose="02010600030101010101" pitchFamily="2" charset="-122"/>
              </a:rPr>
              <a:t>Figure S8. </a:t>
            </a:r>
            <a:r>
              <a:rPr lang="en-GB" altLang="zh-CN" sz="1800" b="1" dirty="0">
                <a:effectLst/>
                <a:latin typeface="Times New Roman" panose="02020703060505090304" pitchFamily="18" charset="0"/>
                <a:ea typeface="DengXian" panose="02010600030101010101" pitchFamily="2" charset="-122"/>
              </a:rPr>
              <a:t>RFI and OS according to primary HER2-low expression of (A, C) ER-positive, and (B, D) ER-negative, HER2-negative patients with residual disease.</a:t>
            </a:r>
            <a:r>
              <a:rPr lang="zh-CN" altLang="zh-CN" dirty="0">
                <a:effectLst/>
              </a:rPr>
              <a:t> </a:t>
            </a:r>
            <a:endParaRPr lang="zh-CN" altLang="en-US" dirty="0"/>
          </a:p>
        </p:txBody>
      </p:sp>
      <p:pic>
        <p:nvPicPr>
          <p:cNvPr id="4" name="图片 3"/>
          <p:cNvPicPr>
            <a:picLocks noChangeAspect="1"/>
          </p:cNvPicPr>
          <p:nvPr/>
        </p:nvPicPr>
        <p:blipFill>
          <a:blip r:embed="rId3"/>
          <a:stretch>
            <a:fillRect/>
          </a:stretch>
        </p:blipFill>
        <p:spPr>
          <a:xfrm>
            <a:off x="1619250" y="1218"/>
            <a:ext cx="8953500" cy="6210451"/>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0" y="6211669"/>
            <a:ext cx="12192000" cy="645160"/>
          </a:xfrm>
          <a:prstGeom prst="rect">
            <a:avLst/>
          </a:prstGeom>
          <a:noFill/>
        </p:spPr>
        <p:txBody>
          <a:bodyPr wrap="square">
            <a:spAutoFit/>
          </a:bodyPr>
          <a:lstStyle/>
          <a:p>
            <a:pPr algn="ctr"/>
            <a:r>
              <a:rPr lang="en-GB" altLang="zh-CN" sz="1800" b="1" dirty="0">
                <a:effectLst/>
                <a:latin typeface="Times New Roman" panose="02020703060505090304" pitchFamily="18" charset="0"/>
                <a:ea typeface="DengXian" panose="02010600030101010101" pitchFamily="2" charset="-122"/>
              </a:rPr>
              <a:t>Figure S</a:t>
            </a:r>
            <a:r>
              <a:rPr lang="en-US" altLang="zh-CN" b="1" dirty="0">
                <a:latin typeface="Times New Roman" panose="02020703060505090304" pitchFamily="18" charset="0"/>
                <a:ea typeface="DengXian" panose="02010600030101010101" pitchFamily="2" charset="-122"/>
              </a:rPr>
              <a:t>9</a:t>
            </a:r>
            <a:r>
              <a:rPr lang="en-GB" altLang="zh-CN" sz="1800" b="1" dirty="0">
                <a:effectLst/>
                <a:latin typeface="Times New Roman" panose="02020703060505090304" pitchFamily="18" charset="0"/>
                <a:ea typeface="DengXian" panose="02010600030101010101" pitchFamily="2" charset="-122"/>
              </a:rPr>
              <a:t>. RFI and OS according to HER2 </a:t>
            </a:r>
            <a:r>
              <a:rPr lang="en-US" altLang="en-GB" sz="1800" b="1" dirty="0">
                <a:effectLst/>
                <a:latin typeface="Times New Roman" panose="02020703060505090304" pitchFamily="18" charset="0"/>
                <a:ea typeface="DengXian" panose="02010600030101010101" pitchFamily="2" charset="-122"/>
              </a:rPr>
              <a:t>category change</a:t>
            </a:r>
            <a:r>
              <a:rPr lang="en-GB" altLang="zh-CN" sz="1800" b="1" dirty="0">
                <a:effectLst/>
                <a:latin typeface="Times New Roman" panose="02020703060505090304" pitchFamily="18" charset="0"/>
                <a:ea typeface="DengXian" panose="02010600030101010101" pitchFamily="2" charset="-122"/>
              </a:rPr>
              <a:t> of (A, D) all, (B, E) ER-positive, and (C, F) ER-negative, HER2-negative patients with residual disease. </a:t>
            </a:r>
            <a:endParaRPr lang="zh-CN" altLang="zh-CN" sz="1800" dirty="0">
              <a:effectLst/>
              <a:latin typeface="Times New Roman" panose="02020703060505090304" pitchFamily="18" charset="0"/>
              <a:ea typeface="DengXian" panose="02010600030101010101" pitchFamily="2" charset="-122"/>
            </a:endParaRPr>
          </a:p>
        </p:txBody>
      </p:sp>
      <p:pic>
        <p:nvPicPr>
          <p:cNvPr id="3" name="图片 2"/>
          <p:cNvPicPr>
            <a:picLocks noChangeAspect="1"/>
          </p:cNvPicPr>
          <p:nvPr/>
        </p:nvPicPr>
        <p:blipFill>
          <a:blip r:embed="rId3"/>
          <a:stretch>
            <a:fillRect/>
          </a:stretch>
        </p:blipFill>
        <p:spPr>
          <a:xfrm>
            <a:off x="0" y="646331"/>
            <a:ext cx="12192000" cy="5510596"/>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686</Words>
  <Application>Microsoft Macintosh PowerPoint</Application>
  <PresentationFormat>宽屏</PresentationFormat>
  <Paragraphs>31</Paragraphs>
  <Slides>10</Slides>
  <Notes>10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10</vt:i4>
      </vt:variant>
    </vt:vector>
  </HeadingPairs>
  <TitlesOfParts>
    <vt:vector size="17" baseType="lpstr">
      <vt:lpstr>DengXian</vt:lpstr>
      <vt:lpstr>DengXian</vt:lpstr>
      <vt:lpstr>等线 Light</vt:lpstr>
      <vt:lpstr>Arial</vt:lpstr>
      <vt:lpstr>Times New Roman</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Lu Yujie</dc:creator>
  <cp:lastModifiedBy>Yujie Lu</cp:lastModifiedBy>
  <cp:revision>25</cp:revision>
  <dcterms:created xsi:type="dcterms:W3CDTF">2023-06-16T22:07:11Z</dcterms:created>
  <dcterms:modified xsi:type="dcterms:W3CDTF">2023-06-18T04:21:51Z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2052-3.9.0.6159</vt:lpwstr>
  </property>
</Properties>
</file>