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on, Patrick R." userId="a8a9dfac-ef02-4868-973e-d48592b523f1" providerId="ADAL" clId="{F423BE3B-47BD-47B7-B193-C06BA4558316}"/>
    <pc:docChg chg="modSld">
      <pc:chgData name="Hannon, Patrick R." userId="a8a9dfac-ef02-4868-973e-d48592b523f1" providerId="ADAL" clId="{F423BE3B-47BD-47B7-B193-C06BA4558316}" dt="2023-07-10T18:36:12.372" v="16" actId="20577"/>
      <pc:docMkLst>
        <pc:docMk/>
      </pc:docMkLst>
      <pc:sldChg chg="addSp modSp">
        <pc:chgData name="Hannon, Patrick R." userId="a8a9dfac-ef02-4868-973e-d48592b523f1" providerId="ADAL" clId="{F423BE3B-47BD-47B7-B193-C06BA4558316}" dt="2023-07-10T18:36:12.372" v="16" actId="20577"/>
        <pc:sldMkLst>
          <pc:docMk/>
          <pc:sldMk cId="263944804" sldId="257"/>
        </pc:sldMkLst>
        <pc:spChg chg="add mod">
          <ac:chgData name="Hannon, Patrick R." userId="a8a9dfac-ef02-4868-973e-d48592b523f1" providerId="ADAL" clId="{F423BE3B-47BD-47B7-B193-C06BA4558316}" dt="2023-07-10T18:36:12.372" v="16" actId="20577"/>
          <ac:spMkLst>
            <pc:docMk/>
            <pc:sldMk cId="263944804" sldId="257"/>
            <ac:spMk id="2" creationId="{74366016-A27B-4290-BBDC-036AA04E9B6A}"/>
          </ac:spMkLst>
        </pc:spChg>
      </pc:sldChg>
    </pc:docChg>
  </pc:docChgLst>
  <pc:docChgLst>
    <pc:chgData name="Hannon, Patrick R." userId="a8a9dfac-ef02-4868-973e-d48592b523f1" providerId="ADAL" clId="{9CC140BB-E6D9-4B21-B075-CF78B8189F14}"/>
    <pc:docChg chg="modSld">
      <pc:chgData name="Hannon, Patrick R." userId="a8a9dfac-ef02-4868-973e-d48592b523f1" providerId="ADAL" clId="{9CC140BB-E6D9-4B21-B075-CF78B8189F14}" dt="2023-04-26T14:12:16.164" v="2" actId="113"/>
      <pc:docMkLst>
        <pc:docMk/>
      </pc:docMkLst>
      <pc:sldChg chg="modSp">
        <pc:chgData name="Hannon, Patrick R." userId="a8a9dfac-ef02-4868-973e-d48592b523f1" providerId="ADAL" clId="{9CC140BB-E6D9-4B21-B075-CF78B8189F14}" dt="2023-04-26T14:12:16.164" v="2" actId="113"/>
        <pc:sldMkLst>
          <pc:docMk/>
          <pc:sldMk cId="263944804" sldId="257"/>
        </pc:sldMkLst>
        <pc:spChg chg="mod">
          <ac:chgData name="Hannon, Patrick R." userId="a8a9dfac-ef02-4868-973e-d48592b523f1" providerId="ADAL" clId="{9CC140BB-E6D9-4B21-B075-CF78B8189F14}" dt="2023-04-26T14:12:14.365" v="1" actId="113"/>
          <ac:spMkLst>
            <pc:docMk/>
            <pc:sldMk cId="263944804" sldId="257"/>
            <ac:spMk id="6" creationId="{00000000-0000-0000-0000-000000000000}"/>
          </ac:spMkLst>
        </pc:spChg>
        <pc:spChg chg="mod">
          <ac:chgData name="Hannon, Patrick R." userId="a8a9dfac-ef02-4868-973e-d48592b523f1" providerId="ADAL" clId="{9CC140BB-E6D9-4B21-B075-CF78B8189F14}" dt="2023-04-26T14:12:16.164" v="2" actId="113"/>
          <ac:spMkLst>
            <pc:docMk/>
            <pc:sldMk cId="263944804" sldId="257"/>
            <ac:spMk id="60" creationId="{00000000-0000-0000-0000-000000000000}"/>
          </ac:spMkLst>
        </pc:spChg>
        <pc:graphicFrameChg chg="mod">
          <ac:chgData name="Hannon, Patrick R." userId="a8a9dfac-ef02-4868-973e-d48592b523f1" providerId="ADAL" clId="{9CC140BB-E6D9-4B21-B075-CF78B8189F14}" dt="2023-04-26T14:12:11.999" v="0" actId="113"/>
          <ac:graphicFrameMkLst>
            <pc:docMk/>
            <pc:sldMk cId="263944804" sldId="257"/>
            <ac:graphicFrameMk id="4" creationId="{00000000-0000-0000-0000-000000000000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HCDATA\Dept\OBGYN\Reproductive\Curry%20Lab\Patrick\PHT%20mixture\HumanRevitalizedGC\PCR\April2018_cAMPTimecourse_6%2012h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HCDATA\Dept\OBGYN\Reproductive\Curry%20Lab\Patrick\PHT%20mixture\HumanRevitalizedGC\PCR\April2018_cAMPTimecourse_6%2012h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HCDATA\Dept\OBGYN\Reproductive\Curry%20Lab\Patrick\PHT%20mixture\HumanRevitalizedGC\PCR\April2018_cAMPTimecourse_6%2012h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i="1" dirty="0">
                <a:latin typeface="Arial" panose="020B0604020202020204" pitchFamily="34" charset="0"/>
                <a:cs typeface="Arial" panose="020B0604020202020204" pitchFamily="34" charset="0"/>
              </a:rPr>
              <a:t>STAR</a:t>
            </a:r>
          </a:p>
        </c:rich>
      </c:tx>
      <c:layout>
        <c:manualLayout>
          <c:xMode val="edge"/>
          <c:yMode val="edge"/>
          <c:x val="0.46663888888888888"/>
          <c:y val="2.77777777777777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6416666666666664E-2"/>
          <c:y val="5.3912219305920092E-2"/>
          <c:w val="0.87162204724409442"/>
          <c:h val="0.807569262175561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STAR_Fold!$A$107</c:f>
              <c:strCache>
                <c:ptCount val="1"/>
                <c:pt idx="0">
                  <c:v>DMSO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STAR_Fold!$F$107:$I$107</c:f>
                <c:numCache>
                  <c:formatCode>General</c:formatCode>
                  <c:ptCount val="4"/>
                  <c:pt idx="0">
                    <c:v>6.2238541898866959</c:v>
                  </c:pt>
                  <c:pt idx="1">
                    <c:v>4.6406122502079992</c:v>
                  </c:pt>
                  <c:pt idx="2">
                    <c:v>3.4632007800225479</c:v>
                  </c:pt>
                  <c:pt idx="3">
                    <c:v>2.1403318888020384</c:v>
                  </c:pt>
                </c:numCache>
              </c:numRef>
            </c:plus>
            <c:minus>
              <c:numRef>
                <c:f>STAR_Fold!$F$107:$I$107</c:f>
                <c:numCache>
                  <c:formatCode>General</c:formatCode>
                  <c:ptCount val="4"/>
                  <c:pt idx="0">
                    <c:v>6.2238541898866959</c:v>
                  </c:pt>
                  <c:pt idx="1">
                    <c:v>4.6406122502079992</c:v>
                  </c:pt>
                  <c:pt idx="2">
                    <c:v>3.4632007800225479</c:v>
                  </c:pt>
                  <c:pt idx="3">
                    <c:v>2.1403318888020384</c:v>
                  </c:pt>
                </c:numCache>
              </c:numRef>
            </c:minus>
          </c:errBars>
          <c:cat>
            <c:strRef>
              <c:f>STAR_Fold!$B$106:$E$106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STAR_Fold!$B$107:$E$107</c:f>
              <c:numCache>
                <c:formatCode>###0.0000</c:formatCode>
                <c:ptCount val="4"/>
                <c:pt idx="0">
                  <c:v>25.3894244715</c:v>
                </c:pt>
                <c:pt idx="1">
                  <c:v>27.409936916071427</c:v>
                </c:pt>
                <c:pt idx="2">
                  <c:v>17.678928213388886</c:v>
                </c:pt>
                <c:pt idx="3">
                  <c:v>13.28123056407143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54-40EF-A41F-1C5284109DF1}"/>
            </c:ext>
          </c:extLst>
        </c:ser>
        <c:ser>
          <c:idx val="1"/>
          <c:order val="1"/>
          <c:tx>
            <c:strRef>
              <c:f>STAR_Fold!$A$108</c:f>
              <c:strCache>
                <c:ptCount val="1"/>
                <c:pt idx="0">
                  <c:v>hCG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STAR_Fold!$F$108:$I$108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</c:numCache>
              </c:numRef>
            </c:plus>
            <c:minus>
              <c:numRef>
                <c:f>STAR_Fold!$F$108:$I$108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</c:numCache>
              </c:numRef>
            </c:minus>
          </c:errBars>
          <c:cat>
            <c:strRef>
              <c:f>STAR_Fold!$B$106:$E$106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STAR_Fold!$B$108:$E$108</c:f>
              <c:numCache>
                <c:formatCode>###0.0000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654-40EF-A41F-1C5284109DF1}"/>
            </c:ext>
          </c:extLst>
        </c:ser>
        <c:ser>
          <c:idx val="2"/>
          <c:order val="2"/>
          <c:tx>
            <c:strRef>
              <c:f>STAR_Fold!$A$109</c:f>
              <c:strCache>
                <c:ptCount val="1"/>
                <c:pt idx="0">
                  <c:v>hCG+PHTmix 500μg/ml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0654-40EF-A41F-1C5284109DF1}"/>
              </c:ext>
            </c:extLst>
          </c:dPt>
          <c:errBars>
            <c:errBarType val="both"/>
            <c:errValType val="cust"/>
            <c:noEndCap val="0"/>
            <c:plus>
              <c:numRef>
                <c:f>STAR_Fold!$F$109:$I$109</c:f>
                <c:numCache>
                  <c:formatCode>General</c:formatCode>
                  <c:ptCount val="4"/>
                  <c:pt idx="0">
                    <c:v>7.3415649446850741</c:v>
                  </c:pt>
                  <c:pt idx="1">
                    <c:v>7.5417660969406874</c:v>
                  </c:pt>
                  <c:pt idx="2">
                    <c:v>9.8939702255380571</c:v>
                  </c:pt>
                  <c:pt idx="3">
                    <c:v>9.9163767680185053</c:v>
                  </c:pt>
                </c:numCache>
              </c:numRef>
            </c:plus>
            <c:minus>
              <c:numRef>
                <c:f>STAR_Fold!$F$109:$I$109</c:f>
                <c:numCache>
                  <c:formatCode>General</c:formatCode>
                  <c:ptCount val="4"/>
                  <c:pt idx="0">
                    <c:v>7.3415649446850741</c:v>
                  </c:pt>
                  <c:pt idx="1">
                    <c:v>7.5417660969406874</c:v>
                  </c:pt>
                  <c:pt idx="2">
                    <c:v>9.8939702255380571</c:v>
                  </c:pt>
                  <c:pt idx="3">
                    <c:v>9.9163767680185053</c:v>
                  </c:pt>
                </c:numCache>
              </c:numRef>
            </c:minus>
          </c:errBars>
          <c:cat>
            <c:strRef>
              <c:f>STAR_Fold!$B$106:$E$106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STAR_Fold!$B$109:$E$109</c:f>
              <c:numCache>
                <c:formatCode>###0.0000</c:formatCode>
                <c:ptCount val="4"/>
                <c:pt idx="0">
                  <c:v>59.442158776666666</c:v>
                </c:pt>
                <c:pt idx="1">
                  <c:v>58.673761558571428</c:v>
                </c:pt>
                <c:pt idx="2">
                  <c:v>74.424485296312511</c:v>
                </c:pt>
                <c:pt idx="3">
                  <c:v>54.97858584936364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654-40EF-A41F-1C5284109DF1}"/>
            </c:ext>
          </c:extLst>
        </c:ser>
        <c:ser>
          <c:idx val="3"/>
          <c:order val="3"/>
          <c:tx>
            <c:strRef>
              <c:f>STAR_Fold!$A$110</c:f>
              <c:strCache>
                <c:ptCount val="1"/>
                <c:pt idx="0">
                  <c:v>DMSO+cAMP</c:v>
                </c:pt>
              </c:strCache>
            </c:strRef>
          </c:tx>
          <c:spPr>
            <a:pattFill prst="pct2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STAR_Fold!$F$110:$I$110</c:f>
                <c:numCache>
                  <c:formatCode>General</c:formatCode>
                  <c:ptCount val="4"/>
                  <c:pt idx="0">
                    <c:v>20.797403685184726</c:v>
                  </c:pt>
                  <c:pt idx="1">
                    <c:v>25.320160079689799</c:v>
                  </c:pt>
                  <c:pt idx="2">
                    <c:v>30.999958451400843</c:v>
                  </c:pt>
                  <c:pt idx="3">
                    <c:v>27.95439462712098</c:v>
                  </c:pt>
                </c:numCache>
              </c:numRef>
            </c:plus>
            <c:minus>
              <c:numRef>
                <c:f>STAR_Fold!$F$110:$I$110</c:f>
                <c:numCache>
                  <c:formatCode>General</c:formatCode>
                  <c:ptCount val="4"/>
                  <c:pt idx="0">
                    <c:v>20.797403685184726</c:v>
                  </c:pt>
                  <c:pt idx="1">
                    <c:v>25.320160079689799</c:v>
                  </c:pt>
                  <c:pt idx="2">
                    <c:v>30.999958451400843</c:v>
                  </c:pt>
                  <c:pt idx="3">
                    <c:v>27.95439462712098</c:v>
                  </c:pt>
                </c:numCache>
              </c:numRef>
            </c:minus>
          </c:errBars>
          <c:cat>
            <c:strRef>
              <c:f>STAR_Fold!$B$106:$E$106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STAR_Fold!$B$110:$E$110</c:f>
              <c:numCache>
                <c:formatCode>###0.0000</c:formatCode>
                <c:ptCount val="4"/>
                <c:pt idx="0">
                  <c:v>133.15910005333333</c:v>
                </c:pt>
                <c:pt idx="1">
                  <c:v>149.54872510000001</c:v>
                </c:pt>
                <c:pt idx="2">
                  <c:v>150.94025239000001</c:v>
                </c:pt>
                <c:pt idx="3">
                  <c:v>186.53073853999999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654-40EF-A41F-1C5284109DF1}"/>
            </c:ext>
          </c:extLst>
        </c:ser>
        <c:ser>
          <c:idx val="4"/>
          <c:order val="4"/>
          <c:tx>
            <c:strRef>
              <c:f>STAR_Fold!$A$111</c:f>
              <c:strCache>
                <c:ptCount val="1"/>
                <c:pt idx="0">
                  <c:v>hCG+cAMP</c:v>
                </c:pt>
              </c:strCache>
            </c:strRef>
          </c:tx>
          <c:spPr>
            <a:pattFill prst="pct20">
              <a:fgClr>
                <a:schemeClr val="tx1"/>
              </a:fgClr>
              <a:bgClr>
                <a:schemeClr val="bg1">
                  <a:lumMod val="65000"/>
                </a:schemeClr>
              </a:bgClr>
            </a:patt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STAR_Fold!$F$111:$I$111</c:f>
                <c:numCache>
                  <c:formatCode>General</c:formatCode>
                  <c:ptCount val="4"/>
                  <c:pt idx="0">
                    <c:v>36.023993451444284</c:v>
                  </c:pt>
                  <c:pt idx="1">
                    <c:v>23.115423754460238</c:v>
                  </c:pt>
                  <c:pt idx="2">
                    <c:v>28.498670069073309</c:v>
                  </c:pt>
                  <c:pt idx="3">
                    <c:v>18.273849792927024</c:v>
                  </c:pt>
                </c:numCache>
              </c:numRef>
            </c:plus>
            <c:minus>
              <c:numRef>
                <c:f>STAR_Fold!$F$111:$I$111</c:f>
                <c:numCache>
                  <c:formatCode>General</c:formatCode>
                  <c:ptCount val="4"/>
                  <c:pt idx="0">
                    <c:v>36.023993451444284</c:v>
                  </c:pt>
                  <c:pt idx="1">
                    <c:v>23.115423754460238</c:v>
                  </c:pt>
                  <c:pt idx="2">
                    <c:v>28.498670069073309</c:v>
                  </c:pt>
                  <c:pt idx="3">
                    <c:v>18.273849792927024</c:v>
                  </c:pt>
                </c:numCache>
              </c:numRef>
            </c:minus>
          </c:errBars>
          <c:cat>
            <c:strRef>
              <c:f>STAR_Fold!$B$106:$E$106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STAR_Fold!$B$111:$E$111</c:f>
              <c:numCache>
                <c:formatCode>###0.0000</c:formatCode>
                <c:ptCount val="4"/>
                <c:pt idx="0">
                  <c:v>175.49595522714284</c:v>
                </c:pt>
                <c:pt idx="1">
                  <c:v>163.79896166000003</c:v>
                </c:pt>
                <c:pt idx="2">
                  <c:v>149.0286011725</c:v>
                </c:pt>
                <c:pt idx="3">
                  <c:v>197.51960936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654-40EF-A41F-1C5284109DF1}"/>
            </c:ext>
          </c:extLst>
        </c:ser>
        <c:ser>
          <c:idx val="5"/>
          <c:order val="5"/>
          <c:tx>
            <c:strRef>
              <c:f>STAR_Fold!$A$112</c:f>
              <c:strCache>
                <c:ptCount val="1"/>
                <c:pt idx="0">
                  <c:v>hCG+PHTmix 500μg/ml+cAMP</c:v>
                </c:pt>
              </c:strCache>
            </c:strRef>
          </c:tx>
          <c:spPr>
            <a:pattFill prst="pct20">
              <a:fgClr>
                <a:schemeClr val="tx1"/>
              </a:fgClr>
              <a:bgClr>
                <a:schemeClr val="accent1">
                  <a:lumMod val="75000"/>
                </a:schemeClr>
              </a:bgClr>
            </a:patt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STAR_Fold!$F$112:$I$112</c:f>
                <c:numCache>
                  <c:formatCode>General</c:formatCode>
                  <c:ptCount val="4"/>
                  <c:pt idx="0">
                    <c:v>42.914194182880102</c:v>
                  </c:pt>
                  <c:pt idx="1">
                    <c:v>15.075140168347321</c:v>
                  </c:pt>
                  <c:pt idx="2">
                    <c:v>40.196076587897963</c:v>
                  </c:pt>
                  <c:pt idx="3">
                    <c:v>54.907265122614085</c:v>
                  </c:pt>
                </c:numCache>
              </c:numRef>
            </c:plus>
            <c:minus>
              <c:numRef>
                <c:f>STAR_Fold!$F$112:$I$112</c:f>
                <c:numCache>
                  <c:formatCode>General</c:formatCode>
                  <c:ptCount val="4"/>
                  <c:pt idx="0">
                    <c:v>42.914194182880102</c:v>
                  </c:pt>
                  <c:pt idx="1">
                    <c:v>15.075140168347321</c:v>
                  </c:pt>
                  <c:pt idx="2">
                    <c:v>40.196076587897963</c:v>
                  </c:pt>
                  <c:pt idx="3">
                    <c:v>54.907265122614085</c:v>
                  </c:pt>
                </c:numCache>
              </c:numRef>
            </c:minus>
          </c:errBars>
          <c:cat>
            <c:strRef>
              <c:f>STAR_Fold!$B$106:$E$106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STAR_Fold!$B$112:$E$112</c:f>
              <c:numCache>
                <c:formatCode>###0.0000</c:formatCode>
                <c:ptCount val="4"/>
                <c:pt idx="0">
                  <c:v>164.86984047222222</c:v>
                </c:pt>
                <c:pt idx="1">
                  <c:v>100.57335299</c:v>
                </c:pt>
                <c:pt idx="2">
                  <c:v>220.45253260333331</c:v>
                </c:pt>
                <c:pt idx="3">
                  <c:v>276.42705377571428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654-40EF-A41F-1C5284109D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1806080"/>
        <c:axId val="171832448"/>
      </c:barChart>
      <c:catAx>
        <c:axId val="1718060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aseline="0">
                <a:latin typeface="Arial" panose="020B0604020202020204" pitchFamily="34" charset="0"/>
                <a:cs typeface="Times New Roman" panose="02020603050405020304" pitchFamily="18" charset="0"/>
              </a:defRPr>
            </a:pPr>
            <a:endParaRPr lang="en-US"/>
          </a:p>
        </c:txPr>
        <c:crossAx val="171832448"/>
        <c:crosses val="autoZero"/>
        <c:auto val="1"/>
        <c:lblAlgn val="ctr"/>
        <c:lblOffset val="100"/>
        <c:noMultiLvlLbl val="0"/>
      </c:catAx>
      <c:valAx>
        <c:axId val="17183244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###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aseline="0">
                <a:latin typeface="Arial" panose="020B0604020202020204" pitchFamily="34" charset="0"/>
                <a:cs typeface="Times New Roman" panose="02020603050405020304" pitchFamily="18" charset="0"/>
              </a:defRPr>
            </a:pPr>
            <a:endParaRPr lang="en-US"/>
          </a:p>
        </c:txPr>
        <c:crossAx val="1718060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CYP11A1_Fold!$A$101</c:f>
              <c:strCache>
                <c:ptCount val="1"/>
                <c:pt idx="0">
                  <c:v>DMSO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CYP11A1_Fold!$F$101:$I$101</c:f>
                <c:numCache>
                  <c:formatCode>General</c:formatCode>
                  <c:ptCount val="4"/>
                  <c:pt idx="0">
                    <c:v>8.4518955182457116</c:v>
                  </c:pt>
                  <c:pt idx="1">
                    <c:v>10.060567894250008</c:v>
                  </c:pt>
                  <c:pt idx="2">
                    <c:v>7.9782644948723389</c:v>
                  </c:pt>
                  <c:pt idx="3">
                    <c:v>5.4663604067728766</c:v>
                  </c:pt>
                </c:numCache>
              </c:numRef>
            </c:plus>
            <c:minus>
              <c:numRef>
                <c:f>CYP11A1_Fold!$F$101:$I$101</c:f>
                <c:numCache>
                  <c:formatCode>General</c:formatCode>
                  <c:ptCount val="4"/>
                  <c:pt idx="0">
                    <c:v>8.4518955182457116</c:v>
                  </c:pt>
                  <c:pt idx="1">
                    <c:v>10.060567894250008</c:v>
                  </c:pt>
                  <c:pt idx="2">
                    <c:v>7.9782644948723389</c:v>
                  </c:pt>
                  <c:pt idx="3">
                    <c:v>5.4663604067728766</c:v>
                  </c:pt>
                </c:numCache>
              </c:numRef>
            </c:minus>
          </c:errBars>
          <c:cat>
            <c:strRef>
              <c:f>CYP11A1_Fold!$B$100:$E$100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CYP11A1_Fold!$B$101:$E$101</c:f>
              <c:numCache>
                <c:formatCode>###0.0000</c:formatCode>
                <c:ptCount val="4"/>
                <c:pt idx="0">
                  <c:v>59.975349947599994</c:v>
                </c:pt>
                <c:pt idx="1">
                  <c:v>56.67171555625</c:v>
                </c:pt>
                <c:pt idx="2">
                  <c:v>44.306532805624997</c:v>
                </c:pt>
                <c:pt idx="3">
                  <c:v>33.642834855333334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F3-4855-B1D5-3E56B214D15D}"/>
            </c:ext>
          </c:extLst>
        </c:ser>
        <c:ser>
          <c:idx val="1"/>
          <c:order val="1"/>
          <c:tx>
            <c:strRef>
              <c:f>CYP11A1_Fold!$A$102</c:f>
              <c:strCache>
                <c:ptCount val="1"/>
                <c:pt idx="0">
                  <c:v>hCG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CYP11A1_Fold!$F$102:$I$102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</c:numCache>
              </c:numRef>
            </c:plus>
            <c:minus>
              <c:numRef>
                <c:f>CYP11A1_Fold!$F$102:$I$102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</c:numCache>
              </c:numRef>
            </c:minus>
          </c:errBars>
          <c:cat>
            <c:strRef>
              <c:f>CYP11A1_Fold!$B$100:$E$100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CYP11A1_Fold!$B$102:$E$102</c:f>
              <c:numCache>
                <c:formatCode>###0.0000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F3-4855-B1D5-3E56B214D15D}"/>
            </c:ext>
          </c:extLst>
        </c:ser>
        <c:ser>
          <c:idx val="2"/>
          <c:order val="2"/>
          <c:tx>
            <c:strRef>
              <c:f>CYP11A1_Fold!$A$103</c:f>
              <c:strCache>
                <c:ptCount val="1"/>
                <c:pt idx="0">
                  <c:v>hCG+PHTmix 500μg/ml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CYP11A1_Fold!$F$103:$I$103</c:f>
                <c:numCache>
                  <c:formatCode>General</c:formatCode>
                  <c:ptCount val="4"/>
                  <c:pt idx="0">
                    <c:v>18.378418207068478</c:v>
                  </c:pt>
                  <c:pt idx="1">
                    <c:v>5.3223966536214613</c:v>
                  </c:pt>
                  <c:pt idx="2">
                    <c:v>7.9687873768967536</c:v>
                  </c:pt>
                  <c:pt idx="3">
                    <c:v>21.325727650288329</c:v>
                  </c:pt>
                </c:numCache>
              </c:numRef>
            </c:plus>
            <c:minus>
              <c:numRef>
                <c:f>CYP11A1_Fold!$F$103:$I$103</c:f>
                <c:numCache>
                  <c:formatCode>General</c:formatCode>
                  <c:ptCount val="4"/>
                  <c:pt idx="0">
                    <c:v>18.378418207068478</c:v>
                  </c:pt>
                  <c:pt idx="1">
                    <c:v>5.3223966536214613</c:v>
                  </c:pt>
                  <c:pt idx="2">
                    <c:v>7.9687873768967536</c:v>
                  </c:pt>
                  <c:pt idx="3">
                    <c:v>21.325727650288329</c:v>
                  </c:pt>
                </c:numCache>
              </c:numRef>
            </c:minus>
          </c:errBars>
          <c:cat>
            <c:strRef>
              <c:f>CYP11A1_Fold!$B$100:$E$100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CYP11A1_Fold!$B$103:$E$103</c:f>
              <c:numCache>
                <c:formatCode>###0.0000</c:formatCode>
                <c:ptCount val="4"/>
                <c:pt idx="0">
                  <c:v>140.88798923529407</c:v>
                </c:pt>
                <c:pt idx="1">
                  <c:v>91.733841022307686</c:v>
                </c:pt>
                <c:pt idx="2">
                  <c:v>69.310108101428568</c:v>
                </c:pt>
                <c:pt idx="3">
                  <c:v>125.80185651125001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1F3-4855-B1D5-3E56B214D15D}"/>
            </c:ext>
          </c:extLst>
        </c:ser>
        <c:ser>
          <c:idx val="3"/>
          <c:order val="3"/>
          <c:tx>
            <c:strRef>
              <c:f>CYP11A1_Fold!$A$104</c:f>
              <c:strCache>
                <c:ptCount val="1"/>
                <c:pt idx="0">
                  <c:v>DMSO+cAMP</c:v>
                </c:pt>
              </c:strCache>
            </c:strRef>
          </c:tx>
          <c:spPr>
            <a:pattFill prst="pct2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CYP11A1_Fold!$F$104:$I$104</c:f>
                <c:numCache>
                  <c:formatCode>General</c:formatCode>
                  <c:ptCount val="4"/>
                  <c:pt idx="0">
                    <c:v>5.6040520487849905</c:v>
                  </c:pt>
                  <c:pt idx="1">
                    <c:v>13.64927432630704</c:v>
                  </c:pt>
                  <c:pt idx="2">
                    <c:v>13.785033478907243</c:v>
                  </c:pt>
                  <c:pt idx="3">
                    <c:v>8.9120911540703514</c:v>
                  </c:pt>
                </c:numCache>
              </c:numRef>
            </c:plus>
            <c:minus>
              <c:numRef>
                <c:f>CYP11A1_Fold!$F$104:$I$104</c:f>
                <c:numCache>
                  <c:formatCode>General</c:formatCode>
                  <c:ptCount val="4"/>
                  <c:pt idx="0">
                    <c:v>5.6040520487849905</c:v>
                  </c:pt>
                  <c:pt idx="1">
                    <c:v>13.64927432630704</c:v>
                  </c:pt>
                  <c:pt idx="2">
                    <c:v>13.785033478907243</c:v>
                  </c:pt>
                  <c:pt idx="3">
                    <c:v>8.9120911540703514</c:v>
                  </c:pt>
                </c:numCache>
              </c:numRef>
            </c:minus>
          </c:errBars>
          <c:cat>
            <c:strRef>
              <c:f>CYP11A1_Fold!$B$100:$E$100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CYP11A1_Fold!$B$104:$E$104</c:f>
              <c:numCache>
                <c:formatCode>###0.0000</c:formatCode>
                <c:ptCount val="4"/>
                <c:pt idx="0">
                  <c:v>108.39450437250001</c:v>
                </c:pt>
                <c:pt idx="1">
                  <c:v>111.401990865</c:v>
                </c:pt>
                <c:pt idx="2">
                  <c:v>87.302083336666669</c:v>
                </c:pt>
                <c:pt idx="3">
                  <c:v>87.17976164625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1F3-4855-B1D5-3E56B214D15D}"/>
            </c:ext>
          </c:extLst>
        </c:ser>
        <c:ser>
          <c:idx val="4"/>
          <c:order val="4"/>
          <c:tx>
            <c:strRef>
              <c:f>CYP11A1_Fold!$A$105</c:f>
              <c:strCache>
                <c:ptCount val="1"/>
                <c:pt idx="0">
                  <c:v>hCG+cAMP</c:v>
                </c:pt>
              </c:strCache>
            </c:strRef>
          </c:tx>
          <c:spPr>
            <a:pattFill prst="pct20">
              <a:fgClr>
                <a:schemeClr val="tx1"/>
              </a:fgClr>
              <a:bgClr>
                <a:schemeClr val="bg1">
                  <a:lumMod val="65000"/>
                </a:schemeClr>
              </a:bgClr>
            </a:patt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CYP11A1_Fold!$F$105:$I$105</c:f>
                <c:numCache>
                  <c:formatCode>General</c:formatCode>
                  <c:ptCount val="4"/>
                  <c:pt idx="0">
                    <c:v>24.656154960603949</c:v>
                  </c:pt>
                  <c:pt idx="1">
                    <c:v>10.674232138387763</c:v>
                  </c:pt>
                  <c:pt idx="2">
                    <c:v>7.3910966607048794</c:v>
                  </c:pt>
                  <c:pt idx="3">
                    <c:v>9.495838253630037</c:v>
                  </c:pt>
                </c:numCache>
              </c:numRef>
            </c:plus>
            <c:minus>
              <c:numRef>
                <c:f>CYP11A1_Fold!$F$105:$I$105</c:f>
                <c:numCache>
                  <c:formatCode>General</c:formatCode>
                  <c:ptCount val="4"/>
                  <c:pt idx="0">
                    <c:v>24.656154960603949</c:v>
                  </c:pt>
                  <c:pt idx="1">
                    <c:v>10.674232138387763</c:v>
                  </c:pt>
                  <c:pt idx="2">
                    <c:v>7.3910966607048794</c:v>
                  </c:pt>
                  <c:pt idx="3">
                    <c:v>9.495838253630037</c:v>
                  </c:pt>
                </c:numCache>
              </c:numRef>
            </c:minus>
          </c:errBars>
          <c:cat>
            <c:strRef>
              <c:f>CYP11A1_Fold!$B$100:$E$100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CYP11A1_Fold!$B$105:$E$105</c:f>
              <c:numCache>
                <c:formatCode>###0.0000</c:formatCode>
                <c:ptCount val="4"/>
                <c:pt idx="0">
                  <c:v>133.62685335</c:v>
                </c:pt>
                <c:pt idx="1">
                  <c:v>89.564803155000007</c:v>
                </c:pt>
                <c:pt idx="2">
                  <c:v>69.226425852222221</c:v>
                </c:pt>
                <c:pt idx="3">
                  <c:v>73.758927529999994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1F3-4855-B1D5-3E56B214D15D}"/>
            </c:ext>
          </c:extLst>
        </c:ser>
        <c:ser>
          <c:idx val="5"/>
          <c:order val="5"/>
          <c:tx>
            <c:strRef>
              <c:f>CYP11A1_Fold!$A$106</c:f>
              <c:strCache>
                <c:ptCount val="1"/>
                <c:pt idx="0">
                  <c:v>hCG+PHTmix 500μg/ml+cAMP</c:v>
                </c:pt>
              </c:strCache>
            </c:strRef>
          </c:tx>
          <c:spPr>
            <a:pattFill prst="pct20">
              <a:fgClr>
                <a:schemeClr val="tx1"/>
              </a:fgClr>
              <a:bgClr>
                <a:schemeClr val="accent1">
                  <a:lumMod val="75000"/>
                </a:schemeClr>
              </a:bgClr>
            </a:patt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CYP11A1_Fold!$F$106:$I$106</c:f>
                <c:numCache>
                  <c:formatCode>General</c:formatCode>
                  <c:ptCount val="4"/>
                  <c:pt idx="0">
                    <c:v>24.718820370321907</c:v>
                  </c:pt>
                  <c:pt idx="1">
                    <c:v>5.8907756250614236</c:v>
                  </c:pt>
                  <c:pt idx="2">
                    <c:v>11.637563631294572</c:v>
                  </c:pt>
                  <c:pt idx="3">
                    <c:v>15.490979652852744</c:v>
                  </c:pt>
                </c:numCache>
              </c:numRef>
            </c:plus>
            <c:minus>
              <c:numRef>
                <c:f>CYP11A1_Fold!$F$106:$I$106</c:f>
                <c:numCache>
                  <c:formatCode>General</c:formatCode>
                  <c:ptCount val="4"/>
                  <c:pt idx="0">
                    <c:v>24.718820370321907</c:v>
                  </c:pt>
                  <c:pt idx="1">
                    <c:v>5.8907756250614236</c:v>
                  </c:pt>
                  <c:pt idx="2">
                    <c:v>11.637563631294572</c:v>
                  </c:pt>
                  <c:pt idx="3">
                    <c:v>15.490979652852744</c:v>
                  </c:pt>
                </c:numCache>
              </c:numRef>
            </c:minus>
          </c:errBars>
          <c:cat>
            <c:strRef>
              <c:f>CYP11A1_Fold!$B$100:$E$100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CYP11A1_Fold!$B$106:$E$106</c:f>
              <c:numCache>
                <c:formatCode>###0.0000</c:formatCode>
                <c:ptCount val="4"/>
                <c:pt idx="0">
                  <c:v>190.52512368888887</c:v>
                </c:pt>
                <c:pt idx="1">
                  <c:v>94.216613121666668</c:v>
                </c:pt>
                <c:pt idx="2">
                  <c:v>82.846302802500006</c:v>
                </c:pt>
                <c:pt idx="3">
                  <c:v>80.362634167777784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1F3-4855-B1D5-3E56B214D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198912"/>
        <c:axId val="172212992"/>
      </c:barChart>
      <c:catAx>
        <c:axId val="1721989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aseline="0">
                <a:latin typeface="Arial" panose="020B0604020202020204" pitchFamily="34" charset="0"/>
                <a:cs typeface="Times New Roman" panose="02020603050405020304" pitchFamily="18" charset="0"/>
              </a:defRPr>
            </a:pPr>
            <a:endParaRPr lang="en-US"/>
          </a:p>
        </c:txPr>
        <c:crossAx val="172212992"/>
        <c:crosses val="autoZero"/>
        <c:auto val="1"/>
        <c:lblAlgn val="ctr"/>
        <c:lblOffset val="100"/>
        <c:noMultiLvlLbl val="0"/>
      </c:catAx>
      <c:valAx>
        <c:axId val="17221299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###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aseline="0">
                <a:latin typeface="Arial" panose="020B0604020202020204" pitchFamily="34" charset="0"/>
                <a:cs typeface="Times New Roman" panose="02020603050405020304" pitchFamily="18" charset="0"/>
              </a:defRPr>
            </a:pPr>
            <a:endParaRPr lang="en-US"/>
          </a:p>
        </c:txPr>
        <c:crossAx val="172198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HSD3B2_Fold!$A$101</c:f>
              <c:strCache>
                <c:ptCount val="1"/>
                <c:pt idx="0">
                  <c:v>DMSO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HSD3B2_Fold!$F$101:$I$101</c:f>
                <c:numCache>
                  <c:formatCode>General</c:formatCode>
                  <c:ptCount val="4"/>
                  <c:pt idx="0">
                    <c:v>7.7569098064256421</c:v>
                  </c:pt>
                  <c:pt idx="1">
                    <c:v>12.509264705868492</c:v>
                  </c:pt>
                  <c:pt idx="2">
                    <c:v>4.8499401059578258</c:v>
                  </c:pt>
                  <c:pt idx="3">
                    <c:v>10.208745517650918</c:v>
                  </c:pt>
                </c:numCache>
              </c:numRef>
            </c:plus>
            <c:minus>
              <c:numRef>
                <c:f>HSD3B2_Fold!$F$101:$I$101</c:f>
                <c:numCache>
                  <c:formatCode>General</c:formatCode>
                  <c:ptCount val="4"/>
                  <c:pt idx="0">
                    <c:v>7.7569098064256421</c:v>
                  </c:pt>
                  <c:pt idx="1">
                    <c:v>12.509264705868492</c:v>
                  </c:pt>
                  <c:pt idx="2">
                    <c:v>4.8499401059578258</c:v>
                  </c:pt>
                  <c:pt idx="3">
                    <c:v>10.208745517650918</c:v>
                  </c:pt>
                </c:numCache>
              </c:numRef>
            </c:minus>
          </c:errBars>
          <c:cat>
            <c:strRef>
              <c:f>HSD3B2_Fold!$B$100:$E$100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HSD3B2_Fold!$B$101:$E$101</c:f>
              <c:numCache>
                <c:formatCode>###0.0000</c:formatCode>
                <c:ptCount val="4"/>
                <c:pt idx="0">
                  <c:v>73.461243199999998</c:v>
                </c:pt>
                <c:pt idx="1">
                  <c:v>90.299297030000005</c:v>
                </c:pt>
                <c:pt idx="2">
                  <c:v>56.982761964285714</c:v>
                </c:pt>
                <c:pt idx="3">
                  <c:v>59.36114618700001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B8-4ACD-B46A-5815E3566358}"/>
            </c:ext>
          </c:extLst>
        </c:ser>
        <c:ser>
          <c:idx val="1"/>
          <c:order val="1"/>
          <c:tx>
            <c:strRef>
              <c:f>HSD3B2_Fold!$A$102</c:f>
              <c:strCache>
                <c:ptCount val="1"/>
                <c:pt idx="0">
                  <c:v>hCG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HSD3B2_Fold!$F$102:$I$102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</c:numCache>
              </c:numRef>
            </c:plus>
            <c:minus>
              <c:numRef>
                <c:f>HSD3B2_Fold!$F$102:$I$102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</c:numCache>
              </c:numRef>
            </c:minus>
          </c:errBars>
          <c:cat>
            <c:strRef>
              <c:f>HSD3B2_Fold!$B$100:$E$100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HSD3B2_Fold!$B$102:$E$102</c:f>
              <c:numCache>
                <c:formatCode>###0.0000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DB8-4ACD-B46A-5815E3566358}"/>
            </c:ext>
          </c:extLst>
        </c:ser>
        <c:ser>
          <c:idx val="2"/>
          <c:order val="2"/>
          <c:tx>
            <c:strRef>
              <c:f>HSD3B2_Fold!$A$103</c:f>
              <c:strCache>
                <c:ptCount val="1"/>
                <c:pt idx="0">
                  <c:v>hCG+PHTmix 500μg/ml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HSD3B2_Fold!$F$103:$I$103</c:f>
                <c:numCache>
                  <c:formatCode>General</c:formatCode>
                  <c:ptCount val="4"/>
                  <c:pt idx="0">
                    <c:v>9.3487541660898277</c:v>
                  </c:pt>
                  <c:pt idx="1">
                    <c:v>5.4116362788286043</c:v>
                  </c:pt>
                  <c:pt idx="2">
                    <c:v>4.1118412308652958</c:v>
                  </c:pt>
                  <c:pt idx="3">
                    <c:v>4.0138114366382087</c:v>
                  </c:pt>
                </c:numCache>
              </c:numRef>
            </c:plus>
            <c:minus>
              <c:numRef>
                <c:f>HSD3B2_Fold!$F$103:$I$103</c:f>
                <c:numCache>
                  <c:formatCode>General</c:formatCode>
                  <c:ptCount val="4"/>
                  <c:pt idx="0">
                    <c:v>9.3487541660898277</c:v>
                  </c:pt>
                  <c:pt idx="1">
                    <c:v>5.4116362788286043</c:v>
                  </c:pt>
                  <c:pt idx="2">
                    <c:v>4.1118412308652958</c:v>
                  </c:pt>
                  <c:pt idx="3">
                    <c:v>4.0138114366382087</c:v>
                  </c:pt>
                </c:numCache>
              </c:numRef>
            </c:minus>
          </c:errBars>
          <c:cat>
            <c:strRef>
              <c:f>HSD3B2_Fold!$B$100:$E$100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HSD3B2_Fold!$B$103:$E$103</c:f>
              <c:numCache>
                <c:formatCode>###0.0000</c:formatCode>
                <c:ptCount val="4"/>
                <c:pt idx="0">
                  <c:v>68.792714087500002</c:v>
                </c:pt>
                <c:pt idx="1">
                  <c:v>101.547218036</c:v>
                </c:pt>
                <c:pt idx="2">
                  <c:v>73.407744160000007</c:v>
                </c:pt>
                <c:pt idx="3">
                  <c:v>70.165816909090907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DB8-4ACD-B46A-5815E3566358}"/>
            </c:ext>
          </c:extLst>
        </c:ser>
        <c:ser>
          <c:idx val="3"/>
          <c:order val="3"/>
          <c:tx>
            <c:strRef>
              <c:f>HSD3B2_Fold!$A$104</c:f>
              <c:strCache>
                <c:ptCount val="1"/>
                <c:pt idx="0">
                  <c:v>DMSO+cAMP</c:v>
                </c:pt>
              </c:strCache>
            </c:strRef>
          </c:tx>
          <c:spPr>
            <a:pattFill prst="pct2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HSD3B2_Fold!$F$104:$I$104</c:f>
                <c:numCache>
                  <c:formatCode>General</c:formatCode>
                  <c:ptCount val="4"/>
                  <c:pt idx="0">
                    <c:v>12.985154972430022</c:v>
                  </c:pt>
                  <c:pt idx="1">
                    <c:v>12.037074517860971</c:v>
                  </c:pt>
                  <c:pt idx="2">
                    <c:v>18.243222322083877</c:v>
                  </c:pt>
                  <c:pt idx="3">
                    <c:v>14.372140416746058</c:v>
                  </c:pt>
                </c:numCache>
              </c:numRef>
            </c:plus>
            <c:minus>
              <c:numRef>
                <c:f>HSD3B2_Fold!$F$104:$I$104</c:f>
                <c:numCache>
                  <c:formatCode>General</c:formatCode>
                  <c:ptCount val="4"/>
                  <c:pt idx="0">
                    <c:v>12.985154972430022</c:v>
                  </c:pt>
                  <c:pt idx="1">
                    <c:v>12.037074517860971</c:v>
                  </c:pt>
                  <c:pt idx="2">
                    <c:v>18.243222322083877</c:v>
                  </c:pt>
                  <c:pt idx="3">
                    <c:v>14.372140416746058</c:v>
                  </c:pt>
                </c:numCache>
              </c:numRef>
            </c:minus>
          </c:errBars>
          <c:cat>
            <c:strRef>
              <c:f>HSD3B2_Fold!$B$100:$E$100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HSD3B2_Fold!$B$104:$E$104</c:f>
              <c:numCache>
                <c:formatCode>###0.0000</c:formatCode>
                <c:ptCount val="4"/>
                <c:pt idx="0">
                  <c:v>98.648161782499997</c:v>
                </c:pt>
                <c:pt idx="1">
                  <c:v>86.038241873999993</c:v>
                </c:pt>
                <c:pt idx="2">
                  <c:v>90.807558741111109</c:v>
                </c:pt>
                <c:pt idx="3">
                  <c:v>107.783682445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DB8-4ACD-B46A-5815E3566358}"/>
            </c:ext>
          </c:extLst>
        </c:ser>
        <c:ser>
          <c:idx val="4"/>
          <c:order val="4"/>
          <c:tx>
            <c:strRef>
              <c:f>HSD3B2_Fold!$A$105</c:f>
              <c:strCache>
                <c:ptCount val="1"/>
                <c:pt idx="0">
                  <c:v>hCG+cAMP</c:v>
                </c:pt>
              </c:strCache>
            </c:strRef>
          </c:tx>
          <c:spPr>
            <a:pattFill prst="pct20">
              <a:fgClr>
                <a:schemeClr val="tx1"/>
              </a:fgClr>
              <a:bgClr>
                <a:schemeClr val="bg1">
                  <a:lumMod val="65000"/>
                </a:schemeClr>
              </a:bgClr>
            </a:patt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HSD3B2_Fold!$F$105:$I$105</c:f>
                <c:numCache>
                  <c:formatCode>General</c:formatCode>
                  <c:ptCount val="4"/>
                  <c:pt idx="0">
                    <c:v>19.515537992199093</c:v>
                  </c:pt>
                  <c:pt idx="1">
                    <c:v>6.7053740316434665</c:v>
                  </c:pt>
                  <c:pt idx="2">
                    <c:v>5.6031043411956274</c:v>
                  </c:pt>
                  <c:pt idx="3">
                    <c:v>16.834795437476902</c:v>
                  </c:pt>
                </c:numCache>
              </c:numRef>
            </c:plus>
            <c:minus>
              <c:numRef>
                <c:f>HSD3B2_Fold!$F$105:$I$105</c:f>
                <c:numCache>
                  <c:formatCode>General</c:formatCode>
                  <c:ptCount val="4"/>
                  <c:pt idx="0">
                    <c:v>19.515537992199093</c:v>
                  </c:pt>
                  <c:pt idx="1">
                    <c:v>6.7053740316434665</c:v>
                  </c:pt>
                  <c:pt idx="2">
                    <c:v>5.6031043411956274</c:v>
                  </c:pt>
                  <c:pt idx="3">
                    <c:v>16.834795437476902</c:v>
                  </c:pt>
                </c:numCache>
              </c:numRef>
            </c:minus>
          </c:errBars>
          <c:cat>
            <c:strRef>
              <c:f>HSD3B2_Fold!$B$100:$E$100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HSD3B2_Fold!$B$105:$E$105</c:f>
              <c:numCache>
                <c:formatCode>###0.0000</c:formatCode>
                <c:ptCount val="4"/>
                <c:pt idx="0">
                  <c:v>109.49122481374999</c:v>
                </c:pt>
                <c:pt idx="1">
                  <c:v>85.613468753333336</c:v>
                </c:pt>
                <c:pt idx="2">
                  <c:v>71.640178531111118</c:v>
                </c:pt>
                <c:pt idx="3">
                  <c:v>94.385321786250003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DB8-4ACD-B46A-5815E3566358}"/>
            </c:ext>
          </c:extLst>
        </c:ser>
        <c:ser>
          <c:idx val="5"/>
          <c:order val="5"/>
          <c:tx>
            <c:strRef>
              <c:f>HSD3B2_Fold!$A$106</c:f>
              <c:strCache>
                <c:ptCount val="1"/>
                <c:pt idx="0">
                  <c:v>hCG+PHTmix 500μg/ml+cAMP</c:v>
                </c:pt>
              </c:strCache>
            </c:strRef>
          </c:tx>
          <c:spPr>
            <a:pattFill prst="pct20">
              <a:fgClr>
                <a:schemeClr val="tx1"/>
              </a:fgClr>
              <a:bgClr>
                <a:schemeClr val="accent1">
                  <a:lumMod val="75000"/>
                </a:schemeClr>
              </a:bgClr>
            </a:patt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HSD3B2_Fold!$F$106:$I$106</c:f>
                <c:numCache>
                  <c:formatCode>General</c:formatCode>
                  <c:ptCount val="4"/>
                  <c:pt idx="0">
                    <c:v>16.807176126943869</c:v>
                  </c:pt>
                  <c:pt idx="1">
                    <c:v>12.027652241293769</c:v>
                  </c:pt>
                  <c:pt idx="2">
                    <c:v>6.2930147090654431</c:v>
                  </c:pt>
                  <c:pt idx="3">
                    <c:v>14.33945419253155</c:v>
                  </c:pt>
                </c:numCache>
              </c:numRef>
            </c:plus>
            <c:minus>
              <c:numRef>
                <c:f>HSD3B2_Fold!$F$106:$I$106</c:f>
                <c:numCache>
                  <c:formatCode>General</c:formatCode>
                  <c:ptCount val="4"/>
                  <c:pt idx="0">
                    <c:v>16.807176126943869</c:v>
                  </c:pt>
                  <c:pt idx="1">
                    <c:v>12.027652241293769</c:v>
                  </c:pt>
                  <c:pt idx="2">
                    <c:v>6.2930147090654431</c:v>
                  </c:pt>
                  <c:pt idx="3">
                    <c:v>14.33945419253155</c:v>
                  </c:pt>
                </c:numCache>
              </c:numRef>
            </c:minus>
          </c:errBars>
          <c:cat>
            <c:strRef>
              <c:f>HSD3B2_Fold!$B$100:$E$100</c:f>
              <c:strCache>
                <c:ptCount val="4"/>
                <c:pt idx="0">
                  <c:v>6hr</c:v>
                </c:pt>
                <c:pt idx="1">
                  <c:v>12hr</c:v>
                </c:pt>
                <c:pt idx="2">
                  <c:v>24hr</c:v>
                </c:pt>
                <c:pt idx="3">
                  <c:v>36hr</c:v>
                </c:pt>
              </c:strCache>
            </c:strRef>
          </c:cat>
          <c:val>
            <c:numRef>
              <c:f>HSD3B2_Fold!$B$106:$E$106</c:f>
              <c:numCache>
                <c:formatCode>###0.0000</c:formatCode>
                <c:ptCount val="4"/>
                <c:pt idx="0">
                  <c:v>106.45204151142856</c:v>
                </c:pt>
                <c:pt idx="1">
                  <c:v>72.650909497142862</c:v>
                </c:pt>
                <c:pt idx="2">
                  <c:v>67.681798451111106</c:v>
                </c:pt>
                <c:pt idx="3">
                  <c:v>79.615184371111098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DB8-4ACD-B46A-5815E35663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601088"/>
        <c:axId val="221937664"/>
      </c:barChart>
      <c:catAx>
        <c:axId val="2126010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cap="none" baseline="0">
                <a:latin typeface="Arial" panose="020B0604020202020204" pitchFamily="34" charset="0"/>
                <a:cs typeface="Times New Roman" panose="02020603050405020304" pitchFamily="18" charset="0"/>
              </a:defRPr>
            </a:pPr>
            <a:endParaRPr lang="en-US"/>
          </a:p>
        </c:txPr>
        <c:crossAx val="221937664"/>
        <c:crosses val="autoZero"/>
        <c:auto val="1"/>
        <c:lblAlgn val="ctr"/>
        <c:lblOffset val="100"/>
        <c:noMultiLvlLbl val="0"/>
      </c:catAx>
      <c:valAx>
        <c:axId val="22193766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###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100" baseline="0">
                <a:latin typeface="Arial" panose="020B0604020202020204" pitchFamily="34" charset="0"/>
                <a:cs typeface="Times New Roman" panose="02020603050405020304" pitchFamily="18" charset="0"/>
              </a:defRPr>
            </a:pPr>
            <a:endParaRPr lang="en-US"/>
          </a:p>
        </c:txPr>
        <c:crossAx val="2126010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58C-CC0A-478F-9259-06EAEDA85269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9F73-2A1F-4D85-B948-503C5E763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19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58C-CC0A-478F-9259-06EAEDA85269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9F73-2A1F-4D85-B948-503C5E763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838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58C-CC0A-478F-9259-06EAEDA85269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9F73-2A1F-4D85-B948-503C5E763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89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58C-CC0A-478F-9259-06EAEDA85269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9F73-2A1F-4D85-B948-503C5E763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47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58C-CC0A-478F-9259-06EAEDA85269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9F73-2A1F-4D85-B948-503C5E763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578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58C-CC0A-478F-9259-06EAEDA85269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9F73-2A1F-4D85-B948-503C5E763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73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58C-CC0A-478F-9259-06EAEDA85269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9F73-2A1F-4D85-B948-503C5E763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980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58C-CC0A-478F-9259-06EAEDA85269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9F73-2A1F-4D85-B948-503C5E763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946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58C-CC0A-478F-9259-06EAEDA85269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9F73-2A1F-4D85-B948-503C5E763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73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58C-CC0A-478F-9259-06EAEDA85269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9F73-2A1F-4D85-B948-503C5E763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33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58C-CC0A-478F-9259-06EAEDA85269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19F73-2A1F-4D85-B948-503C5E763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817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5458C-CC0A-478F-9259-06EAEDA85269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19F73-2A1F-4D85-B948-503C5E763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293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8898165"/>
              </p:ext>
            </p:extLst>
          </p:nvPr>
        </p:nvGraphicFramePr>
        <p:xfrm>
          <a:off x="1676400" y="56110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369689" y="1643892"/>
            <a:ext cx="25678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Percent Fold Change Relative to </a:t>
            </a:r>
            <a:r>
              <a:rPr lang="en-US" sz="11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hCG</a:t>
            </a:r>
            <a:endParaRPr lang="en-US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51943" y="23899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2118" y="19327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15468" y="21613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33293" y="162892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b,d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4593" y="1247957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17253" y="1247957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43550" y="23899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81363" y="19327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14711" y="21613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81380" y="1594933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b,d</a:t>
            </a:r>
            <a:endParaRPr lang="en-US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4755" y="1916308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72797" y="140071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48133" y="24661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76718" y="19327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14837" y="20851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24370" y="13993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71096" y="13993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94687" y="9421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43504" y="24661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72089" y="19327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10200" y="21613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24496" y="12469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57844" y="12469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795624" y="556707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aphicFrame>
        <p:nvGraphicFramePr>
          <p:cNvPr id="31" name="Char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3252645"/>
              </p:ext>
            </p:extLst>
          </p:nvPr>
        </p:nvGraphicFramePr>
        <p:xfrm>
          <a:off x="6259070" y="52627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" name="TextBox 31"/>
          <p:cNvSpPr txBox="1"/>
          <p:nvPr/>
        </p:nvSpPr>
        <p:spPr>
          <a:xfrm rot="16200000">
            <a:off x="4950567" y="1620281"/>
            <a:ext cx="25678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Percent Fold Change Relative to </a:t>
            </a:r>
            <a:r>
              <a:rPr lang="en-US" sz="11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hCG</a:t>
            </a:r>
            <a:endParaRPr lang="en-US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29600" y="601796"/>
            <a:ext cx="1238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CYP11A1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731000" y="19327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70700" y="17041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941895" y="1170709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b,c</a:t>
            </a:r>
            <a:endParaRPr 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27875" y="154757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183331" y="1170709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b,c</a:t>
            </a:r>
            <a:endParaRPr 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91400" y="71053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729907" y="20008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867650" y="17041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001000" y="17041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121650" y="14755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255000" y="16279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388350" y="16279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731250" y="20851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864600" y="17041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994774" y="192973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080500" y="1713047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b,c</a:t>
            </a:r>
            <a:endParaRPr 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261476" y="1829706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389490" y="1794208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9734550" y="22375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867900" y="17041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9994900" y="132013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0132570" y="17041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0259641" y="17041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0388600" y="17041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59" name="Chart 5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2479120"/>
              </p:ext>
            </p:extLst>
          </p:nvPr>
        </p:nvGraphicFramePr>
        <p:xfrm>
          <a:off x="1685581" y="323328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3484218" y="3128509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HSD3B2</a:t>
            </a:r>
          </a:p>
        </p:txBody>
      </p:sp>
      <p:sp>
        <p:nvSpPr>
          <p:cNvPr id="61" name="TextBox 60"/>
          <p:cNvSpPr txBox="1"/>
          <p:nvPr/>
        </p:nvSpPr>
        <p:spPr>
          <a:xfrm rot="16200000">
            <a:off x="383632" y="4338788"/>
            <a:ext cx="25678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Percent Fold Change Relative to </a:t>
            </a:r>
            <a:r>
              <a:rPr lang="en-US" sz="11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hCG</a:t>
            </a:r>
            <a:endParaRPr lang="en-US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160243" y="399528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299943" y="369048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433293" y="399528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547593" y="346104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688536" y="3258886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827443" y="338342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100043" y="3639165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303243" y="361428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423893" y="361428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512793" y="3736410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650113" y="3867765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820425" y="398263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152556" y="430008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285906" y="369048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425606" y="407148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4512573" y="3582763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b,c</a:t>
            </a:r>
            <a:endParaRPr 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673256" y="399528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776893" y="4109919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a,c</a:t>
            </a:r>
            <a:endParaRPr 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57443" y="414768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284443" y="369048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424143" y="414768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554318" y="3382708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652659" y="3502399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797308" y="3740419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343" y="3438360"/>
            <a:ext cx="23526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TextBox 86"/>
          <p:cNvSpPr txBox="1"/>
          <p:nvPr/>
        </p:nvSpPr>
        <p:spPr>
          <a:xfrm>
            <a:off x="1507100" y="294876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065748" y="298042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503308" y="2989604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366016-A27B-4290-BBDC-036AA04E9B6A}"/>
              </a:ext>
            </a:extLst>
          </p:cNvPr>
          <p:cNvSpPr/>
          <p:nvPr/>
        </p:nvSpPr>
        <p:spPr>
          <a:xfrm>
            <a:off x="-17067" y="0"/>
            <a:ext cx="313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4480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57322D8BCDB94EB0368DAE2D4225EB" ma:contentTypeVersion="14" ma:contentTypeDescription="Create a new document." ma:contentTypeScope="" ma:versionID="a4982212592e9d0ad592cab0ffdb1b8c">
  <xsd:schema xmlns:xsd="http://www.w3.org/2001/XMLSchema" xmlns:xs="http://www.w3.org/2001/XMLSchema" xmlns:p="http://schemas.microsoft.com/office/2006/metadata/properties" xmlns:ns3="d47439b0-5731-4c91-ac8c-a709b928ff95" xmlns:ns4="73e947b6-c556-40c2-a9e3-3ccb4de93f40" targetNamespace="http://schemas.microsoft.com/office/2006/metadata/properties" ma:root="true" ma:fieldsID="ab365d157b7f2623cf5c750e18888007" ns3:_="" ns4:_="">
    <xsd:import namespace="d47439b0-5731-4c91-ac8c-a709b928ff95"/>
    <xsd:import namespace="73e947b6-c556-40c2-a9e3-3ccb4de93f4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7439b0-5731-4c91-ac8c-a709b928ff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e947b6-c556-40c2-a9e3-3ccb4de93f4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438F6DD-39A7-4C2E-9C6B-511D098FF052}">
  <ds:schemaRefs>
    <ds:schemaRef ds:uri="d47439b0-5731-4c91-ac8c-a709b928ff9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purl.org/dc/terms/"/>
    <ds:schemaRef ds:uri="http://purl.org/dc/dcmitype/"/>
    <ds:schemaRef ds:uri="73e947b6-c556-40c2-a9e3-3ccb4de93f40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66DBDA2-9408-4841-A655-ED29C2FB43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34172E-DCA6-4C94-BE14-AA6BE54E00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7439b0-5731-4c91-ac8c-a709b928ff95"/>
    <ds:schemaRef ds:uri="73e947b6-c556-40c2-a9e3-3ccb4de93f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123</Words>
  <Application>Microsoft Office PowerPoint</Application>
  <PresentationFormat>Widescreen</PresentationFormat>
  <Paragraphs>82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PowerPoint Presentation</vt:lpstr>
    </vt:vector>
  </TitlesOfParts>
  <Company>University of Kentucky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Hannon, Patrick</dc:creator>
  <cp:lastModifiedBy>Hannon, Patrick R.</cp:lastModifiedBy>
  <cp:revision>5</cp:revision>
  <dcterms:created xsi:type="dcterms:W3CDTF">2019-09-11T17:36:20Z</dcterms:created>
  <dcterms:modified xsi:type="dcterms:W3CDTF">2023-07-10T18:36:33Z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0x0101009C57322D8BCDB94EB0368DAE2D4225EB</vt:lpwstr>
  </property>
</Properties>
</file>