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277"/>
    <a:srgbClr val="296DC0"/>
    <a:srgbClr val="AA0065"/>
    <a:srgbClr val="0092F7"/>
    <a:srgbClr val="65AA00"/>
    <a:srgbClr val="00437A"/>
    <a:srgbClr val="0066B5"/>
    <a:srgbClr val="00447B"/>
    <a:srgbClr val="00447A"/>
    <a:srgbClr val="0045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7" d="100"/>
          <a:sy n="77" d="100"/>
        </p:scale>
        <p:origin x="235" y="4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085675"/>
            <a:ext cx="12192000" cy="530689"/>
          </a:xfrm>
          <a:prstGeom prst="rect">
            <a:avLst/>
          </a:prstGeom>
          <a:solidFill>
            <a:srgbClr val="0092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ight Triangle 7"/>
          <p:cNvSpPr/>
          <p:nvPr userDrawn="1"/>
        </p:nvSpPr>
        <p:spPr>
          <a:xfrm rot="18900000">
            <a:off x="141777" y="753445"/>
            <a:ext cx="405236" cy="385056"/>
          </a:xfrm>
          <a:prstGeom prst="rtTriangle">
            <a:avLst/>
          </a:prstGeom>
          <a:solidFill>
            <a:srgbClr val="0065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9" name="Right Triangle 8"/>
          <p:cNvSpPr/>
          <p:nvPr userDrawn="1"/>
        </p:nvSpPr>
        <p:spPr>
          <a:xfrm rot="18900000">
            <a:off x="140123" y="1281465"/>
            <a:ext cx="394279" cy="394278"/>
          </a:xfrm>
          <a:prstGeom prst="rtTriangle">
            <a:avLst/>
          </a:prstGeom>
          <a:solidFill>
            <a:srgbClr val="0092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0" y="0"/>
            <a:ext cx="12192000" cy="1085673"/>
          </a:xfrm>
          <a:prstGeom prst="rect">
            <a:avLst/>
          </a:prstGeom>
          <a:gradFill flip="none" rotWithShape="1">
            <a:gsLst>
              <a:gs pos="0">
                <a:srgbClr val="0065AA">
                  <a:shade val="30000"/>
                  <a:satMod val="115000"/>
                </a:srgbClr>
              </a:gs>
              <a:gs pos="50000">
                <a:srgbClr val="0065AA">
                  <a:shade val="67500"/>
                  <a:satMod val="115000"/>
                </a:srgbClr>
              </a:gs>
              <a:gs pos="100000">
                <a:srgbClr val="0065AA">
                  <a:shade val="100000"/>
                  <a:satMod val="115000"/>
                </a:srgbClr>
              </a:gs>
            </a:gsLst>
            <a:lin ang="8100000" scaled="1"/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16000" algn="l"/>
            <a:endParaRPr lang="en-GB" sz="2800" b="1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0" y="5576842"/>
            <a:ext cx="7490690" cy="1285854"/>
          </a:xfrm>
          <a:prstGeom prst="rect">
            <a:avLst/>
          </a:prstGeom>
          <a:solidFill>
            <a:srgbClr val="0092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7490690" y="5576843"/>
            <a:ext cx="4702823" cy="421061"/>
          </a:xfrm>
          <a:prstGeom prst="rect">
            <a:avLst/>
          </a:prstGeom>
          <a:gradFill flip="none" rotWithShape="1">
            <a:gsLst>
              <a:gs pos="0">
                <a:srgbClr val="AA0065">
                  <a:shade val="30000"/>
                  <a:satMod val="115000"/>
                </a:srgbClr>
              </a:gs>
              <a:gs pos="50000">
                <a:srgbClr val="AA0065">
                  <a:shade val="67500"/>
                  <a:satMod val="115000"/>
                </a:srgbClr>
              </a:gs>
              <a:gs pos="100000">
                <a:srgbClr val="AA0065">
                  <a:shade val="100000"/>
                  <a:satMod val="115000"/>
                </a:srgb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7637330" y="6083882"/>
            <a:ext cx="4174624" cy="723275"/>
            <a:chOff x="7646796" y="6098813"/>
            <a:chExt cx="4174624" cy="723275"/>
          </a:xfrm>
        </p:grpSpPr>
        <p:pic>
          <p:nvPicPr>
            <p:cNvPr id="14" name="Picture 10" descr="LOGO_IPNA_Blue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46796" y="6186597"/>
              <a:ext cx="581637" cy="5816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Rectangle 12"/>
            <p:cNvSpPr>
              <a:spLocks noChangeArrowheads="1"/>
            </p:cNvSpPr>
            <p:nvPr/>
          </p:nvSpPr>
          <p:spPr bwMode="auto">
            <a:xfrm>
              <a:off x="8208157" y="6098813"/>
              <a:ext cx="3613263" cy="723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b="1" i="0" u="none" strike="noStrike" cap="none" normalizeH="0" baseline="0" dirty="0">
                  <a:ln>
                    <a:noFill/>
                  </a:ln>
                  <a:solidFill>
                    <a:srgbClr val="296DC0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Pediatric Nephrology</a:t>
              </a:r>
              <a:endParaRPr kumimoji="0" lang="en-GB" altLang="en-US" sz="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1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Journal of the </a:t>
              </a:r>
              <a:br>
                <a:rPr kumimoji="0" lang="en-GB" altLang="en-US" sz="11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</a:br>
              <a:r>
                <a:rPr kumimoji="0" lang="en-GB" altLang="en-US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International Pediatric Nephrology Association</a:t>
              </a:r>
              <a:endParaRPr kumimoji="0" lang="en-GB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16" name="Right Triangle 15"/>
          <p:cNvSpPr/>
          <p:nvPr userDrawn="1"/>
        </p:nvSpPr>
        <p:spPr>
          <a:xfrm rot="18900000">
            <a:off x="137739" y="5244782"/>
            <a:ext cx="399045" cy="399044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9694459" y="176810"/>
            <a:ext cx="2349089" cy="747561"/>
            <a:chOff x="2857495" y="1762773"/>
            <a:chExt cx="7219988" cy="2156522"/>
          </a:xfrm>
        </p:grpSpPr>
        <p:sp>
          <p:nvSpPr>
            <p:cNvPr id="18" name="TextBox 17"/>
            <p:cNvSpPr txBox="1"/>
            <p:nvPr/>
          </p:nvSpPr>
          <p:spPr>
            <a:xfrm>
              <a:off x="5167705" y="1762773"/>
              <a:ext cx="4896288" cy="15093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>
                  <a:solidFill>
                    <a:schemeClr val="bg1"/>
                  </a:solidFill>
                </a:rPr>
                <a:t>Graphical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647071" y="2409939"/>
              <a:ext cx="4430412" cy="15093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>
                  <a:solidFill>
                    <a:schemeClr val="bg1"/>
                  </a:solidFill>
                </a:rPr>
                <a:t>Abstract</a:t>
              </a:r>
            </a:p>
          </p:txBody>
        </p:sp>
        <p:grpSp>
          <p:nvGrpSpPr>
            <p:cNvPr id="20" name="Group 19"/>
            <p:cNvGrpSpPr/>
            <p:nvPr/>
          </p:nvGrpSpPr>
          <p:grpSpPr>
            <a:xfrm rot="1066865">
              <a:off x="3331177" y="2017651"/>
              <a:ext cx="1664058" cy="1723226"/>
              <a:chOff x="3325506" y="2015311"/>
              <a:chExt cx="1664058" cy="1723226"/>
            </a:xfrm>
          </p:grpSpPr>
          <p:sp>
            <p:nvSpPr>
              <p:cNvPr id="22" name="Curved Up Arrow 21"/>
              <p:cNvSpPr/>
              <p:nvPr/>
            </p:nvSpPr>
            <p:spPr>
              <a:xfrm rot="5612676">
                <a:off x="2869267" y="2471550"/>
                <a:ext cx="1723226" cy="810748"/>
              </a:xfrm>
              <a:prstGeom prst="curvedUpArrow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Trapezoid 22"/>
              <p:cNvSpPr/>
              <p:nvPr/>
            </p:nvSpPr>
            <p:spPr>
              <a:xfrm rot="20743483">
                <a:off x="4034300" y="2870714"/>
                <a:ext cx="516517" cy="852351"/>
              </a:xfrm>
              <a:prstGeom prst="trapezoid">
                <a:avLst/>
              </a:prstGeom>
              <a:solidFill>
                <a:srgbClr val="AA0065"/>
              </a:solidFill>
              <a:ln w="28575">
                <a:solidFill>
                  <a:srgbClr val="00437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Trapezoid 23"/>
              <p:cNvSpPr/>
              <p:nvPr/>
            </p:nvSpPr>
            <p:spPr>
              <a:xfrm rot="18485136">
                <a:off x="4227275" y="2752605"/>
                <a:ext cx="545380" cy="807242"/>
              </a:xfrm>
              <a:prstGeom prst="trapezoid">
                <a:avLst>
                  <a:gd name="adj" fmla="val 26969"/>
                </a:avLst>
              </a:prstGeom>
              <a:solidFill>
                <a:srgbClr val="00B050"/>
              </a:solidFill>
              <a:ln w="28575">
                <a:solidFill>
                  <a:srgbClr val="00427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Trapezoid 24"/>
              <p:cNvSpPr/>
              <p:nvPr/>
            </p:nvSpPr>
            <p:spPr>
              <a:xfrm rot="16200000">
                <a:off x="4313253" y="2492334"/>
                <a:ext cx="545380" cy="807242"/>
              </a:xfrm>
              <a:prstGeom prst="trapezoid">
                <a:avLst/>
              </a:prstGeom>
              <a:solidFill>
                <a:schemeClr val="accent2"/>
              </a:solidFill>
              <a:ln w="28575">
                <a:solidFill>
                  <a:srgbClr val="00447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" name="Trapezoid 25"/>
              <p:cNvSpPr/>
              <p:nvPr/>
            </p:nvSpPr>
            <p:spPr>
              <a:xfrm rot="14460500">
                <a:off x="4252007" y="2192236"/>
                <a:ext cx="545380" cy="807242"/>
              </a:xfrm>
              <a:prstGeom prst="trapezoid">
                <a:avLst/>
              </a:prstGeom>
              <a:solidFill>
                <a:srgbClr val="0092F7"/>
              </a:solidFill>
              <a:ln w="25400">
                <a:solidFill>
                  <a:srgbClr val="00437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" name="Trapezoid 26"/>
              <p:cNvSpPr/>
              <p:nvPr/>
            </p:nvSpPr>
            <p:spPr>
              <a:xfrm rot="12209348">
                <a:off x="4054992" y="2029218"/>
                <a:ext cx="532285" cy="762409"/>
              </a:xfrm>
              <a:prstGeom prst="trapezoid">
                <a:avLst>
                  <a:gd name="adj" fmla="val 33206"/>
                </a:avLst>
              </a:prstGeom>
              <a:solidFill>
                <a:srgbClr val="9966FF"/>
              </a:solidFill>
              <a:ln w="28575">
                <a:solidFill>
                  <a:srgbClr val="00447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3884157" y="2595857"/>
                <a:ext cx="536234" cy="55084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>
                <a:solidFill>
                  <a:srgbClr val="00457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1" name="Double Brace 20"/>
            <p:cNvSpPr/>
            <p:nvPr/>
          </p:nvSpPr>
          <p:spPr>
            <a:xfrm>
              <a:off x="2857495" y="2112886"/>
              <a:ext cx="2510703" cy="1536932"/>
            </a:xfrm>
            <a:prstGeom prst="bracePair">
              <a:avLst>
                <a:gd name="adj" fmla="val 11432"/>
              </a:avLst>
            </a:prstGeom>
            <a:ln w="222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655088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4BA06-560F-4272-BD1D-D3D251BC0A82}" type="datetimeFigureOut">
              <a:rPr lang="en-GB" smtClean="0"/>
              <a:pPr/>
              <a:t>26/05/2023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DF36B-8F18-4F81-92A8-26E2BC62951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6113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14BA06-560F-4272-BD1D-D3D251BC0A82}" type="datetimeFigureOut">
              <a:rPr lang="en-GB" smtClean="0"/>
              <a:pPr/>
              <a:t>26/05/2023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2DF36B-8F18-4F81-92A8-26E2BC62951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0031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1"/>
          <p:cNvSpPr txBox="1">
            <a:spLocks/>
          </p:cNvSpPr>
          <p:nvPr/>
        </p:nvSpPr>
        <p:spPr>
          <a:xfrm>
            <a:off x="0" y="0"/>
            <a:ext cx="12192000" cy="108567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16000" algn="l"/>
            <a:r>
              <a:rPr lang="en-US" sz="2800" b="1" dirty="0">
                <a:solidFill>
                  <a:schemeClr val="bg1"/>
                </a:solidFill>
              </a:rPr>
              <a:t>Eculizumab use in pneumococcal-associated hemolytic uremic </a:t>
            </a:r>
            <a:br>
              <a:rPr lang="en-US" sz="2800" b="1" dirty="0">
                <a:solidFill>
                  <a:schemeClr val="bg1"/>
                </a:solidFill>
              </a:rPr>
            </a:br>
            <a:r>
              <a:rPr lang="en-US" sz="2800" b="1" dirty="0">
                <a:solidFill>
                  <a:schemeClr val="bg1"/>
                </a:solidFill>
              </a:rPr>
              <a:t>syndrome patients and kidney outcomes 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80182" y="1189759"/>
            <a:ext cx="11580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HYPOTHESIS</a:t>
            </a:r>
            <a:r>
              <a:rPr lang="en-US" dirty="0">
                <a:solidFill>
                  <a:schemeClr val="bg1"/>
                </a:solidFill>
              </a:rPr>
              <a:t>: Early use of eculizumab improves course and long-term outcomes of pneumococcal-associated HUS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48048" y="1775884"/>
            <a:ext cx="115059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rgbClr val="0065AA"/>
                </a:solidFill>
              </a:rPr>
              <a:t>DESIGN &amp; OUTCOMES:</a:t>
            </a:r>
            <a:endParaRPr lang="en-US">
              <a:solidFill>
                <a:srgbClr val="0065AA"/>
              </a:solidFill>
            </a:endParaRPr>
          </a:p>
          <a:p>
            <a:endParaRPr lang="en-US">
              <a:solidFill>
                <a:srgbClr val="0065AA"/>
              </a:solidFill>
            </a:endParaRPr>
          </a:p>
          <a:p>
            <a:r>
              <a:rPr lang="en-US">
                <a:solidFill>
                  <a:srgbClr val="0065AA"/>
                </a:solidFill>
              </a:rPr>
              <a:t>7 patients with P-HUS</a:t>
            </a:r>
          </a:p>
          <a:p>
            <a:endParaRPr lang="en-US">
              <a:solidFill>
                <a:srgbClr val="0065AA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679856" y="5587477"/>
            <a:ext cx="41080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>
                <a:solidFill>
                  <a:schemeClr val="bg1"/>
                </a:solidFill>
                <a:latin typeface="+mj-lt"/>
              </a:rPr>
              <a:t>Konopásek et al. 2023</a:t>
            </a:r>
            <a:endParaRPr lang="en-US" sz="1400" b="1">
              <a:solidFill>
                <a:schemeClr val="bg1"/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73448" y="5719172"/>
            <a:ext cx="7141846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b="1">
                <a:solidFill>
                  <a:schemeClr val="bg1"/>
                </a:solidFill>
              </a:rPr>
              <a:t>CONCLUSION</a:t>
            </a:r>
            <a:r>
              <a:rPr lang="en-US">
                <a:solidFill>
                  <a:schemeClr val="bg1"/>
                </a:solidFill>
              </a:rPr>
              <a:t>: Eculizumab did not show a significantly positive effect on the course of P-HUS in our pediatric cohort. The long-term kidney outcomes are correlated with dialysis and mechanical ventilation duration. </a:t>
            </a:r>
          </a:p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Freeform: Shape 46">
            <a:extLst>
              <a:ext uri="{FF2B5EF4-FFF2-40B4-BE49-F238E27FC236}">
                <a16:creationId xmlns:a16="http://schemas.microsoft.com/office/drawing/2014/main" id="{398CC7CE-E349-47F6-A657-57A404826369}"/>
              </a:ext>
            </a:extLst>
          </p:cNvPr>
          <p:cNvSpPr/>
          <p:nvPr/>
        </p:nvSpPr>
        <p:spPr>
          <a:xfrm>
            <a:off x="279834" y="3147014"/>
            <a:ext cx="513284" cy="1049898"/>
          </a:xfrm>
          <a:custGeom>
            <a:avLst/>
            <a:gdLst>
              <a:gd name="connsiteX0" fmla="*/ 427832 w 855663"/>
              <a:gd name="connsiteY0" fmla="*/ 350043 h 1750218"/>
              <a:gd name="connsiteX1" fmla="*/ 556181 w 855663"/>
              <a:gd name="connsiteY1" fmla="*/ 365601 h 1750218"/>
              <a:gd name="connsiteX2" fmla="*/ 719535 w 855663"/>
              <a:gd name="connsiteY2" fmla="*/ 451168 h 1750218"/>
              <a:gd name="connsiteX3" fmla="*/ 742872 w 855663"/>
              <a:gd name="connsiteY3" fmla="*/ 493950 h 1750218"/>
              <a:gd name="connsiteX4" fmla="*/ 851774 w 855663"/>
              <a:gd name="connsiteY4" fmla="*/ 956786 h 1750218"/>
              <a:gd name="connsiteX5" fmla="*/ 855663 w 855663"/>
              <a:gd name="connsiteY5" fmla="*/ 976232 h 1750218"/>
              <a:gd name="connsiteX6" fmla="*/ 777876 w 855663"/>
              <a:gd name="connsiteY6" fmla="*/ 1054020 h 1750218"/>
              <a:gd name="connsiteX7" fmla="*/ 703977 w 855663"/>
              <a:gd name="connsiteY7" fmla="*/ 995680 h 1750218"/>
              <a:gd name="connsiteX8" fmla="*/ 622301 w 855663"/>
              <a:gd name="connsiteY8" fmla="*/ 657304 h 1750218"/>
              <a:gd name="connsiteX9" fmla="*/ 622301 w 855663"/>
              <a:gd name="connsiteY9" fmla="*/ 1750218 h 1750218"/>
              <a:gd name="connsiteX10" fmla="*/ 466726 w 855663"/>
              <a:gd name="connsiteY10" fmla="*/ 1750218 h 1750218"/>
              <a:gd name="connsiteX11" fmla="*/ 466726 w 855663"/>
              <a:gd name="connsiteY11" fmla="*/ 1050131 h 1750218"/>
              <a:gd name="connsiteX12" fmla="*/ 388938 w 855663"/>
              <a:gd name="connsiteY12" fmla="*/ 1050131 h 1750218"/>
              <a:gd name="connsiteX13" fmla="*/ 388938 w 855663"/>
              <a:gd name="connsiteY13" fmla="*/ 1750218 h 1750218"/>
              <a:gd name="connsiteX14" fmla="*/ 233363 w 855663"/>
              <a:gd name="connsiteY14" fmla="*/ 1750218 h 1750218"/>
              <a:gd name="connsiteX15" fmla="*/ 233363 w 855663"/>
              <a:gd name="connsiteY15" fmla="*/ 661193 h 1750218"/>
              <a:gd name="connsiteX16" fmla="*/ 151686 w 855663"/>
              <a:gd name="connsiteY16" fmla="*/ 999569 h 1750218"/>
              <a:gd name="connsiteX17" fmla="*/ 77788 w 855663"/>
              <a:gd name="connsiteY17" fmla="*/ 1057910 h 1750218"/>
              <a:gd name="connsiteX18" fmla="*/ 0 w 855663"/>
              <a:gd name="connsiteY18" fmla="*/ 980123 h 1750218"/>
              <a:gd name="connsiteX19" fmla="*/ 3889 w 855663"/>
              <a:gd name="connsiteY19" fmla="*/ 960675 h 1750218"/>
              <a:gd name="connsiteX20" fmla="*/ 112792 w 855663"/>
              <a:gd name="connsiteY20" fmla="*/ 497840 h 1750218"/>
              <a:gd name="connsiteX21" fmla="*/ 136129 w 855663"/>
              <a:gd name="connsiteY21" fmla="*/ 455057 h 1750218"/>
              <a:gd name="connsiteX22" fmla="*/ 299482 w 855663"/>
              <a:gd name="connsiteY22" fmla="*/ 369490 h 1750218"/>
              <a:gd name="connsiteX23" fmla="*/ 427832 w 855663"/>
              <a:gd name="connsiteY23" fmla="*/ 350043 h 1750218"/>
              <a:gd name="connsiteX24" fmla="*/ 427831 w 855663"/>
              <a:gd name="connsiteY24" fmla="*/ 0 h 1750218"/>
              <a:gd name="connsiteX25" fmla="*/ 583406 w 855663"/>
              <a:gd name="connsiteY25" fmla="*/ 155575 h 1750218"/>
              <a:gd name="connsiteX26" fmla="*/ 427831 w 855663"/>
              <a:gd name="connsiteY26" fmla="*/ 311150 h 1750218"/>
              <a:gd name="connsiteX27" fmla="*/ 272256 w 855663"/>
              <a:gd name="connsiteY27" fmla="*/ 155575 h 1750218"/>
              <a:gd name="connsiteX28" fmla="*/ 427831 w 855663"/>
              <a:gd name="connsiteY28" fmla="*/ 0 h 1750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855663" h="1750218">
                <a:moveTo>
                  <a:pt x="427832" y="350043"/>
                </a:moveTo>
                <a:cubicBezTo>
                  <a:pt x="470615" y="350043"/>
                  <a:pt x="513398" y="357821"/>
                  <a:pt x="556181" y="365601"/>
                </a:cubicBezTo>
                <a:cubicBezTo>
                  <a:pt x="618412" y="385047"/>
                  <a:pt x="672862" y="412273"/>
                  <a:pt x="719535" y="451168"/>
                </a:cubicBezTo>
                <a:cubicBezTo>
                  <a:pt x="731203" y="462835"/>
                  <a:pt x="738983" y="478392"/>
                  <a:pt x="742872" y="493950"/>
                </a:cubicBezTo>
                <a:lnTo>
                  <a:pt x="851774" y="956786"/>
                </a:lnTo>
                <a:cubicBezTo>
                  <a:pt x="851774" y="960675"/>
                  <a:pt x="855663" y="968454"/>
                  <a:pt x="855663" y="976232"/>
                </a:cubicBezTo>
                <a:cubicBezTo>
                  <a:pt x="855663" y="1019016"/>
                  <a:pt x="820659" y="1054020"/>
                  <a:pt x="777876" y="1054020"/>
                </a:cubicBezTo>
                <a:cubicBezTo>
                  <a:pt x="742872" y="1054020"/>
                  <a:pt x="711757" y="1026795"/>
                  <a:pt x="703977" y="995680"/>
                </a:cubicBezTo>
                <a:lnTo>
                  <a:pt x="622301" y="657304"/>
                </a:lnTo>
                <a:lnTo>
                  <a:pt x="622301" y="1750218"/>
                </a:lnTo>
                <a:lnTo>
                  <a:pt x="466726" y="1750218"/>
                </a:lnTo>
                <a:lnTo>
                  <a:pt x="466726" y="1050131"/>
                </a:lnTo>
                <a:lnTo>
                  <a:pt x="388938" y="1050131"/>
                </a:lnTo>
                <a:lnTo>
                  <a:pt x="388938" y="1750218"/>
                </a:lnTo>
                <a:lnTo>
                  <a:pt x="233363" y="1750218"/>
                </a:lnTo>
                <a:lnTo>
                  <a:pt x="233363" y="661193"/>
                </a:lnTo>
                <a:lnTo>
                  <a:pt x="151686" y="999569"/>
                </a:lnTo>
                <a:cubicBezTo>
                  <a:pt x="143907" y="1030684"/>
                  <a:pt x="112792" y="1057910"/>
                  <a:pt x="77788" y="1057910"/>
                </a:cubicBezTo>
                <a:cubicBezTo>
                  <a:pt x="35004" y="1057910"/>
                  <a:pt x="0" y="1022905"/>
                  <a:pt x="0" y="980123"/>
                </a:cubicBezTo>
                <a:cubicBezTo>
                  <a:pt x="0" y="972343"/>
                  <a:pt x="3889" y="964564"/>
                  <a:pt x="3889" y="960675"/>
                </a:cubicBezTo>
                <a:lnTo>
                  <a:pt x="112792" y="497840"/>
                </a:lnTo>
                <a:cubicBezTo>
                  <a:pt x="116682" y="482281"/>
                  <a:pt x="124460" y="466725"/>
                  <a:pt x="136129" y="455057"/>
                </a:cubicBezTo>
                <a:cubicBezTo>
                  <a:pt x="182801" y="416162"/>
                  <a:pt x="237252" y="385047"/>
                  <a:pt x="299482" y="369490"/>
                </a:cubicBezTo>
                <a:cubicBezTo>
                  <a:pt x="342265" y="357821"/>
                  <a:pt x="385049" y="350043"/>
                  <a:pt x="427832" y="350043"/>
                </a:cubicBezTo>
                <a:close/>
                <a:moveTo>
                  <a:pt x="427831" y="0"/>
                </a:moveTo>
                <a:cubicBezTo>
                  <a:pt x="513753" y="0"/>
                  <a:pt x="583406" y="69653"/>
                  <a:pt x="583406" y="155575"/>
                </a:cubicBezTo>
                <a:cubicBezTo>
                  <a:pt x="583406" y="241496"/>
                  <a:pt x="513753" y="311150"/>
                  <a:pt x="427831" y="311150"/>
                </a:cubicBezTo>
                <a:cubicBezTo>
                  <a:pt x="341910" y="311150"/>
                  <a:pt x="272256" y="241496"/>
                  <a:pt x="272256" y="155575"/>
                </a:cubicBezTo>
                <a:cubicBezTo>
                  <a:pt x="272256" y="69653"/>
                  <a:pt x="341910" y="0"/>
                  <a:pt x="427831" y="0"/>
                </a:cubicBezTo>
                <a:close/>
              </a:path>
            </a:pathLst>
          </a:custGeom>
          <a:solidFill>
            <a:srgbClr val="296DC0"/>
          </a:solidFill>
          <a:ln w="1508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cxnSp>
        <p:nvCxnSpPr>
          <p:cNvPr id="9" name="Straight Arrow Connector 44"/>
          <p:cNvCxnSpPr/>
          <p:nvPr/>
        </p:nvCxnSpPr>
        <p:spPr>
          <a:xfrm flipV="1">
            <a:off x="1016416" y="3022134"/>
            <a:ext cx="628373" cy="468037"/>
          </a:xfrm>
          <a:prstGeom prst="straightConnector1">
            <a:avLst/>
          </a:prstGeom>
          <a:ln w="31750">
            <a:solidFill>
              <a:srgbClr val="296DC0"/>
            </a:solidFill>
            <a:headEnd w="lg" len="med"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46"/>
          <p:cNvCxnSpPr/>
          <p:nvPr/>
        </p:nvCxnSpPr>
        <p:spPr>
          <a:xfrm>
            <a:off x="1014019" y="4275996"/>
            <a:ext cx="613837" cy="461154"/>
          </a:xfrm>
          <a:prstGeom prst="straightConnector1">
            <a:avLst/>
          </a:prstGeom>
          <a:ln w="31750">
            <a:solidFill>
              <a:srgbClr val="296DC0"/>
            </a:solidFill>
            <a:headEnd w="lg" len="med"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9"/>
          <p:cNvSpPr/>
          <p:nvPr/>
        </p:nvSpPr>
        <p:spPr>
          <a:xfrm>
            <a:off x="1857171" y="2720883"/>
            <a:ext cx="1728385" cy="614223"/>
          </a:xfrm>
          <a:prstGeom prst="rect">
            <a:avLst/>
          </a:prstGeom>
          <a:solidFill>
            <a:srgbClr val="296DC0"/>
          </a:solidFill>
          <a:ln w="41275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Effect of Eculizumab</a:t>
            </a:r>
          </a:p>
        </p:txBody>
      </p:sp>
      <p:sp>
        <p:nvSpPr>
          <p:cNvPr id="14" name="Rectangle 48"/>
          <p:cNvSpPr/>
          <p:nvPr/>
        </p:nvSpPr>
        <p:spPr>
          <a:xfrm>
            <a:off x="1981200" y="3357628"/>
            <a:ext cx="1507067" cy="562438"/>
          </a:xfrm>
          <a:prstGeom prst="rect">
            <a:avLst/>
          </a:prstGeom>
          <a:noFill/>
          <a:ln w="41275">
            <a:solidFill>
              <a:srgbClr val="296DC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rgbClr val="296DC0"/>
                </a:solidFill>
              </a:rPr>
              <a:t>Eculizumab used </a:t>
            </a:r>
            <a:r>
              <a:rPr lang="cs-CZ" sz="1100" dirty="0">
                <a:solidFill>
                  <a:srgbClr val="296DC0"/>
                </a:solidFill>
              </a:rPr>
              <a:t>in     P-HUS </a:t>
            </a:r>
            <a:r>
              <a:rPr lang="en-US" sz="1100" dirty="0">
                <a:solidFill>
                  <a:srgbClr val="296DC0"/>
                </a:solidFill>
              </a:rPr>
              <a:t>patients</a:t>
            </a:r>
            <a:r>
              <a:rPr lang="cs-CZ" sz="1100" dirty="0">
                <a:solidFill>
                  <a:srgbClr val="296DC0"/>
                </a:solidFill>
              </a:rPr>
              <a:t> </a:t>
            </a:r>
            <a:r>
              <a:rPr lang="en-US" sz="1100" dirty="0">
                <a:solidFill>
                  <a:srgbClr val="296DC0"/>
                </a:solidFill>
              </a:rPr>
              <a:t>since 2017 in our center</a:t>
            </a:r>
          </a:p>
        </p:txBody>
      </p:sp>
      <p:sp>
        <p:nvSpPr>
          <p:cNvPr id="15" name="Freeform: Shape 46">
            <a:extLst>
              <a:ext uri="{FF2B5EF4-FFF2-40B4-BE49-F238E27FC236}">
                <a16:creationId xmlns:a16="http://schemas.microsoft.com/office/drawing/2014/main" id="{398CC7CE-E349-47F6-A657-57A404826369}"/>
              </a:ext>
            </a:extLst>
          </p:cNvPr>
          <p:cNvSpPr/>
          <p:nvPr/>
        </p:nvSpPr>
        <p:spPr>
          <a:xfrm>
            <a:off x="4351867" y="1793752"/>
            <a:ext cx="397933" cy="856315"/>
          </a:xfrm>
          <a:custGeom>
            <a:avLst/>
            <a:gdLst>
              <a:gd name="connsiteX0" fmla="*/ 427832 w 855663"/>
              <a:gd name="connsiteY0" fmla="*/ 350043 h 1750218"/>
              <a:gd name="connsiteX1" fmla="*/ 556181 w 855663"/>
              <a:gd name="connsiteY1" fmla="*/ 365601 h 1750218"/>
              <a:gd name="connsiteX2" fmla="*/ 719535 w 855663"/>
              <a:gd name="connsiteY2" fmla="*/ 451168 h 1750218"/>
              <a:gd name="connsiteX3" fmla="*/ 742872 w 855663"/>
              <a:gd name="connsiteY3" fmla="*/ 493950 h 1750218"/>
              <a:gd name="connsiteX4" fmla="*/ 851774 w 855663"/>
              <a:gd name="connsiteY4" fmla="*/ 956786 h 1750218"/>
              <a:gd name="connsiteX5" fmla="*/ 855663 w 855663"/>
              <a:gd name="connsiteY5" fmla="*/ 976232 h 1750218"/>
              <a:gd name="connsiteX6" fmla="*/ 777876 w 855663"/>
              <a:gd name="connsiteY6" fmla="*/ 1054020 h 1750218"/>
              <a:gd name="connsiteX7" fmla="*/ 703977 w 855663"/>
              <a:gd name="connsiteY7" fmla="*/ 995680 h 1750218"/>
              <a:gd name="connsiteX8" fmla="*/ 622301 w 855663"/>
              <a:gd name="connsiteY8" fmla="*/ 657304 h 1750218"/>
              <a:gd name="connsiteX9" fmla="*/ 622301 w 855663"/>
              <a:gd name="connsiteY9" fmla="*/ 1750218 h 1750218"/>
              <a:gd name="connsiteX10" fmla="*/ 466726 w 855663"/>
              <a:gd name="connsiteY10" fmla="*/ 1750218 h 1750218"/>
              <a:gd name="connsiteX11" fmla="*/ 466726 w 855663"/>
              <a:gd name="connsiteY11" fmla="*/ 1050131 h 1750218"/>
              <a:gd name="connsiteX12" fmla="*/ 388938 w 855663"/>
              <a:gd name="connsiteY12" fmla="*/ 1050131 h 1750218"/>
              <a:gd name="connsiteX13" fmla="*/ 388938 w 855663"/>
              <a:gd name="connsiteY13" fmla="*/ 1750218 h 1750218"/>
              <a:gd name="connsiteX14" fmla="*/ 233363 w 855663"/>
              <a:gd name="connsiteY14" fmla="*/ 1750218 h 1750218"/>
              <a:gd name="connsiteX15" fmla="*/ 233363 w 855663"/>
              <a:gd name="connsiteY15" fmla="*/ 661193 h 1750218"/>
              <a:gd name="connsiteX16" fmla="*/ 151686 w 855663"/>
              <a:gd name="connsiteY16" fmla="*/ 999569 h 1750218"/>
              <a:gd name="connsiteX17" fmla="*/ 77788 w 855663"/>
              <a:gd name="connsiteY17" fmla="*/ 1057910 h 1750218"/>
              <a:gd name="connsiteX18" fmla="*/ 0 w 855663"/>
              <a:gd name="connsiteY18" fmla="*/ 980123 h 1750218"/>
              <a:gd name="connsiteX19" fmla="*/ 3889 w 855663"/>
              <a:gd name="connsiteY19" fmla="*/ 960675 h 1750218"/>
              <a:gd name="connsiteX20" fmla="*/ 112792 w 855663"/>
              <a:gd name="connsiteY20" fmla="*/ 497840 h 1750218"/>
              <a:gd name="connsiteX21" fmla="*/ 136129 w 855663"/>
              <a:gd name="connsiteY21" fmla="*/ 455057 h 1750218"/>
              <a:gd name="connsiteX22" fmla="*/ 299482 w 855663"/>
              <a:gd name="connsiteY22" fmla="*/ 369490 h 1750218"/>
              <a:gd name="connsiteX23" fmla="*/ 427832 w 855663"/>
              <a:gd name="connsiteY23" fmla="*/ 350043 h 1750218"/>
              <a:gd name="connsiteX24" fmla="*/ 427831 w 855663"/>
              <a:gd name="connsiteY24" fmla="*/ 0 h 1750218"/>
              <a:gd name="connsiteX25" fmla="*/ 583406 w 855663"/>
              <a:gd name="connsiteY25" fmla="*/ 155575 h 1750218"/>
              <a:gd name="connsiteX26" fmla="*/ 427831 w 855663"/>
              <a:gd name="connsiteY26" fmla="*/ 311150 h 1750218"/>
              <a:gd name="connsiteX27" fmla="*/ 272256 w 855663"/>
              <a:gd name="connsiteY27" fmla="*/ 155575 h 1750218"/>
              <a:gd name="connsiteX28" fmla="*/ 427831 w 855663"/>
              <a:gd name="connsiteY28" fmla="*/ 0 h 1750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855663" h="1750218">
                <a:moveTo>
                  <a:pt x="427832" y="350043"/>
                </a:moveTo>
                <a:cubicBezTo>
                  <a:pt x="470615" y="350043"/>
                  <a:pt x="513398" y="357821"/>
                  <a:pt x="556181" y="365601"/>
                </a:cubicBezTo>
                <a:cubicBezTo>
                  <a:pt x="618412" y="385047"/>
                  <a:pt x="672862" y="412273"/>
                  <a:pt x="719535" y="451168"/>
                </a:cubicBezTo>
                <a:cubicBezTo>
                  <a:pt x="731203" y="462835"/>
                  <a:pt x="738983" y="478392"/>
                  <a:pt x="742872" y="493950"/>
                </a:cubicBezTo>
                <a:lnTo>
                  <a:pt x="851774" y="956786"/>
                </a:lnTo>
                <a:cubicBezTo>
                  <a:pt x="851774" y="960675"/>
                  <a:pt x="855663" y="968454"/>
                  <a:pt x="855663" y="976232"/>
                </a:cubicBezTo>
                <a:cubicBezTo>
                  <a:pt x="855663" y="1019016"/>
                  <a:pt x="820659" y="1054020"/>
                  <a:pt x="777876" y="1054020"/>
                </a:cubicBezTo>
                <a:cubicBezTo>
                  <a:pt x="742872" y="1054020"/>
                  <a:pt x="711757" y="1026795"/>
                  <a:pt x="703977" y="995680"/>
                </a:cubicBezTo>
                <a:lnTo>
                  <a:pt x="622301" y="657304"/>
                </a:lnTo>
                <a:lnTo>
                  <a:pt x="622301" y="1750218"/>
                </a:lnTo>
                <a:lnTo>
                  <a:pt x="466726" y="1750218"/>
                </a:lnTo>
                <a:lnTo>
                  <a:pt x="466726" y="1050131"/>
                </a:lnTo>
                <a:lnTo>
                  <a:pt x="388938" y="1050131"/>
                </a:lnTo>
                <a:lnTo>
                  <a:pt x="388938" y="1750218"/>
                </a:lnTo>
                <a:lnTo>
                  <a:pt x="233363" y="1750218"/>
                </a:lnTo>
                <a:lnTo>
                  <a:pt x="233363" y="661193"/>
                </a:lnTo>
                <a:lnTo>
                  <a:pt x="151686" y="999569"/>
                </a:lnTo>
                <a:cubicBezTo>
                  <a:pt x="143907" y="1030684"/>
                  <a:pt x="112792" y="1057910"/>
                  <a:pt x="77788" y="1057910"/>
                </a:cubicBezTo>
                <a:cubicBezTo>
                  <a:pt x="35004" y="1057910"/>
                  <a:pt x="0" y="1022905"/>
                  <a:pt x="0" y="980123"/>
                </a:cubicBezTo>
                <a:cubicBezTo>
                  <a:pt x="0" y="972343"/>
                  <a:pt x="3889" y="964564"/>
                  <a:pt x="3889" y="960675"/>
                </a:cubicBezTo>
                <a:lnTo>
                  <a:pt x="112792" y="497840"/>
                </a:lnTo>
                <a:cubicBezTo>
                  <a:pt x="116682" y="482281"/>
                  <a:pt x="124460" y="466725"/>
                  <a:pt x="136129" y="455057"/>
                </a:cubicBezTo>
                <a:cubicBezTo>
                  <a:pt x="182801" y="416162"/>
                  <a:pt x="237252" y="385047"/>
                  <a:pt x="299482" y="369490"/>
                </a:cubicBezTo>
                <a:cubicBezTo>
                  <a:pt x="342265" y="357821"/>
                  <a:pt x="385049" y="350043"/>
                  <a:pt x="427832" y="350043"/>
                </a:cubicBezTo>
                <a:close/>
                <a:moveTo>
                  <a:pt x="427831" y="0"/>
                </a:moveTo>
                <a:cubicBezTo>
                  <a:pt x="513753" y="0"/>
                  <a:pt x="583406" y="69653"/>
                  <a:pt x="583406" y="155575"/>
                </a:cubicBezTo>
                <a:cubicBezTo>
                  <a:pt x="583406" y="241496"/>
                  <a:pt x="513753" y="311150"/>
                  <a:pt x="427831" y="311150"/>
                </a:cubicBezTo>
                <a:cubicBezTo>
                  <a:pt x="341910" y="311150"/>
                  <a:pt x="272256" y="241496"/>
                  <a:pt x="272256" y="155575"/>
                </a:cubicBezTo>
                <a:cubicBezTo>
                  <a:pt x="272256" y="69653"/>
                  <a:pt x="341910" y="0"/>
                  <a:pt x="427831" y="0"/>
                </a:cubicBezTo>
                <a:close/>
              </a:path>
            </a:pathLst>
          </a:custGeom>
          <a:solidFill>
            <a:srgbClr val="65AA00"/>
          </a:solidFill>
          <a:ln w="1508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cxnSp>
        <p:nvCxnSpPr>
          <p:cNvPr id="19" name="Straight Arrow Connector 40"/>
          <p:cNvCxnSpPr/>
          <p:nvPr/>
        </p:nvCxnSpPr>
        <p:spPr>
          <a:xfrm>
            <a:off x="3699489" y="3117107"/>
            <a:ext cx="618511" cy="345760"/>
          </a:xfrm>
          <a:prstGeom prst="straightConnector1">
            <a:avLst/>
          </a:prstGeom>
          <a:ln w="31750">
            <a:solidFill>
              <a:srgbClr val="00437A"/>
            </a:solidFill>
            <a:headEnd w="lg" len="med"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36"/>
          <p:cNvCxnSpPr/>
          <p:nvPr/>
        </p:nvCxnSpPr>
        <p:spPr>
          <a:xfrm flipV="1">
            <a:off x="3758755" y="2429933"/>
            <a:ext cx="559245" cy="247662"/>
          </a:xfrm>
          <a:prstGeom prst="straightConnector1">
            <a:avLst/>
          </a:prstGeom>
          <a:ln w="31750">
            <a:solidFill>
              <a:srgbClr val="65AA00"/>
            </a:solidFill>
            <a:headEnd w="lg" len="med"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39"/>
          <p:cNvSpPr/>
          <p:nvPr/>
        </p:nvSpPr>
        <p:spPr>
          <a:xfrm>
            <a:off x="5418666" y="1913467"/>
            <a:ext cx="1244601" cy="524934"/>
          </a:xfrm>
          <a:prstGeom prst="rect">
            <a:avLst/>
          </a:prstGeom>
          <a:noFill/>
          <a:ln w="41275">
            <a:solidFill>
              <a:srgbClr val="65AA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>
                <a:solidFill>
                  <a:srgbClr val="65AA00"/>
                </a:solidFill>
              </a:rPr>
              <a:t>Eculizumab group (n=4)</a:t>
            </a:r>
          </a:p>
        </p:txBody>
      </p:sp>
      <p:sp>
        <p:nvSpPr>
          <p:cNvPr id="23" name="Freeform: Shape 46">
            <a:extLst>
              <a:ext uri="{FF2B5EF4-FFF2-40B4-BE49-F238E27FC236}">
                <a16:creationId xmlns:a16="http://schemas.microsoft.com/office/drawing/2014/main" id="{398CC7CE-E349-47F6-A657-57A404826369}"/>
              </a:ext>
            </a:extLst>
          </p:cNvPr>
          <p:cNvSpPr/>
          <p:nvPr/>
        </p:nvSpPr>
        <p:spPr>
          <a:xfrm>
            <a:off x="4356290" y="3090333"/>
            <a:ext cx="410445" cy="846667"/>
          </a:xfrm>
          <a:custGeom>
            <a:avLst/>
            <a:gdLst>
              <a:gd name="connsiteX0" fmla="*/ 427832 w 855663"/>
              <a:gd name="connsiteY0" fmla="*/ 350043 h 1750218"/>
              <a:gd name="connsiteX1" fmla="*/ 556181 w 855663"/>
              <a:gd name="connsiteY1" fmla="*/ 365601 h 1750218"/>
              <a:gd name="connsiteX2" fmla="*/ 719535 w 855663"/>
              <a:gd name="connsiteY2" fmla="*/ 451168 h 1750218"/>
              <a:gd name="connsiteX3" fmla="*/ 742872 w 855663"/>
              <a:gd name="connsiteY3" fmla="*/ 493950 h 1750218"/>
              <a:gd name="connsiteX4" fmla="*/ 851774 w 855663"/>
              <a:gd name="connsiteY4" fmla="*/ 956786 h 1750218"/>
              <a:gd name="connsiteX5" fmla="*/ 855663 w 855663"/>
              <a:gd name="connsiteY5" fmla="*/ 976232 h 1750218"/>
              <a:gd name="connsiteX6" fmla="*/ 777876 w 855663"/>
              <a:gd name="connsiteY6" fmla="*/ 1054020 h 1750218"/>
              <a:gd name="connsiteX7" fmla="*/ 703977 w 855663"/>
              <a:gd name="connsiteY7" fmla="*/ 995680 h 1750218"/>
              <a:gd name="connsiteX8" fmla="*/ 622301 w 855663"/>
              <a:gd name="connsiteY8" fmla="*/ 657304 h 1750218"/>
              <a:gd name="connsiteX9" fmla="*/ 622301 w 855663"/>
              <a:gd name="connsiteY9" fmla="*/ 1750218 h 1750218"/>
              <a:gd name="connsiteX10" fmla="*/ 466726 w 855663"/>
              <a:gd name="connsiteY10" fmla="*/ 1750218 h 1750218"/>
              <a:gd name="connsiteX11" fmla="*/ 466726 w 855663"/>
              <a:gd name="connsiteY11" fmla="*/ 1050131 h 1750218"/>
              <a:gd name="connsiteX12" fmla="*/ 388938 w 855663"/>
              <a:gd name="connsiteY12" fmla="*/ 1050131 h 1750218"/>
              <a:gd name="connsiteX13" fmla="*/ 388938 w 855663"/>
              <a:gd name="connsiteY13" fmla="*/ 1750218 h 1750218"/>
              <a:gd name="connsiteX14" fmla="*/ 233363 w 855663"/>
              <a:gd name="connsiteY14" fmla="*/ 1750218 h 1750218"/>
              <a:gd name="connsiteX15" fmla="*/ 233363 w 855663"/>
              <a:gd name="connsiteY15" fmla="*/ 661193 h 1750218"/>
              <a:gd name="connsiteX16" fmla="*/ 151686 w 855663"/>
              <a:gd name="connsiteY16" fmla="*/ 999569 h 1750218"/>
              <a:gd name="connsiteX17" fmla="*/ 77788 w 855663"/>
              <a:gd name="connsiteY17" fmla="*/ 1057910 h 1750218"/>
              <a:gd name="connsiteX18" fmla="*/ 0 w 855663"/>
              <a:gd name="connsiteY18" fmla="*/ 980123 h 1750218"/>
              <a:gd name="connsiteX19" fmla="*/ 3889 w 855663"/>
              <a:gd name="connsiteY19" fmla="*/ 960675 h 1750218"/>
              <a:gd name="connsiteX20" fmla="*/ 112792 w 855663"/>
              <a:gd name="connsiteY20" fmla="*/ 497840 h 1750218"/>
              <a:gd name="connsiteX21" fmla="*/ 136129 w 855663"/>
              <a:gd name="connsiteY21" fmla="*/ 455057 h 1750218"/>
              <a:gd name="connsiteX22" fmla="*/ 299482 w 855663"/>
              <a:gd name="connsiteY22" fmla="*/ 369490 h 1750218"/>
              <a:gd name="connsiteX23" fmla="*/ 427832 w 855663"/>
              <a:gd name="connsiteY23" fmla="*/ 350043 h 1750218"/>
              <a:gd name="connsiteX24" fmla="*/ 427831 w 855663"/>
              <a:gd name="connsiteY24" fmla="*/ 0 h 1750218"/>
              <a:gd name="connsiteX25" fmla="*/ 583406 w 855663"/>
              <a:gd name="connsiteY25" fmla="*/ 155575 h 1750218"/>
              <a:gd name="connsiteX26" fmla="*/ 427831 w 855663"/>
              <a:gd name="connsiteY26" fmla="*/ 311150 h 1750218"/>
              <a:gd name="connsiteX27" fmla="*/ 272256 w 855663"/>
              <a:gd name="connsiteY27" fmla="*/ 155575 h 1750218"/>
              <a:gd name="connsiteX28" fmla="*/ 427831 w 855663"/>
              <a:gd name="connsiteY28" fmla="*/ 0 h 1750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855663" h="1750218">
                <a:moveTo>
                  <a:pt x="427832" y="350043"/>
                </a:moveTo>
                <a:cubicBezTo>
                  <a:pt x="470615" y="350043"/>
                  <a:pt x="513398" y="357821"/>
                  <a:pt x="556181" y="365601"/>
                </a:cubicBezTo>
                <a:cubicBezTo>
                  <a:pt x="618412" y="385047"/>
                  <a:pt x="672862" y="412273"/>
                  <a:pt x="719535" y="451168"/>
                </a:cubicBezTo>
                <a:cubicBezTo>
                  <a:pt x="731203" y="462835"/>
                  <a:pt x="738983" y="478392"/>
                  <a:pt x="742872" y="493950"/>
                </a:cubicBezTo>
                <a:lnTo>
                  <a:pt x="851774" y="956786"/>
                </a:lnTo>
                <a:cubicBezTo>
                  <a:pt x="851774" y="960675"/>
                  <a:pt x="855663" y="968454"/>
                  <a:pt x="855663" y="976232"/>
                </a:cubicBezTo>
                <a:cubicBezTo>
                  <a:pt x="855663" y="1019016"/>
                  <a:pt x="820659" y="1054020"/>
                  <a:pt x="777876" y="1054020"/>
                </a:cubicBezTo>
                <a:cubicBezTo>
                  <a:pt x="742872" y="1054020"/>
                  <a:pt x="711757" y="1026795"/>
                  <a:pt x="703977" y="995680"/>
                </a:cubicBezTo>
                <a:lnTo>
                  <a:pt x="622301" y="657304"/>
                </a:lnTo>
                <a:lnTo>
                  <a:pt x="622301" y="1750218"/>
                </a:lnTo>
                <a:lnTo>
                  <a:pt x="466726" y="1750218"/>
                </a:lnTo>
                <a:lnTo>
                  <a:pt x="466726" y="1050131"/>
                </a:lnTo>
                <a:lnTo>
                  <a:pt x="388938" y="1050131"/>
                </a:lnTo>
                <a:lnTo>
                  <a:pt x="388938" y="1750218"/>
                </a:lnTo>
                <a:lnTo>
                  <a:pt x="233363" y="1750218"/>
                </a:lnTo>
                <a:lnTo>
                  <a:pt x="233363" y="661193"/>
                </a:lnTo>
                <a:lnTo>
                  <a:pt x="151686" y="999569"/>
                </a:lnTo>
                <a:cubicBezTo>
                  <a:pt x="143907" y="1030684"/>
                  <a:pt x="112792" y="1057910"/>
                  <a:pt x="77788" y="1057910"/>
                </a:cubicBezTo>
                <a:cubicBezTo>
                  <a:pt x="35004" y="1057910"/>
                  <a:pt x="0" y="1022905"/>
                  <a:pt x="0" y="980123"/>
                </a:cubicBezTo>
                <a:cubicBezTo>
                  <a:pt x="0" y="972343"/>
                  <a:pt x="3889" y="964564"/>
                  <a:pt x="3889" y="960675"/>
                </a:cubicBezTo>
                <a:lnTo>
                  <a:pt x="112792" y="497840"/>
                </a:lnTo>
                <a:cubicBezTo>
                  <a:pt x="116682" y="482281"/>
                  <a:pt x="124460" y="466725"/>
                  <a:pt x="136129" y="455057"/>
                </a:cubicBezTo>
                <a:cubicBezTo>
                  <a:pt x="182801" y="416162"/>
                  <a:pt x="237252" y="385047"/>
                  <a:pt x="299482" y="369490"/>
                </a:cubicBezTo>
                <a:cubicBezTo>
                  <a:pt x="342265" y="357821"/>
                  <a:pt x="385049" y="350043"/>
                  <a:pt x="427832" y="350043"/>
                </a:cubicBezTo>
                <a:close/>
                <a:moveTo>
                  <a:pt x="427831" y="0"/>
                </a:moveTo>
                <a:cubicBezTo>
                  <a:pt x="513753" y="0"/>
                  <a:pt x="583406" y="69653"/>
                  <a:pt x="583406" y="155575"/>
                </a:cubicBezTo>
                <a:cubicBezTo>
                  <a:pt x="583406" y="241496"/>
                  <a:pt x="513753" y="311150"/>
                  <a:pt x="427831" y="311150"/>
                </a:cubicBezTo>
                <a:cubicBezTo>
                  <a:pt x="341910" y="311150"/>
                  <a:pt x="272256" y="241496"/>
                  <a:pt x="272256" y="155575"/>
                </a:cubicBezTo>
                <a:cubicBezTo>
                  <a:pt x="272256" y="69653"/>
                  <a:pt x="341910" y="0"/>
                  <a:pt x="427831" y="0"/>
                </a:cubicBezTo>
                <a:close/>
              </a:path>
            </a:pathLst>
          </a:custGeom>
          <a:solidFill>
            <a:srgbClr val="00437A"/>
          </a:solidFill>
          <a:ln w="1508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9" name="Freeform: Shape 46">
            <a:extLst>
              <a:ext uri="{FF2B5EF4-FFF2-40B4-BE49-F238E27FC236}">
                <a16:creationId xmlns:a16="http://schemas.microsoft.com/office/drawing/2014/main" id="{398CC7CE-E349-47F6-A657-57A404826369}"/>
              </a:ext>
            </a:extLst>
          </p:cNvPr>
          <p:cNvSpPr/>
          <p:nvPr/>
        </p:nvSpPr>
        <p:spPr>
          <a:xfrm>
            <a:off x="4504267" y="1946152"/>
            <a:ext cx="397933" cy="856315"/>
          </a:xfrm>
          <a:custGeom>
            <a:avLst/>
            <a:gdLst>
              <a:gd name="connsiteX0" fmla="*/ 427832 w 855663"/>
              <a:gd name="connsiteY0" fmla="*/ 350043 h 1750218"/>
              <a:gd name="connsiteX1" fmla="*/ 556181 w 855663"/>
              <a:gd name="connsiteY1" fmla="*/ 365601 h 1750218"/>
              <a:gd name="connsiteX2" fmla="*/ 719535 w 855663"/>
              <a:gd name="connsiteY2" fmla="*/ 451168 h 1750218"/>
              <a:gd name="connsiteX3" fmla="*/ 742872 w 855663"/>
              <a:gd name="connsiteY3" fmla="*/ 493950 h 1750218"/>
              <a:gd name="connsiteX4" fmla="*/ 851774 w 855663"/>
              <a:gd name="connsiteY4" fmla="*/ 956786 h 1750218"/>
              <a:gd name="connsiteX5" fmla="*/ 855663 w 855663"/>
              <a:gd name="connsiteY5" fmla="*/ 976232 h 1750218"/>
              <a:gd name="connsiteX6" fmla="*/ 777876 w 855663"/>
              <a:gd name="connsiteY6" fmla="*/ 1054020 h 1750218"/>
              <a:gd name="connsiteX7" fmla="*/ 703977 w 855663"/>
              <a:gd name="connsiteY7" fmla="*/ 995680 h 1750218"/>
              <a:gd name="connsiteX8" fmla="*/ 622301 w 855663"/>
              <a:gd name="connsiteY8" fmla="*/ 657304 h 1750218"/>
              <a:gd name="connsiteX9" fmla="*/ 622301 w 855663"/>
              <a:gd name="connsiteY9" fmla="*/ 1750218 h 1750218"/>
              <a:gd name="connsiteX10" fmla="*/ 466726 w 855663"/>
              <a:gd name="connsiteY10" fmla="*/ 1750218 h 1750218"/>
              <a:gd name="connsiteX11" fmla="*/ 466726 w 855663"/>
              <a:gd name="connsiteY11" fmla="*/ 1050131 h 1750218"/>
              <a:gd name="connsiteX12" fmla="*/ 388938 w 855663"/>
              <a:gd name="connsiteY12" fmla="*/ 1050131 h 1750218"/>
              <a:gd name="connsiteX13" fmla="*/ 388938 w 855663"/>
              <a:gd name="connsiteY13" fmla="*/ 1750218 h 1750218"/>
              <a:gd name="connsiteX14" fmla="*/ 233363 w 855663"/>
              <a:gd name="connsiteY14" fmla="*/ 1750218 h 1750218"/>
              <a:gd name="connsiteX15" fmla="*/ 233363 w 855663"/>
              <a:gd name="connsiteY15" fmla="*/ 661193 h 1750218"/>
              <a:gd name="connsiteX16" fmla="*/ 151686 w 855663"/>
              <a:gd name="connsiteY16" fmla="*/ 999569 h 1750218"/>
              <a:gd name="connsiteX17" fmla="*/ 77788 w 855663"/>
              <a:gd name="connsiteY17" fmla="*/ 1057910 h 1750218"/>
              <a:gd name="connsiteX18" fmla="*/ 0 w 855663"/>
              <a:gd name="connsiteY18" fmla="*/ 980123 h 1750218"/>
              <a:gd name="connsiteX19" fmla="*/ 3889 w 855663"/>
              <a:gd name="connsiteY19" fmla="*/ 960675 h 1750218"/>
              <a:gd name="connsiteX20" fmla="*/ 112792 w 855663"/>
              <a:gd name="connsiteY20" fmla="*/ 497840 h 1750218"/>
              <a:gd name="connsiteX21" fmla="*/ 136129 w 855663"/>
              <a:gd name="connsiteY21" fmla="*/ 455057 h 1750218"/>
              <a:gd name="connsiteX22" fmla="*/ 299482 w 855663"/>
              <a:gd name="connsiteY22" fmla="*/ 369490 h 1750218"/>
              <a:gd name="connsiteX23" fmla="*/ 427832 w 855663"/>
              <a:gd name="connsiteY23" fmla="*/ 350043 h 1750218"/>
              <a:gd name="connsiteX24" fmla="*/ 427831 w 855663"/>
              <a:gd name="connsiteY24" fmla="*/ 0 h 1750218"/>
              <a:gd name="connsiteX25" fmla="*/ 583406 w 855663"/>
              <a:gd name="connsiteY25" fmla="*/ 155575 h 1750218"/>
              <a:gd name="connsiteX26" fmla="*/ 427831 w 855663"/>
              <a:gd name="connsiteY26" fmla="*/ 311150 h 1750218"/>
              <a:gd name="connsiteX27" fmla="*/ 272256 w 855663"/>
              <a:gd name="connsiteY27" fmla="*/ 155575 h 1750218"/>
              <a:gd name="connsiteX28" fmla="*/ 427831 w 855663"/>
              <a:gd name="connsiteY28" fmla="*/ 0 h 1750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855663" h="1750218">
                <a:moveTo>
                  <a:pt x="427832" y="350043"/>
                </a:moveTo>
                <a:cubicBezTo>
                  <a:pt x="470615" y="350043"/>
                  <a:pt x="513398" y="357821"/>
                  <a:pt x="556181" y="365601"/>
                </a:cubicBezTo>
                <a:cubicBezTo>
                  <a:pt x="618412" y="385047"/>
                  <a:pt x="672862" y="412273"/>
                  <a:pt x="719535" y="451168"/>
                </a:cubicBezTo>
                <a:cubicBezTo>
                  <a:pt x="731203" y="462835"/>
                  <a:pt x="738983" y="478392"/>
                  <a:pt x="742872" y="493950"/>
                </a:cubicBezTo>
                <a:lnTo>
                  <a:pt x="851774" y="956786"/>
                </a:lnTo>
                <a:cubicBezTo>
                  <a:pt x="851774" y="960675"/>
                  <a:pt x="855663" y="968454"/>
                  <a:pt x="855663" y="976232"/>
                </a:cubicBezTo>
                <a:cubicBezTo>
                  <a:pt x="855663" y="1019016"/>
                  <a:pt x="820659" y="1054020"/>
                  <a:pt x="777876" y="1054020"/>
                </a:cubicBezTo>
                <a:cubicBezTo>
                  <a:pt x="742872" y="1054020"/>
                  <a:pt x="711757" y="1026795"/>
                  <a:pt x="703977" y="995680"/>
                </a:cubicBezTo>
                <a:lnTo>
                  <a:pt x="622301" y="657304"/>
                </a:lnTo>
                <a:lnTo>
                  <a:pt x="622301" y="1750218"/>
                </a:lnTo>
                <a:lnTo>
                  <a:pt x="466726" y="1750218"/>
                </a:lnTo>
                <a:lnTo>
                  <a:pt x="466726" y="1050131"/>
                </a:lnTo>
                <a:lnTo>
                  <a:pt x="388938" y="1050131"/>
                </a:lnTo>
                <a:lnTo>
                  <a:pt x="388938" y="1750218"/>
                </a:lnTo>
                <a:lnTo>
                  <a:pt x="233363" y="1750218"/>
                </a:lnTo>
                <a:lnTo>
                  <a:pt x="233363" y="661193"/>
                </a:lnTo>
                <a:lnTo>
                  <a:pt x="151686" y="999569"/>
                </a:lnTo>
                <a:cubicBezTo>
                  <a:pt x="143907" y="1030684"/>
                  <a:pt x="112792" y="1057910"/>
                  <a:pt x="77788" y="1057910"/>
                </a:cubicBezTo>
                <a:cubicBezTo>
                  <a:pt x="35004" y="1057910"/>
                  <a:pt x="0" y="1022905"/>
                  <a:pt x="0" y="980123"/>
                </a:cubicBezTo>
                <a:cubicBezTo>
                  <a:pt x="0" y="972343"/>
                  <a:pt x="3889" y="964564"/>
                  <a:pt x="3889" y="960675"/>
                </a:cubicBezTo>
                <a:lnTo>
                  <a:pt x="112792" y="497840"/>
                </a:lnTo>
                <a:cubicBezTo>
                  <a:pt x="116682" y="482281"/>
                  <a:pt x="124460" y="466725"/>
                  <a:pt x="136129" y="455057"/>
                </a:cubicBezTo>
                <a:cubicBezTo>
                  <a:pt x="182801" y="416162"/>
                  <a:pt x="237252" y="385047"/>
                  <a:pt x="299482" y="369490"/>
                </a:cubicBezTo>
                <a:cubicBezTo>
                  <a:pt x="342265" y="357821"/>
                  <a:pt x="385049" y="350043"/>
                  <a:pt x="427832" y="350043"/>
                </a:cubicBezTo>
                <a:close/>
                <a:moveTo>
                  <a:pt x="427831" y="0"/>
                </a:moveTo>
                <a:cubicBezTo>
                  <a:pt x="513753" y="0"/>
                  <a:pt x="583406" y="69653"/>
                  <a:pt x="583406" y="155575"/>
                </a:cubicBezTo>
                <a:cubicBezTo>
                  <a:pt x="583406" y="241496"/>
                  <a:pt x="513753" y="311150"/>
                  <a:pt x="427831" y="311150"/>
                </a:cubicBezTo>
                <a:cubicBezTo>
                  <a:pt x="341910" y="311150"/>
                  <a:pt x="272256" y="241496"/>
                  <a:pt x="272256" y="155575"/>
                </a:cubicBezTo>
                <a:cubicBezTo>
                  <a:pt x="272256" y="69653"/>
                  <a:pt x="341910" y="0"/>
                  <a:pt x="427831" y="0"/>
                </a:cubicBezTo>
                <a:close/>
              </a:path>
            </a:pathLst>
          </a:custGeom>
          <a:solidFill>
            <a:srgbClr val="65AA00"/>
          </a:solidFill>
          <a:ln w="1508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30" name="Freeform: Shape 46">
            <a:extLst>
              <a:ext uri="{FF2B5EF4-FFF2-40B4-BE49-F238E27FC236}">
                <a16:creationId xmlns:a16="http://schemas.microsoft.com/office/drawing/2014/main" id="{398CC7CE-E349-47F6-A657-57A404826369}"/>
              </a:ext>
            </a:extLst>
          </p:cNvPr>
          <p:cNvSpPr/>
          <p:nvPr/>
        </p:nvSpPr>
        <p:spPr>
          <a:xfrm>
            <a:off x="4682067" y="1785285"/>
            <a:ext cx="397933" cy="856315"/>
          </a:xfrm>
          <a:custGeom>
            <a:avLst/>
            <a:gdLst>
              <a:gd name="connsiteX0" fmla="*/ 427832 w 855663"/>
              <a:gd name="connsiteY0" fmla="*/ 350043 h 1750218"/>
              <a:gd name="connsiteX1" fmla="*/ 556181 w 855663"/>
              <a:gd name="connsiteY1" fmla="*/ 365601 h 1750218"/>
              <a:gd name="connsiteX2" fmla="*/ 719535 w 855663"/>
              <a:gd name="connsiteY2" fmla="*/ 451168 h 1750218"/>
              <a:gd name="connsiteX3" fmla="*/ 742872 w 855663"/>
              <a:gd name="connsiteY3" fmla="*/ 493950 h 1750218"/>
              <a:gd name="connsiteX4" fmla="*/ 851774 w 855663"/>
              <a:gd name="connsiteY4" fmla="*/ 956786 h 1750218"/>
              <a:gd name="connsiteX5" fmla="*/ 855663 w 855663"/>
              <a:gd name="connsiteY5" fmla="*/ 976232 h 1750218"/>
              <a:gd name="connsiteX6" fmla="*/ 777876 w 855663"/>
              <a:gd name="connsiteY6" fmla="*/ 1054020 h 1750218"/>
              <a:gd name="connsiteX7" fmla="*/ 703977 w 855663"/>
              <a:gd name="connsiteY7" fmla="*/ 995680 h 1750218"/>
              <a:gd name="connsiteX8" fmla="*/ 622301 w 855663"/>
              <a:gd name="connsiteY8" fmla="*/ 657304 h 1750218"/>
              <a:gd name="connsiteX9" fmla="*/ 622301 w 855663"/>
              <a:gd name="connsiteY9" fmla="*/ 1750218 h 1750218"/>
              <a:gd name="connsiteX10" fmla="*/ 466726 w 855663"/>
              <a:gd name="connsiteY10" fmla="*/ 1750218 h 1750218"/>
              <a:gd name="connsiteX11" fmla="*/ 466726 w 855663"/>
              <a:gd name="connsiteY11" fmla="*/ 1050131 h 1750218"/>
              <a:gd name="connsiteX12" fmla="*/ 388938 w 855663"/>
              <a:gd name="connsiteY12" fmla="*/ 1050131 h 1750218"/>
              <a:gd name="connsiteX13" fmla="*/ 388938 w 855663"/>
              <a:gd name="connsiteY13" fmla="*/ 1750218 h 1750218"/>
              <a:gd name="connsiteX14" fmla="*/ 233363 w 855663"/>
              <a:gd name="connsiteY14" fmla="*/ 1750218 h 1750218"/>
              <a:gd name="connsiteX15" fmla="*/ 233363 w 855663"/>
              <a:gd name="connsiteY15" fmla="*/ 661193 h 1750218"/>
              <a:gd name="connsiteX16" fmla="*/ 151686 w 855663"/>
              <a:gd name="connsiteY16" fmla="*/ 999569 h 1750218"/>
              <a:gd name="connsiteX17" fmla="*/ 77788 w 855663"/>
              <a:gd name="connsiteY17" fmla="*/ 1057910 h 1750218"/>
              <a:gd name="connsiteX18" fmla="*/ 0 w 855663"/>
              <a:gd name="connsiteY18" fmla="*/ 980123 h 1750218"/>
              <a:gd name="connsiteX19" fmla="*/ 3889 w 855663"/>
              <a:gd name="connsiteY19" fmla="*/ 960675 h 1750218"/>
              <a:gd name="connsiteX20" fmla="*/ 112792 w 855663"/>
              <a:gd name="connsiteY20" fmla="*/ 497840 h 1750218"/>
              <a:gd name="connsiteX21" fmla="*/ 136129 w 855663"/>
              <a:gd name="connsiteY21" fmla="*/ 455057 h 1750218"/>
              <a:gd name="connsiteX22" fmla="*/ 299482 w 855663"/>
              <a:gd name="connsiteY22" fmla="*/ 369490 h 1750218"/>
              <a:gd name="connsiteX23" fmla="*/ 427832 w 855663"/>
              <a:gd name="connsiteY23" fmla="*/ 350043 h 1750218"/>
              <a:gd name="connsiteX24" fmla="*/ 427831 w 855663"/>
              <a:gd name="connsiteY24" fmla="*/ 0 h 1750218"/>
              <a:gd name="connsiteX25" fmla="*/ 583406 w 855663"/>
              <a:gd name="connsiteY25" fmla="*/ 155575 h 1750218"/>
              <a:gd name="connsiteX26" fmla="*/ 427831 w 855663"/>
              <a:gd name="connsiteY26" fmla="*/ 311150 h 1750218"/>
              <a:gd name="connsiteX27" fmla="*/ 272256 w 855663"/>
              <a:gd name="connsiteY27" fmla="*/ 155575 h 1750218"/>
              <a:gd name="connsiteX28" fmla="*/ 427831 w 855663"/>
              <a:gd name="connsiteY28" fmla="*/ 0 h 1750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855663" h="1750218">
                <a:moveTo>
                  <a:pt x="427832" y="350043"/>
                </a:moveTo>
                <a:cubicBezTo>
                  <a:pt x="470615" y="350043"/>
                  <a:pt x="513398" y="357821"/>
                  <a:pt x="556181" y="365601"/>
                </a:cubicBezTo>
                <a:cubicBezTo>
                  <a:pt x="618412" y="385047"/>
                  <a:pt x="672862" y="412273"/>
                  <a:pt x="719535" y="451168"/>
                </a:cubicBezTo>
                <a:cubicBezTo>
                  <a:pt x="731203" y="462835"/>
                  <a:pt x="738983" y="478392"/>
                  <a:pt x="742872" y="493950"/>
                </a:cubicBezTo>
                <a:lnTo>
                  <a:pt x="851774" y="956786"/>
                </a:lnTo>
                <a:cubicBezTo>
                  <a:pt x="851774" y="960675"/>
                  <a:pt x="855663" y="968454"/>
                  <a:pt x="855663" y="976232"/>
                </a:cubicBezTo>
                <a:cubicBezTo>
                  <a:pt x="855663" y="1019016"/>
                  <a:pt x="820659" y="1054020"/>
                  <a:pt x="777876" y="1054020"/>
                </a:cubicBezTo>
                <a:cubicBezTo>
                  <a:pt x="742872" y="1054020"/>
                  <a:pt x="711757" y="1026795"/>
                  <a:pt x="703977" y="995680"/>
                </a:cubicBezTo>
                <a:lnTo>
                  <a:pt x="622301" y="657304"/>
                </a:lnTo>
                <a:lnTo>
                  <a:pt x="622301" y="1750218"/>
                </a:lnTo>
                <a:lnTo>
                  <a:pt x="466726" y="1750218"/>
                </a:lnTo>
                <a:lnTo>
                  <a:pt x="466726" y="1050131"/>
                </a:lnTo>
                <a:lnTo>
                  <a:pt x="388938" y="1050131"/>
                </a:lnTo>
                <a:lnTo>
                  <a:pt x="388938" y="1750218"/>
                </a:lnTo>
                <a:lnTo>
                  <a:pt x="233363" y="1750218"/>
                </a:lnTo>
                <a:lnTo>
                  <a:pt x="233363" y="661193"/>
                </a:lnTo>
                <a:lnTo>
                  <a:pt x="151686" y="999569"/>
                </a:lnTo>
                <a:cubicBezTo>
                  <a:pt x="143907" y="1030684"/>
                  <a:pt x="112792" y="1057910"/>
                  <a:pt x="77788" y="1057910"/>
                </a:cubicBezTo>
                <a:cubicBezTo>
                  <a:pt x="35004" y="1057910"/>
                  <a:pt x="0" y="1022905"/>
                  <a:pt x="0" y="980123"/>
                </a:cubicBezTo>
                <a:cubicBezTo>
                  <a:pt x="0" y="972343"/>
                  <a:pt x="3889" y="964564"/>
                  <a:pt x="3889" y="960675"/>
                </a:cubicBezTo>
                <a:lnTo>
                  <a:pt x="112792" y="497840"/>
                </a:lnTo>
                <a:cubicBezTo>
                  <a:pt x="116682" y="482281"/>
                  <a:pt x="124460" y="466725"/>
                  <a:pt x="136129" y="455057"/>
                </a:cubicBezTo>
                <a:cubicBezTo>
                  <a:pt x="182801" y="416162"/>
                  <a:pt x="237252" y="385047"/>
                  <a:pt x="299482" y="369490"/>
                </a:cubicBezTo>
                <a:cubicBezTo>
                  <a:pt x="342265" y="357821"/>
                  <a:pt x="385049" y="350043"/>
                  <a:pt x="427832" y="350043"/>
                </a:cubicBezTo>
                <a:close/>
                <a:moveTo>
                  <a:pt x="427831" y="0"/>
                </a:moveTo>
                <a:cubicBezTo>
                  <a:pt x="513753" y="0"/>
                  <a:pt x="583406" y="69653"/>
                  <a:pt x="583406" y="155575"/>
                </a:cubicBezTo>
                <a:cubicBezTo>
                  <a:pt x="583406" y="241496"/>
                  <a:pt x="513753" y="311150"/>
                  <a:pt x="427831" y="311150"/>
                </a:cubicBezTo>
                <a:cubicBezTo>
                  <a:pt x="341910" y="311150"/>
                  <a:pt x="272256" y="241496"/>
                  <a:pt x="272256" y="155575"/>
                </a:cubicBezTo>
                <a:cubicBezTo>
                  <a:pt x="272256" y="69653"/>
                  <a:pt x="341910" y="0"/>
                  <a:pt x="427831" y="0"/>
                </a:cubicBezTo>
                <a:close/>
              </a:path>
            </a:pathLst>
          </a:custGeom>
          <a:solidFill>
            <a:srgbClr val="65AA00"/>
          </a:solidFill>
          <a:ln w="1508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31" name="Freeform: Shape 46">
            <a:extLst>
              <a:ext uri="{FF2B5EF4-FFF2-40B4-BE49-F238E27FC236}">
                <a16:creationId xmlns:a16="http://schemas.microsoft.com/office/drawing/2014/main" id="{398CC7CE-E349-47F6-A657-57A404826369}"/>
              </a:ext>
            </a:extLst>
          </p:cNvPr>
          <p:cNvSpPr/>
          <p:nvPr/>
        </p:nvSpPr>
        <p:spPr>
          <a:xfrm>
            <a:off x="4868333" y="1946151"/>
            <a:ext cx="397933" cy="856315"/>
          </a:xfrm>
          <a:custGeom>
            <a:avLst/>
            <a:gdLst>
              <a:gd name="connsiteX0" fmla="*/ 427832 w 855663"/>
              <a:gd name="connsiteY0" fmla="*/ 350043 h 1750218"/>
              <a:gd name="connsiteX1" fmla="*/ 556181 w 855663"/>
              <a:gd name="connsiteY1" fmla="*/ 365601 h 1750218"/>
              <a:gd name="connsiteX2" fmla="*/ 719535 w 855663"/>
              <a:gd name="connsiteY2" fmla="*/ 451168 h 1750218"/>
              <a:gd name="connsiteX3" fmla="*/ 742872 w 855663"/>
              <a:gd name="connsiteY3" fmla="*/ 493950 h 1750218"/>
              <a:gd name="connsiteX4" fmla="*/ 851774 w 855663"/>
              <a:gd name="connsiteY4" fmla="*/ 956786 h 1750218"/>
              <a:gd name="connsiteX5" fmla="*/ 855663 w 855663"/>
              <a:gd name="connsiteY5" fmla="*/ 976232 h 1750218"/>
              <a:gd name="connsiteX6" fmla="*/ 777876 w 855663"/>
              <a:gd name="connsiteY6" fmla="*/ 1054020 h 1750218"/>
              <a:gd name="connsiteX7" fmla="*/ 703977 w 855663"/>
              <a:gd name="connsiteY7" fmla="*/ 995680 h 1750218"/>
              <a:gd name="connsiteX8" fmla="*/ 622301 w 855663"/>
              <a:gd name="connsiteY8" fmla="*/ 657304 h 1750218"/>
              <a:gd name="connsiteX9" fmla="*/ 622301 w 855663"/>
              <a:gd name="connsiteY9" fmla="*/ 1750218 h 1750218"/>
              <a:gd name="connsiteX10" fmla="*/ 466726 w 855663"/>
              <a:gd name="connsiteY10" fmla="*/ 1750218 h 1750218"/>
              <a:gd name="connsiteX11" fmla="*/ 466726 w 855663"/>
              <a:gd name="connsiteY11" fmla="*/ 1050131 h 1750218"/>
              <a:gd name="connsiteX12" fmla="*/ 388938 w 855663"/>
              <a:gd name="connsiteY12" fmla="*/ 1050131 h 1750218"/>
              <a:gd name="connsiteX13" fmla="*/ 388938 w 855663"/>
              <a:gd name="connsiteY13" fmla="*/ 1750218 h 1750218"/>
              <a:gd name="connsiteX14" fmla="*/ 233363 w 855663"/>
              <a:gd name="connsiteY14" fmla="*/ 1750218 h 1750218"/>
              <a:gd name="connsiteX15" fmla="*/ 233363 w 855663"/>
              <a:gd name="connsiteY15" fmla="*/ 661193 h 1750218"/>
              <a:gd name="connsiteX16" fmla="*/ 151686 w 855663"/>
              <a:gd name="connsiteY16" fmla="*/ 999569 h 1750218"/>
              <a:gd name="connsiteX17" fmla="*/ 77788 w 855663"/>
              <a:gd name="connsiteY17" fmla="*/ 1057910 h 1750218"/>
              <a:gd name="connsiteX18" fmla="*/ 0 w 855663"/>
              <a:gd name="connsiteY18" fmla="*/ 980123 h 1750218"/>
              <a:gd name="connsiteX19" fmla="*/ 3889 w 855663"/>
              <a:gd name="connsiteY19" fmla="*/ 960675 h 1750218"/>
              <a:gd name="connsiteX20" fmla="*/ 112792 w 855663"/>
              <a:gd name="connsiteY20" fmla="*/ 497840 h 1750218"/>
              <a:gd name="connsiteX21" fmla="*/ 136129 w 855663"/>
              <a:gd name="connsiteY21" fmla="*/ 455057 h 1750218"/>
              <a:gd name="connsiteX22" fmla="*/ 299482 w 855663"/>
              <a:gd name="connsiteY22" fmla="*/ 369490 h 1750218"/>
              <a:gd name="connsiteX23" fmla="*/ 427832 w 855663"/>
              <a:gd name="connsiteY23" fmla="*/ 350043 h 1750218"/>
              <a:gd name="connsiteX24" fmla="*/ 427831 w 855663"/>
              <a:gd name="connsiteY24" fmla="*/ 0 h 1750218"/>
              <a:gd name="connsiteX25" fmla="*/ 583406 w 855663"/>
              <a:gd name="connsiteY25" fmla="*/ 155575 h 1750218"/>
              <a:gd name="connsiteX26" fmla="*/ 427831 w 855663"/>
              <a:gd name="connsiteY26" fmla="*/ 311150 h 1750218"/>
              <a:gd name="connsiteX27" fmla="*/ 272256 w 855663"/>
              <a:gd name="connsiteY27" fmla="*/ 155575 h 1750218"/>
              <a:gd name="connsiteX28" fmla="*/ 427831 w 855663"/>
              <a:gd name="connsiteY28" fmla="*/ 0 h 1750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855663" h="1750218">
                <a:moveTo>
                  <a:pt x="427832" y="350043"/>
                </a:moveTo>
                <a:cubicBezTo>
                  <a:pt x="470615" y="350043"/>
                  <a:pt x="513398" y="357821"/>
                  <a:pt x="556181" y="365601"/>
                </a:cubicBezTo>
                <a:cubicBezTo>
                  <a:pt x="618412" y="385047"/>
                  <a:pt x="672862" y="412273"/>
                  <a:pt x="719535" y="451168"/>
                </a:cubicBezTo>
                <a:cubicBezTo>
                  <a:pt x="731203" y="462835"/>
                  <a:pt x="738983" y="478392"/>
                  <a:pt x="742872" y="493950"/>
                </a:cubicBezTo>
                <a:lnTo>
                  <a:pt x="851774" y="956786"/>
                </a:lnTo>
                <a:cubicBezTo>
                  <a:pt x="851774" y="960675"/>
                  <a:pt x="855663" y="968454"/>
                  <a:pt x="855663" y="976232"/>
                </a:cubicBezTo>
                <a:cubicBezTo>
                  <a:pt x="855663" y="1019016"/>
                  <a:pt x="820659" y="1054020"/>
                  <a:pt x="777876" y="1054020"/>
                </a:cubicBezTo>
                <a:cubicBezTo>
                  <a:pt x="742872" y="1054020"/>
                  <a:pt x="711757" y="1026795"/>
                  <a:pt x="703977" y="995680"/>
                </a:cubicBezTo>
                <a:lnTo>
                  <a:pt x="622301" y="657304"/>
                </a:lnTo>
                <a:lnTo>
                  <a:pt x="622301" y="1750218"/>
                </a:lnTo>
                <a:lnTo>
                  <a:pt x="466726" y="1750218"/>
                </a:lnTo>
                <a:lnTo>
                  <a:pt x="466726" y="1050131"/>
                </a:lnTo>
                <a:lnTo>
                  <a:pt x="388938" y="1050131"/>
                </a:lnTo>
                <a:lnTo>
                  <a:pt x="388938" y="1750218"/>
                </a:lnTo>
                <a:lnTo>
                  <a:pt x="233363" y="1750218"/>
                </a:lnTo>
                <a:lnTo>
                  <a:pt x="233363" y="661193"/>
                </a:lnTo>
                <a:lnTo>
                  <a:pt x="151686" y="999569"/>
                </a:lnTo>
                <a:cubicBezTo>
                  <a:pt x="143907" y="1030684"/>
                  <a:pt x="112792" y="1057910"/>
                  <a:pt x="77788" y="1057910"/>
                </a:cubicBezTo>
                <a:cubicBezTo>
                  <a:pt x="35004" y="1057910"/>
                  <a:pt x="0" y="1022905"/>
                  <a:pt x="0" y="980123"/>
                </a:cubicBezTo>
                <a:cubicBezTo>
                  <a:pt x="0" y="972343"/>
                  <a:pt x="3889" y="964564"/>
                  <a:pt x="3889" y="960675"/>
                </a:cubicBezTo>
                <a:lnTo>
                  <a:pt x="112792" y="497840"/>
                </a:lnTo>
                <a:cubicBezTo>
                  <a:pt x="116682" y="482281"/>
                  <a:pt x="124460" y="466725"/>
                  <a:pt x="136129" y="455057"/>
                </a:cubicBezTo>
                <a:cubicBezTo>
                  <a:pt x="182801" y="416162"/>
                  <a:pt x="237252" y="385047"/>
                  <a:pt x="299482" y="369490"/>
                </a:cubicBezTo>
                <a:cubicBezTo>
                  <a:pt x="342265" y="357821"/>
                  <a:pt x="385049" y="350043"/>
                  <a:pt x="427832" y="350043"/>
                </a:cubicBezTo>
                <a:close/>
                <a:moveTo>
                  <a:pt x="427831" y="0"/>
                </a:moveTo>
                <a:cubicBezTo>
                  <a:pt x="513753" y="0"/>
                  <a:pt x="583406" y="69653"/>
                  <a:pt x="583406" y="155575"/>
                </a:cubicBezTo>
                <a:cubicBezTo>
                  <a:pt x="583406" y="241496"/>
                  <a:pt x="513753" y="311150"/>
                  <a:pt x="427831" y="311150"/>
                </a:cubicBezTo>
                <a:cubicBezTo>
                  <a:pt x="341910" y="311150"/>
                  <a:pt x="272256" y="241496"/>
                  <a:pt x="272256" y="155575"/>
                </a:cubicBezTo>
                <a:cubicBezTo>
                  <a:pt x="272256" y="69653"/>
                  <a:pt x="341910" y="0"/>
                  <a:pt x="427831" y="0"/>
                </a:cubicBezTo>
                <a:close/>
              </a:path>
            </a:pathLst>
          </a:custGeom>
          <a:solidFill>
            <a:srgbClr val="65AA00"/>
          </a:solidFill>
          <a:ln w="1508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32" name="Freeform: Shape 46">
            <a:extLst>
              <a:ext uri="{FF2B5EF4-FFF2-40B4-BE49-F238E27FC236}">
                <a16:creationId xmlns:a16="http://schemas.microsoft.com/office/drawing/2014/main" id="{398CC7CE-E349-47F6-A657-57A404826369}"/>
              </a:ext>
            </a:extLst>
          </p:cNvPr>
          <p:cNvSpPr/>
          <p:nvPr/>
        </p:nvSpPr>
        <p:spPr>
          <a:xfrm>
            <a:off x="4567956" y="3175000"/>
            <a:ext cx="410445" cy="846667"/>
          </a:xfrm>
          <a:custGeom>
            <a:avLst/>
            <a:gdLst>
              <a:gd name="connsiteX0" fmla="*/ 427832 w 855663"/>
              <a:gd name="connsiteY0" fmla="*/ 350043 h 1750218"/>
              <a:gd name="connsiteX1" fmla="*/ 556181 w 855663"/>
              <a:gd name="connsiteY1" fmla="*/ 365601 h 1750218"/>
              <a:gd name="connsiteX2" fmla="*/ 719535 w 855663"/>
              <a:gd name="connsiteY2" fmla="*/ 451168 h 1750218"/>
              <a:gd name="connsiteX3" fmla="*/ 742872 w 855663"/>
              <a:gd name="connsiteY3" fmla="*/ 493950 h 1750218"/>
              <a:gd name="connsiteX4" fmla="*/ 851774 w 855663"/>
              <a:gd name="connsiteY4" fmla="*/ 956786 h 1750218"/>
              <a:gd name="connsiteX5" fmla="*/ 855663 w 855663"/>
              <a:gd name="connsiteY5" fmla="*/ 976232 h 1750218"/>
              <a:gd name="connsiteX6" fmla="*/ 777876 w 855663"/>
              <a:gd name="connsiteY6" fmla="*/ 1054020 h 1750218"/>
              <a:gd name="connsiteX7" fmla="*/ 703977 w 855663"/>
              <a:gd name="connsiteY7" fmla="*/ 995680 h 1750218"/>
              <a:gd name="connsiteX8" fmla="*/ 622301 w 855663"/>
              <a:gd name="connsiteY8" fmla="*/ 657304 h 1750218"/>
              <a:gd name="connsiteX9" fmla="*/ 622301 w 855663"/>
              <a:gd name="connsiteY9" fmla="*/ 1750218 h 1750218"/>
              <a:gd name="connsiteX10" fmla="*/ 466726 w 855663"/>
              <a:gd name="connsiteY10" fmla="*/ 1750218 h 1750218"/>
              <a:gd name="connsiteX11" fmla="*/ 466726 w 855663"/>
              <a:gd name="connsiteY11" fmla="*/ 1050131 h 1750218"/>
              <a:gd name="connsiteX12" fmla="*/ 388938 w 855663"/>
              <a:gd name="connsiteY12" fmla="*/ 1050131 h 1750218"/>
              <a:gd name="connsiteX13" fmla="*/ 388938 w 855663"/>
              <a:gd name="connsiteY13" fmla="*/ 1750218 h 1750218"/>
              <a:gd name="connsiteX14" fmla="*/ 233363 w 855663"/>
              <a:gd name="connsiteY14" fmla="*/ 1750218 h 1750218"/>
              <a:gd name="connsiteX15" fmla="*/ 233363 w 855663"/>
              <a:gd name="connsiteY15" fmla="*/ 661193 h 1750218"/>
              <a:gd name="connsiteX16" fmla="*/ 151686 w 855663"/>
              <a:gd name="connsiteY16" fmla="*/ 999569 h 1750218"/>
              <a:gd name="connsiteX17" fmla="*/ 77788 w 855663"/>
              <a:gd name="connsiteY17" fmla="*/ 1057910 h 1750218"/>
              <a:gd name="connsiteX18" fmla="*/ 0 w 855663"/>
              <a:gd name="connsiteY18" fmla="*/ 980123 h 1750218"/>
              <a:gd name="connsiteX19" fmla="*/ 3889 w 855663"/>
              <a:gd name="connsiteY19" fmla="*/ 960675 h 1750218"/>
              <a:gd name="connsiteX20" fmla="*/ 112792 w 855663"/>
              <a:gd name="connsiteY20" fmla="*/ 497840 h 1750218"/>
              <a:gd name="connsiteX21" fmla="*/ 136129 w 855663"/>
              <a:gd name="connsiteY21" fmla="*/ 455057 h 1750218"/>
              <a:gd name="connsiteX22" fmla="*/ 299482 w 855663"/>
              <a:gd name="connsiteY22" fmla="*/ 369490 h 1750218"/>
              <a:gd name="connsiteX23" fmla="*/ 427832 w 855663"/>
              <a:gd name="connsiteY23" fmla="*/ 350043 h 1750218"/>
              <a:gd name="connsiteX24" fmla="*/ 427831 w 855663"/>
              <a:gd name="connsiteY24" fmla="*/ 0 h 1750218"/>
              <a:gd name="connsiteX25" fmla="*/ 583406 w 855663"/>
              <a:gd name="connsiteY25" fmla="*/ 155575 h 1750218"/>
              <a:gd name="connsiteX26" fmla="*/ 427831 w 855663"/>
              <a:gd name="connsiteY26" fmla="*/ 311150 h 1750218"/>
              <a:gd name="connsiteX27" fmla="*/ 272256 w 855663"/>
              <a:gd name="connsiteY27" fmla="*/ 155575 h 1750218"/>
              <a:gd name="connsiteX28" fmla="*/ 427831 w 855663"/>
              <a:gd name="connsiteY28" fmla="*/ 0 h 1750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855663" h="1750218">
                <a:moveTo>
                  <a:pt x="427832" y="350043"/>
                </a:moveTo>
                <a:cubicBezTo>
                  <a:pt x="470615" y="350043"/>
                  <a:pt x="513398" y="357821"/>
                  <a:pt x="556181" y="365601"/>
                </a:cubicBezTo>
                <a:cubicBezTo>
                  <a:pt x="618412" y="385047"/>
                  <a:pt x="672862" y="412273"/>
                  <a:pt x="719535" y="451168"/>
                </a:cubicBezTo>
                <a:cubicBezTo>
                  <a:pt x="731203" y="462835"/>
                  <a:pt x="738983" y="478392"/>
                  <a:pt x="742872" y="493950"/>
                </a:cubicBezTo>
                <a:lnTo>
                  <a:pt x="851774" y="956786"/>
                </a:lnTo>
                <a:cubicBezTo>
                  <a:pt x="851774" y="960675"/>
                  <a:pt x="855663" y="968454"/>
                  <a:pt x="855663" y="976232"/>
                </a:cubicBezTo>
                <a:cubicBezTo>
                  <a:pt x="855663" y="1019016"/>
                  <a:pt x="820659" y="1054020"/>
                  <a:pt x="777876" y="1054020"/>
                </a:cubicBezTo>
                <a:cubicBezTo>
                  <a:pt x="742872" y="1054020"/>
                  <a:pt x="711757" y="1026795"/>
                  <a:pt x="703977" y="995680"/>
                </a:cubicBezTo>
                <a:lnTo>
                  <a:pt x="622301" y="657304"/>
                </a:lnTo>
                <a:lnTo>
                  <a:pt x="622301" y="1750218"/>
                </a:lnTo>
                <a:lnTo>
                  <a:pt x="466726" y="1750218"/>
                </a:lnTo>
                <a:lnTo>
                  <a:pt x="466726" y="1050131"/>
                </a:lnTo>
                <a:lnTo>
                  <a:pt x="388938" y="1050131"/>
                </a:lnTo>
                <a:lnTo>
                  <a:pt x="388938" y="1750218"/>
                </a:lnTo>
                <a:lnTo>
                  <a:pt x="233363" y="1750218"/>
                </a:lnTo>
                <a:lnTo>
                  <a:pt x="233363" y="661193"/>
                </a:lnTo>
                <a:lnTo>
                  <a:pt x="151686" y="999569"/>
                </a:lnTo>
                <a:cubicBezTo>
                  <a:pt x="143907" y="1030684"/>
                  <a:pt x="112792" y="1057910"/>
                  <a:pt x="77788" y="1057910"/>
                </a:cubicBezTo>
                <a:cubicBezTo>
                  <a:pt x="35004" y="1057910"/>
                  <a:pt x="0" y="1022905"/>
                  <a:pt x="0" y="980123"/>
                </a:cubicBezTo>
                <a:cubicBezTo>
                  <a:pt x="0" y="972343"/>
                  <a:pt x="3889" y="964564"/>
                  <a:pt x="3889" y="960675"/>
                </a:cubicBezTo>
                <a:lnTo>
                  <a:pt x="112792" y="497840"/>
                </a:lnTo>
                <a:cubicBezTo>
                  <a:pt x="116682" y="482281"/>
                  <a:pt x="124460" y="466725"/>
                  <a:pt x="136129" y="455057"/>
                </a:cubicBezTo>
                <a:cubicBezTo>
                  <a:pt x="182801" y="416162"/>
                  <a:pt x="237252" y="385047"/>
                  <a:pt x="299482" y="369490"/>
                </a:cubicBezTo>
                <a:cubicBezTo>
                  <a:pt x="342265" y="357821"/>
                  <a:pt x="385049" y="350043"/>
                  <a:pt x="427832" y="350043"/>
                </a:cubicBezTo>
                <a:close/>
                <a:moveTo>
                  <a:pt x="427831" y="0"/>
                </a:moveTo>
                <a:cubicBezTo>
                  <a:pt x="513753" y="0"/>
                  <a:pt x="583406" y="69653"/>
                  <a:pt x="583406" y="155575"/>
                </a:cubicBezTo>
                <a:cubicBezTo>
                  <a:pt x="583406" y="241496"/>
                  <a:pt x="513753" y="311150"/>
                  <a:pt x="427831" y="311150"/>
                </a:cubicBezTo>
                <a:cubicBezTo>
                  <a:pt x="341910" y="311150"/>
                  <a:pt x="272256" y="241496"/>
                  <a:pt x="272256" y="155575"/>
                </a:cubicBezTo>
                <a:cubicBezTo>
                  <a:pt x="272256" y="69653"/>
                  <a:pt x="341910" y="0"/>
                  <a:pt x="427831" y="0"/>
                </a:cubicBezTo>
                <a:close/>
              </a:path>
            </a:pathLst>
          </a:custGeom>
          <a:solidFill>
            <a:srgbClr val="00437A"/>
          </a:solidFill>
          <a:ln w="1508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33" name="Freeform: Shape 46">
            <a:extLst>
              <a:ext uri="{FF2B5EF4-FFF2-40B4-BE49-F238E27FC236}">
                <a16:creationId xmlns:a16="http://schemas.microsoft.com/office/drawing/2014/main" id="{398CC7CE-E349-47F6-A657-57A404826369}"/>
              </a:ext>
            </a:extLst>
          </p:cNvPr>
          <p:cNvSpPr/>
          <p:nvPr/>
        </p:nvSpPr>
        <p:spPr>
          <a:xfrm>
            <a:off x="4762690" y="3090332"/>
            <a:ext cx="410445" cy="846667"/>
          </a:xfrm>
          <a:custGeom>
            <a:avLst/>
            <a:gdLst>
              <a:gd name="connsiteX0" fmla="*/ 427832 w 855663"/>
              <a:gd name="connsiteY0" fmla="*/ 350043 h 1750218"/>
              <a:gd name="connsiteX1" fmla="*/ 556181 w 855663"/>
              <a:gd name="connsiteY1" fmla="*/ 365601 h 1750218"/>
              <a:gd name="connsiteX2" fmla="*/ 719535 w 855663"/>
              <a:gd name="connsiteY2" fmla="*/ 451168 h 1750218"/>
              <a:gd name="connsiteX3" fmla="*/ 742872 w 855663"/>
              <a:gd name="connsiteY3" fmla="*/ 493950 h 1750218"/>
              <a:gd name="connsiteX4" fmla="*/ 851774 w 855663"/>
              <a:gd name="connsiteY4" fmla="*/ 956786 h 1750218"/>
              <a:gd name="connsiteX5" fmla="*/ 855663 w 855663"/>
              <a:gd name="connsiteY5" fmla="*/ 976232 h 1750218"/>
              <a:gd name="connsiteX6" fmla="*/ 777876 w 855663"/>
              <a:gd name="connsiteY6" fmla="*/ 1054020 h 1750218"/>
              <a:gd name="connsiteX7" fmla="*/ 703977 w 855663"/>
              <a:gd name="connsiteY7" fmla="*/ 995680 h 1750218"/>
              <a:gd name="connsiteX8" fmla="*/ 622301 w 855663"/>
              <a:gd name="connsiteY8" fmla="*/ 657304 h 1750218"/>
              <a:gd name="connsiteX9" fmla="*/ 622301 w 855663"/>
              <a:gd name="connsiteY9" fmla="*/ 1750218 h 1750218"/>
              <a:gd name="connsiteX10" fmla="*/ 466726 w 855663"/>
              <a:gd name="connsiteY10" fmla="*/ 1750218 h 1750218"/>
              <a:gd name="connsiteX11" fmla="*/ 466726 w 855663"/>
              <a:gd name="connsiteY11" fmla="*/ 1050131 h 1750218"/>
              <a:gd name="connsiteX12" fmla="*/ 388938 w 855663"/>
              <a:gd name="connsiteY12" fmla="*/ 1050131 h 1750218"/>
              <a:gd name="connsiteX13" fmla="*/ 388938 w 855663"/>
              <a:gd name="connsiteY13" fmla="*/ 1750218 h 1750218"/>
              <a:gd name="connsiteX14" fmla="*/ 233363 w 855663"/>
              <a:gd name="connsiteY14" fmla="*/ 1750218 h 1750218"/>
              <a:gd name="connsiteX15" fmla="*/ 233363 w 855663"/>
              <a:gd name="connsiteY15" fmla="*/ 661193 h 1750218"/>
              <a:gd name="connsiteX16" fmla="*/ 151686 w 855663"/>
              <a:gd name="connsiteY16" fmla="*/ 999569 h 1750218"/>
              <a:gd name="connsiteX17" fmla="*/ 77788 w 855663"/>
              <a:gd name="connsiteY17" fmla="*/ 1057910 h 1750218"/>
              <a:gd name="connsiteX18" fmla="*/ 0 w 855663"/>
              <a:gd name="connsiteY18" fmla="*/ 980123 h 1750218"/>
              <a:gd name="connsiteX19" fmla="*/ 3889 w 855663"/>
              <a:gd name="connsiteY19" fmla="*/ 960675 h 1750218"/>
              <a:gd name="connsiteX20" fmla="*/ 112792 w 855663"/>
              <a:gd name="connsiteY20" fmla="*/ 497840 h 1750218"/>
              <a:gd name="connsiteX21" fmla="*/ 136129 w 855663"/>
              <a:gd name="connsiteY21" fmla="*/ 455057 h 1750218"/>
              <a:gd name="connsiteX22" fmla="*/ 299482 w 855663"/>
              <a:gd name="connsiteY22" fmla="*/ 369490 h 1750218"/>
              <a:gd name="connsiteX23" fmla="*/ 427832 w 855663"/>
              <a:gd name="connsiteY23" fmla="*/ 350043 h 1750218"/>
              <a:gd name="connsiteX24" fmla="*/ 427831 w 855663"/>
              <a:gd name="connsiteY24" fmla="*/ 0 h 1750218"/>
              <a:gd name="connsiteX25" fmla="*/ 583406 w 855663"/>
              <a:gd name="connsiteY25" fmla="*/ 155575 h 1750218"/>
              <a:gd name="connsiteX26" fmla="*/ 427831 w 855663"/>
              <a:gd name="connsiteY26" fmla="*/ 311150 h 1750218"/>
              <a:gd name="connsiteX27" fmla="*/ 272256 w 855663"/>
              <a:gd name="connsiteY27" fmla="*/ 155575 h 1750218"/>
              <a:gd name="connsiteX28" fmla="*/ 427831 w 855663"/>
              <a:gd name="connsiteY28" fmla="*/ 0 h 1750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855663" h="1750218">
                <a:moveTo>
                  <a:pt x="427832" y="350043"/>
                </a:moveTo>
                <a:cubicBezTo>
                  <a:pt x="470615" y="350043"/>
                  <a:pt x="513398" y="357821"/>
                  <a:pt x="556181" y="365601"/>
                </a:cubicBezTo>
                <a:cubicBezTo>
                  <a:pt x="618412" y="385047"/>
                  <a:pt x="672862" y="412273"/>
                  <a:pt x="719535" y="451168"/>
                </a:cubicBezTo>
                <a:cubicBezTo>
                  <a:pt x="731203" y="462835"/>
                  <a:pt x="738983" y="478392"/>
                  <a:pt x="742872" y="493950"/>
                </a:cubicBezTo>
                <a:lnTo>
                  <a:pt x="851774" y="956786"/>
                </a:lnTo>
                <a:cubicBezTo>
                  <a:pt x="851774" y="960675"/>
                  <a:pt x="855663" y="968454"/>
                  <a:pt x="855663" y="976232"/>
                </a:cubicBezTo>
                <a:cubicBezTo>
                  <a:pt x="855663" y="1019016"/>
                  <a:pt x="820659" y="1054020"/>
                  <a:pt x="777876" y="1054020"/>
                </a:cubicBezTo>
                <a:cubicBezTo>
                  <a:pt x="742872" y="1054020"/>
                  <a:pt x="711757" y="1026795"/>
                  <a:pt x="703977" y="995680"/>
                </a:cubicBezTo>
                <a:lnTo>
                  <a:pt x="622301" y="657304"/>
                </a:lnTo>
                <a:lnTo>
                  <a:pt x="622301" y="1750218"/>
                </a:lnTo>
                <a:lnTo>
                  <a:pt x="466726" y="1750218"/>
                </a:lnTo>
                <a:lnTo>
                  <a:pt x="466726" y="1050131"/>
                </a:lnTo>
                <a:lnTo>
                  <a:pt x="388938" y="1050131"/>
                </a:lnTo>
                <a:lnTo>
                  <a:pt x="388938" y="1750218"/>
                </a:lnTo>
                <a:lnTo>
                  <a:pt x="233363" y="1750218"/>
                </a:lnTo>
                <a:lnTo>
                  <a:pt x="233363" y="661193"/>
                </a:lnTo>
                <a:lnTo>
                  <a:pt x="151686" y="999569"/>
                </a:lnTo>
                <a:cubicBezTo>
                  <a:pt x="143907" y="1030684"/>
                  <a:pt x="112792" y="1057910"/>
                  <a:pt x="77788" y="1057910"/>
                </a:cubicBezTo>
                <a:cubicBezTo>
                  <a:pt x="35004" y="1057910"/>
                  <a:pt x="0" y="1022905"/>
                  <a:pt x="0" y="980123"/>
                </a:cubicBezTo>
                <a:cubicBezTo>
                  <a:pt x="0" y="972343"/>
                  <a:pt x="3889" y="964564"/>
                  <a:pt x="3889" y="960675"/>
                </a:cubicBezTo>
                <a:lnTo>
                  <a:pt x="112792" y="497840"/>
                </a:lnTo>
                <a:cubicBezTo>
                  <a:pt x="116682" y="482281"/>
                  <a:pt x="124460" y="466725"/>
                  <a:pt x="136129" y="455057"/>
                </a:cubicBezTo>
                <a:cubicBezTo>
                  <a:pt x="182801" y="416162"/>
                  <a:pt x="237252" y="385047"/>
                  <a:pt x="299482" y="369490"/>
                </a:cubicBezTo>
                <a:cubicBezTo>
                  <a:pt x="342265" y="357821"/>
                  <a:pt x="385049" y="350043"/>
                  <a:pt x="427832" y="350043"/>
                </a:cubicBezTo>
                <a:close/>
                <a:moveTo>
                  <a:pt x="427831" y="0"/>
                </a:moveTo>
                <a:cubicBezTo>
                  <a:pt x="513753" y="0"/>
                  <a:pt x="583406" y="69653"/>
                  <a:pt x="583406" y="155575"/>
                </a:cubicBezTo>
                <a:cubicBezTo>
                  <a:pt x="583406" y="241496"/>
                  <a:pt x="513753" y="311150"/>
                  <a:pt x="427831" y="311150"/>
                </a:cubicBezTo>
                <a:cubicBezTo>
                  <a:pt x="341910" y="311150"/>
                  <a:pt x="272256" y="241496"/>
                  <a:pt x="272256" y="155575"/>
                </a:cubicBezTo>
                <a:cubicBezTo>
                  <a:pt x="272256" y="69653"/>
                  <a:pt x="341910" y="0"/>
                  <a:pt x="427831" y="0"/>
                </a:cubicBezTo>
                <a:close/>
              </a:path>
            </a:pathLst>
          </a:custGeom>
          <a:solidFill>
            <a:srgbClr val="00437A"/>
          </a:solidFill>
          <a:ln w="1508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36" name="Rectangle 38"/>
          <p:cNvSpPr/>
          <p:nvPr/>
        </p:nvSpPr>
        <p:spPr>
          <a:xfrm>
            <a:off x="5414710" y="3276598"/>
            <a:ext cx="1240090" cy="558801"/>
          </a:xfrm>
          <a:prstGeom prst="rect">
            <a:avLst/>
          </a:prstGeom>
          <a:noFill/>
          <a:ln w="41275">
            <a:solidFill>
              <a:srgbClr val="00437A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>
                <a:solidFill>
                  <a:srgbClr val="00437A"/>
                </a:solidFill>
              </a:rPr>
              <a:t>Non-eculizumab group (n=3)</a:t>
            </a:r>
          </a:p>
        </p:txBody>
      </p:sp>
      <p:sp>
        <p:nvSpPr>
          <p:cNvPr id="41" name="Up Arrow 73"/>
          <p:cNvSpPr/>
          <p:nvPr/>
        </p:nvSpPr>
        <p:spPr>
          <a:xfrm flipH="1" flipV="1">
            <a:off x="5916475" y="2406884"/>
            <a:ext cx="295090" cy="379666"/>
          </a:xfrm>
          <a:prstGeom prst="upArrow">
            <a:avLst>
              <a:gd name="adj1" fmla="val 0"/>
              <a:gd name="adj2" fmla="val 108703"/>
            </a:avLst>
          </a:prstGeom>
          <a:solidFill>
            <a:srgbClr val="65A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Up Arrow 22"/>
          <p:cNvSpPr/>
          <p:nvPr/>
        </p:nvSpPr>
        <p:spPr>
          <a:xfrm rot="10800000" flipH="1" flipV="1">
            <a:off x="5918758" y="2946399"/>
            <a:ext cx="295090" cy="327477"/>
          </a:xfrm>
          <a:prstGeom prst="upArrow">
            <a:avLst>
              <a:gd name="adj1" fmla="val 0"/>
              <a:gd name="adj2" fmla="val 108703"/>
            </a:avLst>
          </a:prstGeom>
          <a:solidFill>
            <a:srgbClr val="0043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5"/>
          <p:cNvSpPr/>
          <p:nvPr/>
        </p:nvSpPr>
        <p:spPr>
          <a:xfrm>
            <a:off x="7088489" y="4490427"/>
            <a:ext cx="1728385" cy="614223"/>
          </a:xfrm>
          <a:prstGeom prst="rect">
            <a:avLst/>
          </a:prstGeom>
          <a:solidFill>
            <a:srgbClr val="AA0065"/>
          </a:solidFill>
          <a:ln w="41275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Kidney outcomes score</a:t>
            </a:r>
          </a:p>
        </p:txBody>
      </p:sp>
      <p:cxnSp>
        <p:nvCxnSpPr>
          <p:cNvPr id="53" name="Straight Arrow Connector 54"/>
          <p:cNvCxnSpPr/>
          <p:nvPr/>
        </p:nvCxnSpPr>
        <p:spPr>
          <a:xfrm>
            <a:off x="3699267" y="4832010"/>
            <a:ext cx="715833" cy="0"/>
          </a:xfrm>
          <a:prstGeom prst="straightConnector1">
            <a:avLst/>
          </a:prstGeom>
          <a:ln w="31750">
            <a:solidFill>
              <a:srgbClr val="AA0065"/>
            </a:solidFill>
            <a:headEnd w="lg" len="med"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4"/>
          <p:cNvCxnSpPr/>
          <p:nvPr/>
        </p:nvCxnSpPr>
        <p:spPr>
          <a:xfrm>
            <a:off x="6298534" y="4798142"/>
            <a:ext cx="715833" cy="0"/>
          </a:xfrm>
          <a:prstGeom prst="straightConnector1">
            <a:avLst/>
          </a:prstGeom>
          <a:ln w="31750">
            <a:solidFill>
              <a:srgbClr val="AA0065"/>
            </a:solidFill>
            <a:headEnd w="lg" len="med"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Obdélník 60"/>
          <p:cNvSpPr/>
          <p:nvPr/>
        </p:nvSpPr>
        <p:spPr>
          <a:xfrm>
            <a:off x="9817958" y="3718467"/>
            <a:ext cx="237404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AA0065"/>
                </a:solidFill>
              </a:rPr>
              <a:t>0 – 4 point: </a:t>
            </a:r>
            <a:r>
              <a:rPr lang="en-US" dirty="0">
                <a:solidFill>
                  <a:srgbClr val="AA0065"/>
                </a:solidFill>
              </a:rPr>
              <a:t>low risk for unfavorable kidney outcomes</a:t>
            </a:r>
          </a:p>
        </p:txBody>
      </p:sp>
      <p:sp>
        <p:nvSpPr>
          <p:cNvPr id="62" name="Obdélník 61"/>
          <p:cNvSpPr/>
          <p:nvPr/>
        </p:nvSpPr>
        <p:spPr>
          <a:xfrm>
            <a:off x="9817958" y="4666734"/>
            <a:ext cx="237404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>
                <a:solidFill>
                  <a:srgbClr val="AA0065"/>
                </a:solidFill>
              </a:rPr>
              <a:t>5 – 8 point: </a:t>
            </a:r>
            <a:r>
              <a:rPr lang="en-US">
                <a:solidFill>
                  <a:srgbClr val="AA0065"/>
                </a:solidFill>
              </a:rPr>
              <a:t>high risk for unfavorable kidney outcomes</a:t>
            </a:r>
          </a:p>
        </p:txBody>
      </p:sp>
      <p:cxnSp>
        <p:nvCxnSpPr>
          <p:cNvPr id="63" name="Straight Arrow Connector 54"/>
          <p:cNvCxnSpPr/>
          <p:nvPr/>
        </p:nvCxnSpPr>
        <p:spPr>
          <a:xfrm>
            <a:off x="8897800" y="4484875"/>
            <a:ext cx="432467" cy="2458"/>
          </a:xfrm>
          <a:prstGeom prst="straightConnector1">
            <a:avLst/>
          </a:prstGeom>
          <a:ln w="31750">
            <a:solidFill>
              <a:srgbClr val="AA0065"/>
            </a:solidFill>
            <a:headEnd w="lg" len="med"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Up Arrow 10"/>
          <p:cNvSpPr/>
          <p:nvPr/>
        </p:nvSpPr>
        <p:spPr>
          <a:xfrm>
            <a:off x="9534719" y="4657157"/>
            <a:ext cx="301374" cy="524454"/>
          </a:xfrm>
          <a:prstGeom prst="upArrow">
            <a:avLst>
              <a:gd name="adj1" fmla="val 0"/>
              <a:gd name="adj2" fmla="val 108703"/>
            </a:avLst>
          </a:prstGeom>
          <a:solidFill>
            <a:srgbClr val="AA00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Up Arrow 12"/>
          <p:cNvSpPr/>
          <p:nvPr/>
        </p:nvSpPr>
        <p:spPr>
          <a:xfrm rot="10800000">
            <a:off x="9537160" y="3646765"/>
            <a:ext cx="301374" cy="524454"/>
          </a:xfrm>
          <a:prstGeom prst="upArrow">
            <a:avLst>
              <a:gd name="adj1" fmla="val 0"/>
              <a:gd name="adj2" fmla="val 108703"/>
            </a:avLst>
          </a:prstGeom>
          <a:solidFill>
            <a:srgbClr val="AA00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58"/>
          <p:cNvSpPr/>
          <p:nvPr/>
        </p:nvSpPr>
        <p:spPr>
          <a:xfrm>
            <a:off x="4463174" y="4492173"/>
            <a:ext cx="1735313" cy="622841"/>
          </a:xfrm>
          <a:prstGeom prst="rect">
            <a:avLst/>
          </a:prstGeom>
          <a:noFill/>
          <a:ln w="41275">
            <a:solidFill>
              <a:srgbClr val="AA0065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>
                <a:solidFill>
                  <a:srgbClr val="AA0065"/>
                </a:solidFill>
              </a:rPr>
              <a:t>Correlated with dialysis duration and mechanical ventilation duration</a:t>
            </a:r>
          </a:p>
        </p:txBody>
      </p:sp>
      <p:cxnSp>
        <p:nvCxnSpPr>
          <p:cNvPr id="69" name="Straight Arrow Connector 9"/>
          <p:cNvCxnSpPr/>
          <p:nvPr/>
        </p:nvCxnSpPr>
        <p:spPr>
          <a:xfrm>
            <a:off x="6817622" y="2133107"/>
            <a:ext cx="658445" cy="493"/>
          </a:xfrm>
          <a:prstGeom prst="straightConnector1">
            <a:avLst/>
          </a:prstGeom>
          <a:ln w="31750">
            <a:solidFill>
              <a:srgbClr val="65AA00"/>
            </a:solidFill>
            <a:headEnd w="lg" len="med"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Obdélník 70"/>
          <p:cNvSpPr/>
          <p:nvPr/>
        </p:nvSpPr>
        <p:spPr>
          <a:xfrm>
            <a:off x="8225887" y="1703401"/>
            <a:ext cx="18517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solidFill>
                  <a:srgbClr val="65AA00"/>
                </a:solidFill>
              </a:rPr>
              <a:t>Eculizumab group</a:t>
            </a:r>
            <a:endParaRPr lang="en-US"/>
          </a:p>
        </p:txBody>
      </p:sp>
      <p:sp>
        <p:nvSpPr>
          <p:cNvPr id="72" name="Obdélník 71"/>
          <p:cNvSpPr/>
          <p:nvPr/>
        </p:nvSpPr>
        <p:spPr>
          <a:xfrm>
            <a:off x="7929898" y="2118268"/>
            <a:ext cx="298383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Similar course of P-HUS</a:t>
            </a:r>
            <a:r>
              <a:rPr lang="cs-CZ" sz="1400" dirty="0"/>
              <a:t> </a:t>
            </a:r>
            <a:r>
              <a:rPr lang="en-US" sz="1400" dirty="0"/>
              <a:t>compared to non-Eculizumab group</a:t>
            </a:r>
          </a:p>
          <a:p>
            <a:endParaRPr lang="en-US" sz="1400" dirty="0"/>
          </a:p>
          <a:p>
            <a:r>
              <a:rPr lang="en-US" sz="1400" dirty="0"/>
              <a:t>Worse course of P-HUS compared the previously published cohorts without Eculizumab use</a:t>
            </a:r>
          </a:p>
        </p:txBody>
      </p:sp>
      <p:sp>
        <p:nvSpPr>
          <p:cNvPr id="76" name="Up Arrow 73"/>
          <p:cNvSpPr/>
          <p:nvPr/>
        </p:nvSpPr>
        <p:spPr>
          <a:xfrm rot="16200000" flipH="1" flipV="1">
            <a:off x="7584409" y="2220617"/>
            <a:ext cx="295090" cy="379666"/>
          </a:xfrm>
          <a:prstGeom prst="upArrow">
            <a:avLst>
              <a:gd name="adj1" fmla="val 0"/>
              <a:gd name="adj2" fmla="val 108703"/>
            </a:avLst>
          </a:prstGeom>
          <a:solidFill>
            <a:srgbClr val="65A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Up Arrow 73"/>
          <p:cNvSpPr/>
          <p:nvPr/>
        </p:nvSpPr>
        <p:spPr>
          <a:xfrm rot="16200000" flipH="1" flipV="1">
            <a:off x="7592876" y="2914884"/>
            <a:ext cx="295090" cy="379666"/>
          </a:xfrm>
          <a:prstGeom prst="upArrow">
            <a:avLst>
              <a:gd name="adj1" fmla="val 0"/>
              <a:gd name="adj2" fmla="val 108703"/>
            </a:avLst>
          </a:prstGeom>
          <a:solidFill>
            <a:srgbClr val="65AA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19"/>
          <p:cNvSpPr/>
          <p:nvPr/>
        </p:nvSpPr>
        <p:spPr>
          <a:xfrm>
            <a:off x="1831770" y="4490416"/>
            <a:ext cx="1728385" cy="614223"/>
          </a:xfrm>
          <a:prstGeom prst="rect">
            <a:avLst/>
          </a:prstGeom>
          <a:solidFill>
            <a:srgbClr val="296DC0"/>
          </a:solidFill>
          <a:ln w="41275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Kidney outcomes</a:t>
            </a:r>
          </a:p>
        </p:txBody>
      </p:sp>
      <p:sp>
        <p:nvSpPr>
          <p:cNvPr id="81" name="Obdélník 80"/>
          <p:cNvSpPr/>
          <p:nvPr/>
        </p:nvSpPr>
        <p:spPr>
          <a:xfrm>
            <a:off x="7032857" y="5123933"/>
            <a:ext cx="201801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>
                <a:solidFill>
                  <a:srgbClr val="AA0065"/>
                </a:solidFill>
              </a:rPr>
              <a:t>Based on dialysis</a:t>
            </a:r>
            <a:r>
              <a:rPr lang="cs-CZ" sz="1000" b="1" dirty="0">
                <a:solidFill>
                  <a:srgbClr val="AA0065"/>
                </a:solidFill>
              </a:rPr>
              <a:t> </a:t>
            </a:r>
            <a:r>
              <a:rPr lang="cs-CZ" sz="1000" b="1" dirty="0" err="1">
                <a:solidFill>
                  <a:srgbClr val="AA0065"/>
                </a:solidFill>
              </a:rPr>
              <a:t>duration</a:t>
            </a:r>
            <a:r>
              <a:rPr lang="en-US" sz="1000" b="1" dirty="0">
                <a:solidFill>
                  <a:srgbClr val="AA0065"/>
                </a:solidFill>
              </a:rPr>
              <a:t> and mechanical ventilation duration </a:t>
            </a:r>
          </a:p>
        </p:txBody>
      </p:sp>
    </p:spTree>
    <p:extLst>
      <p:ext uri="{BB962C8B-B14F-4D97-AF65-F5344CB8AC3E}">
        <p14:creationId xmlns:p14="http://schemas.microsoft.com/office/powerpoint/2010/main" val="28674288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edNeph_VisualAbstract_Template_NoText.potx" id="{B1C48F58-D1E0-4C98-814B-D3979964E517}" vid="{3276ECFE-687C-499A-B544-1DE21692DD6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164</Words>
  <Application>Microsoft Office PowerPoint</Application>
  <PresentationFormat>Widescreen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 IDEAS  initially using a combination of    monochromatic and triadic colours</dc:title>
  <dc:creator/>
  <cp:lastModifiedBy/>
  <cp:revision>58</cp:revision>
  <dcterms:created xsi:type="dcterms:W3CDTF">2019-06-13T12:30:18Z</dcterms:created>
  <dcterms:modified xsi:type="dcterms:W3CDTF">2023-05-26T21:48:35Z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2063cd7f-2d21-486a-9f29-9c1683fdd175_Enabled">
    <vt:lpwstr>true</vt:lpwstr>
  </property>
  <property fmtid="{D5CDD505-2E9C-101B-9397-08002B2CF9AE}" pid="3" name="MSIP_Label_2063cd7f-2d21-486a-9f29-9c1683fdd175_SetDate">
    <vt:lpwstr>2023-05-02T12:59:56Z</vt:lpwstr>
  </property>
  <property fmtid="{D5CDD505-2E9C-101B-9397-08002B2CF9AE}" pid="4" name="MSIP_Label_2063cd7f-2d21-486a-9f29-9c1683fdd175_Method">
    <vt:lpwstr>Standard</vt:lpwstr>
  </property>
  <property fmtid="{D5CDD505-2E9C-101B-9397-08002B2CF9AE}" pid="5" name="MSIP_Label_2063cd7f-2d21-486a-9f29-9c1683fdd175_Name">
    <vt:lpwstr>2063cd7f-2d21-486a-9f29-9c1683fdd175</vt:lpwstr>
  </property>
  <property fmtid="{D5CDD505-2E9C-101B-9397-08002B2CF9AE}" pid="6" name="MSIP_Label_2063cd7f-2d21-486a-9f29-9c1683fdd175_SiteId">
    <vt:lpwstr>0f277086-d4e0-4971-bc1a-bbc5df0eb246</vt:lpwstr>
  </property>
  <property fmtid="{D5CDD505-2E9C-101B-9397-08002B2CF9AE}" pid="7" name="MSIP_Label_2063cd7f-2d21-486a-9f29-9c1683fdd175_ActionId">
    <vt:lpwstr>4cf4e8fa-0425-4e54-a96f-c4c72ec07048</vt:lpwstr>
  </property>
  <property fmtid="{D5CDD505-2E9C-101B-9397-08002B2CF9AE}" pid="8" name="MSIP_Label_2063cd7f-2d21-486a-9f29-9c1683fdd175_ContentBits">
    <vt:lpwstr>0</vt:lpwstr>
  </property>
</Properties>
</file>