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61" r:id="rId5"/>
    <p:sldId id="257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41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378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806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436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2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12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07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15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809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610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3F808-2B41-43BE-82FC-FA10DCA1B654}" type="datetimeFigureOut">
              <a:rPr lang="en-GB" smtClean="0"/>
              <a:t>12/09/2023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C3DAA-9A28-45D0-8FE6-5117E241F88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792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533400" y="5451286"/>
            <a:ext cx="109882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Linearized plasmid map illustrations of gp120 - Fc WT and RBD - Fc WT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 coding sequence of gp120 - Fc (A) and RBD - Fc (B) variants were cloned into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pFuse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 vectors under the control of the Elongation Factor-1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 promoter 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(EF-1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 promoter) fused to the Human T-cell Leukemia Virus truncated 5‘ Long Term Repeat (5‘ LTR) to enhance RNA stability. Each antigen coding sequence was cloned downstream of the MGWSCIILFLVATATGVQC signal peptide bearing a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Kozak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Sequence and linked to the muIgG2a Fc-portion via a Gly4Ser linker (G4S Linker). A Simian Virus 40 late polyadenylation signal (SV40 poly(A) signal) sequence was inserted downstream of each Ag-Fc coding sequence to achieve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levels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steady-state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mRNA. The respective </a:t>
            </a:r>
            <a:r>
              <a:rPr lang="pt-B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L234A/L235A/P329G (LALA-PG) or G236A/S239D/I332E (GASDIE</a:t>
            </a:r>
            <a:r>
              <a:rPr lang="pt-B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point mutations are not displayed on this scheme. The plasmid map illustrations were generated using SnapGene® viewer software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(from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Dotmatics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available at snapgene.com).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01" y="973643"/>
            <a:ext cx="11547567" cy="1844754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3"/>
          <a:srcRect l="1534" r="4158"/>
          <a:stretch/>
        </p:blipFill>
        <p:spPr>
          <a:xfrm>
            <a:off x="391884" y="3410241"/>
            <a:ext cx="11556276" cy="1747525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>
            <a:off x="211144" y="420641"/>
            <a:ext cx="32412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1" b="1" dirty="0"/>
              <a:t>A</a:t>
            </a:r>
            <a:endParaRPr lang="en-GB" sz="1801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206788" y="3011448"/>
            <a:ext cx="32412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1" b="1" dirty="0" smtClean="0"/>
              <a:t>B</a:t>
            </a:r>
            <a:endParaRPr lang="en-GB" sz="1801" b="1" dirty="0"/>
          </a:p>
        </p:txBody>
      </p:sp>
    </p:spTree>
    <p:extLst>
      <p:ext uri="{BB962C8B-B14F-4D97-AF65-F5344CB8AC3E}">
        <p14:creationId xmlns:p14="http://schemas.microsoft.com/office/powerpoint/2010/main" val="303236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722810" y="5845353"/>
            <a:ext cx="107988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Gating Strategy of </a:t>
            </a:r>
            <a:r>
              <a:rPr lang="en-GB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restimulated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splenocytes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after Intracellular Cytokines Staining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After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restimulation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splenocytes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were surface stained with anti-mouse CD4 coupled to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SuperBright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600; anti-mouse CD8 FITC conjugated and Fixable Viability Dye eFluor450. Cells were then fixed with 2% PFA and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permeabilized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0.5%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Saponin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Subsequently, cells were stained intracellularly with anti-mouse TNFα PE-cy7, anti-mouse IL-2 APC, and anti-mouse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IFNγ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R-PE in 0.5%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saponin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8" name="Grafik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696" y="332931"/>
            <a:ext cx="10156816" cy="524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hteck 74"/>
          <p:cNvSpPr/>
          <p:nvPr/>
        </p:nvSpPr>
        <p:spPr>
          <a:xfrm>
            <a:off x="630213" y="5527242"/>
            <a:ext cx="107988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Purified Ag-Fc variants by SDS-Page gel stained with </a:t>
            </a:r>
            <a:r>
              <a:rPr lang="en-GB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Coomassie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Blue.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Gp120 – Fc (A) and RBD – Fc (B) variants were produced in HEK293T17 cells and purified by Protein G chromatography. Subsequent to buffer exchange with PBS and concentration using 10K MWCO 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Pierce</a:t>
            </a:r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™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Protein Concentrators, 2µg of each purified Fc-fusion protein were loaded in presence or absence of 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de-D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Mercaptoethanol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de-D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onto 8% or 10% SDS-Page gels and run at 120V for 1h15. Gels were finally stained with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Coomassie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Blue solution under rotation for 30min and distained overnight under agitation with ultrapure H</a:t>
            </a:r>
            <a:r>
              <a:rPr lang="en-GB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O. </a:t>
            </a:r>
            <a:endParaRPr lang="en-GB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Textfeld 77"/>
          <p:cNvSpPr txBox="1"/>
          <p:nvPr/>
        </p:nvSpPr>
        <p:spPr>
          <a:xfrm>
            <a:off x="341774" y="716731"/>
            <a:ext cx="32412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1" b="1" dirty="0"/>
              <a:t>A</a:t>
            </a:r>
            <a:endParaRPr lang="en-GB" sz="1801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483" y="751039"/>
            <a:ext cx="11491956" cy="406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58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339633" y="5392511"/>
            <a:ext cx="11260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1: Yield of gp120 - Fc and RBD - Fc variants obtained after protein G chromatography.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Protein concentration were measured by a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Nanodrop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A</a:t>
            </a:r>
            <a:r>
              <a:rPr lang="en-GB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280nm</a:t>
            </a:r>
            <a:r>
              <a:rPr lang="en-GB" sz="12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three different measurements while the final volume was estimated by reverse pipetting.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0" y="1638527"/>
            <a:ext cx="11522439" cy="287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3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/>
          <a:srcRect l="75666" t="46593" r="1750" b="33407"/>
          <a:stretch/>
        </p:blipFill>
        <p:spPr>
          <a:xfrm>
            <a:off x="9311640" y="2225040"/>
            <a:ext cx="1798320" cy="895842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722810" y="5625460"/>
            <a:ext cx="107988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Recombinant b12 muIgG2a variants binding to murine Fc</a:t>
            </a:r>
            <a:r>
              <a:rPr lang="el-G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Rs</a:t>
            </a:r>
            <a:r>
              <a:rPr lang="de-D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transfected</a:t>
            </a:r>
            <a:r>
              <a:rPr lang="de-D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HEK293T17 </a:t>
            </a:r>
            <a:r>
              <a:rPr lang="de-DE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de-D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HEK293T17 were transfected with expression vectors encoding for the murine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Rs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incubated 48h in a humidified incubator supplemented with 5% CO</a:t>
            </a:r>
            <a:r>
              <a:rPr lang="en-GB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cells were then stained with 2-fold serial dilutions of the b12 muIgG2a variants starting at 40µg/mL in duplicates. Antibody binding to </a:t>
            </a:r>
            <a:r>
              <a:rPr lang="de-D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Rs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was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detected via</a:t>
            </a:r>
            <a:r>
              <a:rPr lang="en-GB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goat anti-mouse kappa light chain-specific antibody coupled to AlexaFluor647 and samples were analysed by FACS. The binding score to the respective </a:t>
            </a:r>
            <a:r>
              <a:rPr lang="de-D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transfected cells was calculated by multiplying the percent of positive cells by the Mean Fluorescence Intensity (MFI) of the cell population. The graph display the mean of duplicates ± SD at each tested concentration. Shown one representative experiment out of two.</a:t>
            </a:r>
            <a:r>
              <a:rPr lang="de-D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2764970" y="188303"/>
            <a:ext cx="6048111" cy="5258913"/>
            <a:chOff x="1746068" y="144760"/>
            <a:chExt cx="6048111" cy="5258913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3"/>
            <a:srcRect l="26166" t="15482" r="26250" b="11334"/>
            <a:stretch/>
          </p:blipFill>
          <p:spPr>
            <a:xfrm>
              <a:off x="1746068" y="144760"/>
              <a:ext cx="2956560" cy="2557865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4"/>
            <a:srcRect l="26250" t="14741" r="26583" b="12371"/>
            <a:stretch/>
          </p:blipFill>
          <p:spPr>
            <a:xfrm>
              <a:off x="4881162" y="182882"/>
              <a:ext cx="2904426" cy="2524696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 rotWithShape="1">
            <a:blip r:embed="rId5"/>
            <a:srcRect l="27250" t="15631" r="26583" b="11333"/>
            <a:stretch/>
          </p:blipFill>
          <p:spPr>
            <a:xfrm>
              <a:off x="1811378" y="2838524"/>
              <a:ext cx="2882541" cy="2565149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 rotWithShape="1">
            <a:blip r:embed="rId6"/>
            <a:srcRect l="27000" t="14889" r="26583" b="12074"/>
            <a:stretch/>
          </p:blipFill>
          <p:spPr>
            <a:xfrm>
              <a:off x="4918174" y="2825462"/>
              <a:ext cx="2876005" cy="25455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25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/>
          <a:srcRect l="22250" t="23037" r="33500" b="11630"/>
          <a:stretch/>
        </p:blipFill>
        <p:spPr>
          <a:xfrm>
            <a:off x="511938" y="1361440"/>
            <a:ext cx="3853543" cy="32004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l="30000" t="22741" r="28000" b="11778"/>
          <a:stretch/>
        </p:blipFill>
        <p:spPr>
          <a:xfrm>
            <a:off x="6694820" y="1381759"/>
            <a:ext cx="3655672" cy="320596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/>
          <a:srcRect l="58750" t="38444" r="2166" b="26593"/>
          <a:stretch/>
        </p:blipFill>
        <p:spPr>
          <a:xfrm>
            <a:off x="10378440" y="2534919"/>
            <a:ext cx="1559560" cy="784767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6382479" y="776018"/>
            <a:ext cx="314510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1" b="1" dirty="0"/>
              <a:t>B</a:t>
            </a:r>
            <a:endParaRPr lang="en-GB" sz="1801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372254" y="787851"/>
            <a:ext cx="32412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1" b="1" dirty="0"/>
              <a:t>A</a:t>
            </a:r>
            <a:endParaRPr lang="en-GB" sz="1801" b="1" dirty="0"/>
          </a:p>
        </p:txBody>
      </p:sp>
      <p:sp>
        <p:nvSpPr>
          <p:cNvPr id="12" name="Rechteck 11"/>
          <p:cNvSpPr/>
          <p:nvPr/>
        </p:nvSpPr>
        <p:spPr>
          <a:xfrm>
            <a:off x="661850" y="5036180"/>
            <a:ext cx="107988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Mouse C1q binding to Fc-fusion protein variants</a:t>
            </a:r>
            <a:r>
              <a:rPr lang="de-D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Purified HIV gp120 - Fc (A) and RBD - Fc (B) variants were serially-diluted in PBS at a starting concentration of 20µg/mL and coated overnight at 4°C into high-binding 96-wells plates. The next day, the plates were washed thrice with 200µL PBS-T per well and blocked with 100µL of 5% milk in PBS-T per well for 1h at RT. After three washing steps with PBS-T, each well was incubated for 1h at 37°C</a:t>
            </a:r>
            <a:r>
              <a:rPr lang="en-GB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100µL of 10% v/v mouse complement serum diluted in RPMI medium. Subsequent to washes, C1q binding to the Fc-fusion proteins was detected by incubating each condition for 1h at RT with an anti-mouse C1q antibody coupled to HRP diluted 1:500 in 2.5% milk PBS-T. Finally, the plates were washed three times with PBS-T and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chemiluminescence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was captured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multilabel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plate reader Victor X4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addition of 100µL ECL per well.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graph display the mean of duplicates ± SD at each tested concentration. Shown one representative experiment out of two. The statistical significance of observed differences of  HIV gp120 – Fc WT and RBD – Fc WT to the mutants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calculated for each concentration by One-Way ANOVA followed by Tukey‘s post test; p-values indicate significant differences (* p &lt;0.05; ** p &lt;0.005; *** p &lt;0.0005).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5"/>
          <a:srcRect l="36833" t="23185" r="22584" b="43037"/>
          <a:stretch/>
        </p:blipFill>
        <p:spPr>
          <a:xfrm>
            <a:off x="4064000" y="2539415"/>
            <a:ext cx="1693959" cy="79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46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809</Words>
  <Application>Microsoft Office PowerPoint</Application>
  <PresentationFormat>Breitbild</PresentationFormat>
  <Paragraphs>11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Richel, Elie</dc:creator>
  <cp:lastModifiedBy>Richel, Elie</cp:lastModifiedBy>
  <cp:revision>45</cp:revision>
  <dcterms:created xsi:type="dcterms:W3CDTF">2023-05-23T08:39:20Z</dcterms:created>
  <dcterms:modified xsi:type="dcterms:W3CDTF">2023-09-12T17:13:26Z</dcterms:modified>
</cp:coreProperties>
</file>