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7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83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07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2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8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41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392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21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72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5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98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43B11-27B4-4C63-9F7E-66F304457D08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331A5-8F92-4EF4-8C48-23A5207F4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63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chart&#10;&#10;Description automatically generated">
            <a:extLst>
              <a:ext uri="{FF2B5EF4-FFF2-40B4-BE49-F238E27FC236}">
                <a16:creationId xmlns:a16="http://schemas.microsoft.com/office/drawing/2014/main" id="{204D3252-2CCE-2B21-3A27-352587ECE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0" y="5465262"/>
            <a:ext cx="1581687" cy="2177700"/>
          </a:xfrm>
          <a:prstGeom prst="rect">
            <a:avLst/>
          </a:prstGeom>
        </p:spPr>
      </p:pic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7661C0E-6CEF-B83B-A2D7-54DBC908C4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869" y="5465262"/>
            <a:ext cx="1606373" cy="2202935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15D57C0-C566-DD81-DC60-8F3ABA403ABE}"/>
              </a:ext>
            </a:extLst>
          </p:cNvPr>
          <p:cNvGrpSpPr/>
          <p:nvPr/>
        </p:nvGrpSpPr>
        <p:grpSpPr>
          <a:xfrm>
            <a:off x="185278" y="3168376"/>
            <a:ext cx="1897081" cy="1907877"/>
            <a:chOff x="-73908" y="6507630"/>
            <a:chExt cx="1897080" cy="1907879"/>
          </a:xfrm>
        </p:grpSpPr>
        <p:pic>
          <p:nvPicPr>
            <p:cNvPr id="5" name="Picture 4" descr="A picture containing text, silhouette, vector graphics&#10;&#10;Description automatically generated">
              <a:extLst>
                <a:ext uri="{FF2B5EF4-FFF2-40B4-BE49-F238E27FC236}">
                  <a16:creationId xmlns:a16="http://schemas.microsoft.com/office/drawing/2014/main" id="{A72DC6D7-3E92-820C-A597-3C91C59F9F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661"/>
            <a:stretch/>
          </p:blipFill>
          <p:spPr>
            <a:xfrm>
              <a:off x="-73908" y="6507630"/>
              <a:ext cx="1897080" cy="1907879"/>
            </a:xfrm>
            <a:prstGeom prst="rect">
              <a:avLst/>
            </a:prstGeom>
          </p:spPr>
        </p:pic>
        <p:pic>
          <p:nvPicPr>
            <p:cNvPr id="6" name="Picture 5" descr="A picture containing text, silhouette, vector graphics&#10;&#10;Description automatically generated">
              <a:extLst>
                <a:ext uri="{FF2B5EF4-FFF2-40B4-BE49-F238E27FC236}">
                  <a16:creationId xmlns:a16="http://schemas.microsoft.com/office/drawing/2014/main" id="{0A89B49D-EDEC-3829-2856-81937880E3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855" t="17606" r="88" b="55707"/>
            <a:stretch/>
          </p:blipFill>
          <p:spPr>
            <a:xfrm>
              <a:off x="473756" y="6846278"/>
              <a:ext cx="521185" cy="426720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66C3980-AD76-C96E-FFDF-8DF9EA7D62EF}"/>
              </a:ext>
            </a:extLst>
          </p:cNvPr>
          <p:cNvGrpSpPr/>
          <p:nvPr/>
        </p:nvGrpSpPr>
        <p:grpSpPr>
          <a:xfrm>
            <a:off x="2386160" y="3068182"/>
            <a:ext cx="1964997" cy="1989253"/>
            <a:chOff x="3285086" y="6507630"/>
            <a:chExt cx="1964997" cy="1989253"/>
          </a:xfrm>
        </p:grpSpPr>
        <p:pic>
          <p:nvPicPr>
            <p:cNvPr id="8" name="Picture 7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C16D149F-FAB9-4D5F-46AE-E6720C6123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73" r="26614"/>
            <a:stretch/>
          </p:blipFill>
          <p:spPr>
            <a:xfrm>
              <a:off x="3285086" y="6507630"/>
              <a:ext cx="1964997" cy="1989253"/>
            </a:xfrm>
            <a:prstGeom prst="rect">
              <a:avLst/>
            </a:prstGeom>
          </p:spPr>
        </p:pic>
        <p:pic>
          <p:nvPicPr>
            <p:cNvPr id="9" name="Picture 8" descr="A picture containing text, silhouette, vector graphics&#10;&#10;Description automatically generated">
              <a:extLst>
                <a:ext uri="{FF2B5EF4-FFF2-40B4-BE49-F238E27FC236}">
                  <a16:creationId xmlns:a16="http://schemas.microsoft.com/office/drawing/2014/main" id="{D271845B-730A-D823-8389-4908993F29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855" t="17606" r="88" b="55707"/>
            <a:stretch/>
          </p:blipFill>
          <p:spPr>
            <a:xfrm>
              <a:off x="3936390" y="6846278"/>
              <a:ext cx="521185" cy="426720"/>
            </a:xfrm>
            <a:prstGeom prst="rect">
              <a:avLst/>
            </a:prstGeom>
          </p:spPr>
        </p:pic>
      </p:grpSp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BE79B230-7580-81CB-B38B-EEBCA41491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31" y="638958"/>
            <a:ext cx="2048567" cy="19802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59BDEE-2BDA-ED60-2303-B517A3D64C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95030" y="627747"/>
            <a:ext cx="1726958" cy="19802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AD41AE-33B9-82BA-6B70-3F58414AFAE4}"/>
              </a:ext>
            </a:extLst>
          </p:cNvPr>
          <p:cNvSpPr txBox="1"/>
          <p:nvPr/>
        </p:nvSpPr>
        <p:spPr>
          <a:xfrm>
            <a:off x="73605" y="2"/>
            <a:ext cx="3233275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94"/>
            <a:r>
              <a:rPr lang="en-US" sz="1401" dirty="0">
                <a:solidFill>
                  <a:prstClr val="black"/>
                </a:solidFill>
                <a:latin typeface="Calibri" panose="020F0502020204030204"/>
              </a:rPr>
              <a:t>Supplementary Figure 3, Harrington et 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0F2777-5413-AC3F-34F3-B88964F08C29}"/>
              </a:ext>
            </a:extLst>
          </p:cNvPr>
          <p:cNvSpPr txBox="1"/>
          <p:nvPr/>
        </p:nvSpPr>
        <p:spPr>
          <a:xfrm>
            <a:off x="152811" y="307907"/>
            <a:ext cx="524108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94"/>
            <a:r>
              <a:rPr lang="en-US" sz="1799" dirty="0">
                <a:solidFill>
                  <a:prstClr val="black"/>
                </a:solidFill>
                <a:latin typeface="Calibri" panose="020F0502020204030204"/>
              </a:rPr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DDD151-032E-ED74-82B6-A334CD6A153D}"/>
              </a:ext>
            </a:extLst>
          </p:cNvPr>
          <p:cNvSpPr txBox="1"/>
          <p:nvPr/>
        </p:nvSpPr>
        <p:spPr>
          <a:xfrm>
            <a:off x="2572252" y="307907"/>
            <a:ext cx="524108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94"/>
            <a:r>
              <a:rPr lang="en-US" sz="1799" dirty="0">
                <a:solidFill>
                  <a:prstClr val="black"/>
                </a:solidFill>
                <a:latin typeface="Calibri" panose="020F0502020204030204"/>
              </a:rPr>
              <a:t>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BD5475-1DE3-E7A9-FCF5-AC702C3BAE11}"/>
              </a:ext>
            </a:extLst>
          </p:cNvPr>
          <p:cNvSpPr txBox="1"/>
          <p:nvPr/>
        </p:nvSpPr>
        <p:spPr>
          <a:xfrm>
            <a:off x="103709" y="2846728"/>
            <a:ext cx="524108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94"/>
            <a:r>
              <a:rPr lang="en-US" sz="1799" dirty="0">
                <a:solidFill>
                  <a:prstClr val="black"/>
                </a:solidFill>
                <a:latin typeface="Calibri" panose="020F0502020204030204"/>
              </a:rPr>
              <a:t>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25A8E5-C557-8BCA-6724-24C329FA4C5D}"/>
              </a:ext>
            </a:extLst>
          </p:cNvPr>
          <p:cNvSpPr txBox="1"/>
          <p:nvPr/>
        </p:nvSpPr>
        <p:spPr>
          <a:xfrm>
            <a:off x="2572252" y="2799172"/>
            <a:ext cx="524108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94"/>
            <a:r>
              <a:rPr lang="en-US" sz="1799" dirty="0">
                <a:solidFill>
                  <a:prstClr val="black"/>
                </a:solidFill>
                <a:latin typeface="Calibri" panose="020F0502020204030204"/>
              </a:rPr>
              <a:t>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BCB437-F8BC-01A8-47AE-7EC1793DA7EF}"/>
              </a:ext>
            </a:extLst>
          </p:cNvPr>
          <p:cNvSpPr txBox="1"/>
          <p:nvPr/>
        </p:nvSpPr>
        <p:spPr>
          <a:xfrm>
            <a:off x="73605" y="5361541"/>
            <a:ext cx="524108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94"/>
            <a:r>
              <a:rPr lang="en-US" sz="1799" dirty="0">
                <a:solidFill>
                  <a:prstClr val="black"/>
                </a:solidFill>
                <a:latin typeface="Calibri" panose="020F0502020204030204"/>
              </a:rPr>
              <a:t>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AE0D20-577E-1051-AA28-F4F5007C4ED9}"/>
              </a:ext>
            </a:extLst>
          </p:cNvPr>
          <p:cNvSpPr txBox="1"/>
          <p:nvPr/>
        </p:nvSpPr>
        <p:spPr>
          <a:xfrm>
            <a:off x="2571149" y="5280660"/>
            <a:ext cx="524108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94"/>
            <a:r>
              <a:rPr lang="en-US" sz="1799" dirty="0">
                <a:solidFill>
                  <a:prstClr val="black"/>
                </a:solidFill>
                <a:latin typeface="Calibri" panose="020F0502020204030204"/>
              </a:rPr>
              <a:t>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FB8C68-3815-9BC7-D483-B2B343E05F73}"/>
              </a:ext>
            </a:extLst>
          </p:cNvPr>
          <p:cNvSpPr txBox="1"/>
          <p:nvPr/>
        </p:nvSpPr>
        <p:spPr>
          <a:xfrm>
            <a:off x="185278" y="7710105"/>
            <a:ext cx="6126480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Supplementary Figure 3: 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collagen content of fibroblasts was measured after 3 days culture in conditioned medium from: A) HEYA8 control cells 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shneg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or HEYA8 cells with UGDH knocked down (sh459. sh939) compared to culture medium (M), B) SKOV3 cells with UGDH overexpression 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OverX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or vector control (VC) compared to culture medium (M). C) Expression of IL-6 and D) IL-8 in supernatant from HEYA8 adherent cells or spheroids with UGDH knockdown (sh459, sh939) compared to controls 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shneg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E) Expression of IL-6 and F) IL-8 in supernatant from SKOV3 cells with UGDH overexpression (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OverX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or vector control (VC).  *p&lt;0.05, **p&lt;0.01, ***p&lt;0.001.</a:t>
            </a:r>
          </a:p>
        </p:txBody>
      </p:sp>
    </p:spTree>
    <p:extLst>
      <p:ext uri="{BB962C8B-B14F-4D97-AF65-F5344CB8AC3E}">
        <p14:creationId xmlns:p14="http://schemas.microsoft.com/office/powerpoint/2010/main" val="3768216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</TotalTime>
  <Words>155</Words>
  <Application>Microsoft Office PowerPoint</Application>
  <PresentationFormat>Letter Paper (8.5x11 in)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Harrington, Brittney (NIH/NCI) [F]</dc:creator>
  <cp:lastModifiedBy>Harrington, Brittney (NIH/NCI) [F]</cp:lastModifiedBy>
  <cp:revision>6</cp:revision>
  <dcterms:created xsi:type="dcterms:W3CDTF">2023-08-09T18:51:52Z</dcterms:created>
  <dcterms:modified xsi:type="dcterms:W3CDTF">2023-08-17T17:50:38Z</dcterms:modified>
</cp:coreProperties>
</file>