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5"/>
  </p:notesMasterIdLst>
  <p:sldIdLst>
    <p:sldId id="263" r:id="rId5"/>
    <p:sldId id="265" r:id="rId6"/>
    <p:sldId id="276" r:id="rId7"/>
    <p:sldId id="278" r:id="rId8"/>
    <p:sldId id="279" r:id="rId9"/>
    <p:sldId id="280" r:id="rId10"/>
    <p:sldId id="281" r:id="rId11"/>
    <p:sldId id="282" r:id="rId12"/>
    <p:sldId id="283" r:id="rId13"/>
    <p:sldId id="284" r:id="rId14"/>
    <p:sldId id="285" r:id="rId15"/>
    <p:sldId id="286" r:id="rId16"/>
    <p:sldId id="277" r:id="rId17"/>
    <p:sldId id="268" r:id="rId18"/>
    <p:sldId id="269" r:id="rId19"/>
    <p:sldId id="264" r:id="rId20"/>
    <p:sldId id="270" r:id="rId21"/>
    <p:sldId id="272" r:id="rId22"/>
    <p:sldId id="274" r:id="rId23"/>
    <p:sldId id="260" r:id="rId24"/>
  </p:sldIdLst>
  <p:sldSz cx="12192000" cy="6858000"/>
  <p:notesSz cx="6858000" cy="9144000"/>
  <p:defaultTex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ximilian Schmutz"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96A62C-0133-DB43-A729-6CA8485A2365}" v="159" dt="2023-08-30T19:04:38.4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28"/>
    <p:restoredTop sz="95934"/>
  </p:normalViewPr>
  <p:slideViewPr>
    <p:cSldViewPr snapToGrid="0">
      <p:cViewPr varScale="1">
        <p:scale>
          <a:sx n="106" d="100"/>
          <a:sy n="106" d="100"/>
        </p:scale>
        <p:origin x="23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40025618-16FE-C493-AAF2-516263F2E9E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de-DE"/>
          </a:p>
        </p:txBody>
      </p:sp>
      <p:sp>
        <p:nvSpPr>
          <p:cNvPr id="3" name="Datumsplatzhalter 2">
            <a:extLst>
              <a:ext uri="{FF2B5EF4-FFF2-40B4-BE49-F238E27FC236}">
                <a16:creationId xmlns:a16="http://schemas.microsoft.com/office/drawing/2014/main" id="{203C47D8-B649-C2D9-3F36-50F5ABE95D20}"/>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82BEA5F9-9C5F-4218-A00B-42746E15E9F3}" type="datetimeFigureOut">
              <a:rPr lang="de-DE"/>
              <a:pPr>
                <a:defRPr/>
              </a:pPr>
              <a:t>15.10.23</a:t>
            </a:fld>
            <a:endParaRPr lang="de-DE"/>
          </a:p>
        </p:txBody>
      </p:sp>
      <p:sp>
        <p:nvSpPr>
          <p:cNvPr id="4" name="Folienbildplatzhalter 3">
            <a:extLst>
              <a:ext uri="{FF2B5EF4-FFF2-40B4-BE49-F238E27FC236}">
                <a16:creationId xmlns:a16="http://schemas.microsoft.com/office/drawing/2014/main" id="{3D8D73A5-49AD-E30B-8805-8404BD96DC16}"/>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a:extLst>
              <a:ext uri="{FF2B5EF4-FFF2-40B4-BE49-F238E27FC236}">
                <a16:creationId xmlns:a16="http://schemas.microsoft.com/office/drawing/2014/main" id="{0030E2E9-60C4-0C47-79EA-665CC66E422B}"/>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a:extLst>
              <a:ext uri="{FF2B5EF4-FFF2-40B4-BE49-F238E27FC236}">
                <a16:creationId xmlns:a16="http://schemas.microsoft.com/office/drawing/2014/main" id="{C4D9C05C-F602-B68D-1D8D-A4F2911B7CB4}"/>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de-DE"/>
          </a:p>
        </p:txBody>
      </p:sp>
      <p:sp>
        <p:nvSpPr>
          <p:cNvPr id="7" name="Foliennummernplatzhalter 6">
            <a:extLst>
              <a:ext uri="{FF2B5EF4-FFF2-40B4-BE49-F238E27FC236}">
                <a16:creationId xmlns:a16="http://schemas.microsoft.com/office/drawing/2014/main" id="{2AE67540-34FF-2B43-5EA0-06AB83C8C1F0}"/>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9C4E1017-D9AA-423B-9454-952B9DF159A2}"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Folienbildplatzhalter 1">
            <a:extLst>
              <a:ext uri="{FF2B5EF4-FFF2-40B4-BE49-F238E27FC236}">
                <a16:creationId xmlns:a16="http://schemas.microsoft.com/office/drawing/2014/main" id="{D0A0DDDB-E0B4-A528-A46F-E8C673870DA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8" name="Notizenplatzhalter 2">
            <a:extLst>
              <a:ext uri="{FF2B5EF4-FFF2-40B4-BE49-F238E27FC236}">
                <a16:creationId xmlns:a16="http://schemas.microsoft.com/office/drawing/2014/main" id="{B0A4E959-436A-402D-05FC-3F919D9AAB3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b="1"/>
              <a:t>Somatic mutations in epigenomic modifier genes and cytogenetics</a:t>
            </a:r>
          </a:p>
          <a:p>
            <a:pPr>
              <a:spcBef>
                <a:spcPct val="0"/>
              </a:spcBef>
            </a:pPr>
            <a:endParaRPr lang="en-US" altLang="en-US"/>
          </a:p>
          <a:p>
            <a:pPr>
              <a:spcBef>
                <a:spcPct val="0"/>
              </a:spcBef>
            </a:pPr>
            <a:r>
              <a:rPr lang="en-US" altLang="en-US"/>
              <a:t>Overview of somatic mutations in epigenomic modifier genes as well as cytogenetics. No association between mutations in epigenetic modifiers and therapy response as well as methylation patterns can be observed. The overall screening sample set harbors no distinct clustering patterns.</a:t>
            </a:r>
            <a:endParaRPr lang="de-DE" altLang="en-US"/>
          </a:p>
        </p:txBody>
      </p:sp>
      <p:sp>
        <p:nvSpPr>
          <p:cNvPr id="4099" name="Foliennummernplatzhalter 3">
            <a:extLst>
              <a:ext uri="{FF2B5EF4-FFF2-40B4-BE49-F238E27FC236}">
                <a16:creationId xmlns:a16="http://schemas.microsoft.com/office/drawing/2014/main" id="{012EB085-F2D5-6EF1-9CF2-347A0C6B6EF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C491B3B-E65B-4BF5-98EE-DFCF536D80FC}" type="slidenum">
              <a:rPr lang="de-DE" altLang="en-US"/>
              <a:pPr fontAlgn="base">
                <a:spcBef>
                  <a:spcPct val="0"/>
                </a:spcBef>
                <a:spcAft>
                  <a:spcPct val="0"/>
                </a:spcAft>
              </a:pPr>
              <a:t>1</a:t>
            </a:fld>
            <a:endParaRPr lang="de-DE"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10</a:t>
            </a:fld>
            <a:endParaRPr lang="de-DE" altLang="en-US"/>
          </a:p>
        </p:txBody>
      </p:sp>
    </p:spTree>
    <p:extLst>
      <p:ext uri="{BB962C8B-B14F-4D97-AF65-F5344CB8AC3E}">
        <p14:creationId xmlns:p14="http://schemas.microsoft.com/office/powerpoint/2010/main" val="1507657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11</a:t>
            </a:fld>
            <a:endParaRPr lang="de-DE" altLang="en-US"/>
          </a:p>
        </p:txBody>
      </p:sp>
    </p:spTree>
    <p:extLst>
      <p:ext uri="{BB962C8B-B14F-4D97-AF65-F5344CB8AC3E}">
        <p14:creationId xmlns:p14="http://schemas.microsoft.com/office/powerpoint/2010/main" val="39569415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12</a:t>
            </a:fld>
            <a:endParaRPr lang="de-DE" altLang="en-US"/>
          </a:p>
        </p:txBody>
      </p:sp>
    </p:spTree>
    <p:extLst>
      <p:ext uri="{BB962C8B-B14F-4D97-AF65-F5344CB8AC3E}">
        <p14:creationId xmlns:p14="http://schemas.microsoft.com/office/powerpoint/2010/main" val="3384043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de-DE" altLang="en-US" b="1"/>
              <a:t>Principal Component Analysis on 500-bp bins after primary filtering on all samples (A) and on the EXP arm (B)</a:t>
            </a:r>
          </a:p>
          <a:p>
            <a:pPr>
              <a:spcBef>
                <a:spcPct val="0"/>
              </a:spcBef>
            </a:pPr>
            <a:endParaRPr lang="en-US" altLang="en-US"/>
          </a:p>
          <a:p>
            <a:pPr>
              <a:spcBef>
                <a:spcPct val="0"/>
              </a:spcBef>
            </a:pPr>
            <a:r>
              <a:rPr lang="en-US" altLang="en-US"/>
              <a:t>Principal component analysis based on 664,227 bins for the overall sample set and the experimental therapy arm. Labeled samples indicate extreme values in read count numbers, i.e. the top and bottom 5% read count values.</a:t>
            </a:r>
            <a:r>
              <a:rPr lang="de-DE" altLang="en-US"/>
              <a:t> </a:t>
            </a:r>
            <a:r>
              <a:rPr lang="en-US" altLang="en-US"/>
              <a:t>Blue and red dots represent data points that were identified as potential outliers based on either extremely low total read counts, as shown in blue, or extremely high total read counts, as shown in red. For subsequent steps of differential methylation analysis, blue samples i.e. unsaturated samples with low total read counts were ignored.</a:t>
            </a:r>
            <a:endParaRPr lang="de-DE" altLang="en-US"/>
          </a:p>
          <a:p>
            <a:pPr>
              <a:spcBef>
                <a:spcPct val="0"/>
              </a:spcBef>
            </a:pPr>
            <a:endParaRPr lang="en-US" altLang="en-US"/>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13</a:t>
            </a:fld>
            <a:endParaRPr lang="de-DE" altLang="en-US"/>
          </a:p>
        </p:txBody>
      </p:sp>
    </p:spTree>
    <p:extLst>
      <p:ext uri="{BB962C8B-B14F-4D97-AF65-F5344CB8AC3E}">
        <p14:creationId xmlns:p14="http://schemas.microsoft.com/office/powerpoint/2010/main" val="745308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Folienbildplatzhalter 1">
            <a:extLst>
              <a:ext uri="{FF2B5EF4-FFF2-40B4-BE49-F238E27FC236}">
                <a16:creationId xmlns:a16="http://schemas.microsoft.com/office/drawing/2014/main" id="{BDBE9D0D-D191-EAD8-DB08-6EBB06D5A01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4" name="Notizenplatzhalter 2">
            <a:extLst>
              <a:ext uri="{FF2B5EF4-FFF2-40B4-BE49-F238E27FC236}">
                <a16:creationId xmlns:a16="http://schemas.microsoft.com/office/drawing/2014/main" id="{D25D0261-770A-8447-8797-7D6C0759B97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b="1"/>
              <a:t>Distribution of Differentially Methylated Regions</a:t>
            </a:r>
          </a:p>
          <a:p>
            <a:pPr>
              <a:spcBef>
                <a:spcPct val="0"/>
              </a:spcBef>
            </a:pPr>
            <a:endParaRPr lang="en-US" altLang="en-US"/>
          </a:p>
          <a:p>
            <a:pPr>
              <a:spcBef>
                <a:spcPct val="0"/>
              </a:spcBef>
            </a:pPr>
            <a:r>
              <a:rPr lang="en-US" altLang="en-US" b="1"/>
              <a:t>A</a:t>
            </a:r>
            <a:r>
              <a:rPr lang="en-US" altLang="en-US"/>
              <a:t> </a:t>
            </a:r>
            <a:r>
              <a:rPr lang="en-US" altLang="en-US" sz="1800">
                <a:ea typeface="Calibri" panose="020F0502020204030204" pitchFamily="34" charset="0"/>
                <a:cs typeface="Times New Roman" panose="02020603050405020304" pitchFamily="18" charset="0"/>
              </a:rPr>
              <a:t>Box-Whiskers plot indicating distribution of DMRs within the total set of DMRs filtered for bins with positive read counts across all samples.</a:t>
            </a:r>
          </a:p>
          <a:p>
            <a:pPr>
              <a:spcBef>
                <a:spcPct val="0"/>
              </a:spcBef>
            </a:pPr>
            <a:endParaRPr lang="en-US" altLang="en-US" sz="1800">
              <a:cs typeface="Times New Roman" panose="02020603050405020304" pitchFamily="18" charset="0"/>
            </a:endParaRPr>
          </a:p>
          <a:p>
            <a:pPr>
              <a:spcBef>
                <a:spcPct val="0"/>
              </a:spcBef>
            </a:pPr>
            <a:r>
              <a:rPr lang="en-US" altLang="en-US" sz="1800" b="1"/>
              <a:t>B</a:t>
            </a:r>
            <a:r>
              <a:rPr lang="en-US" altLang="en-US" sz="1800"/>
              <a:t> </a:t>
            </a:r>
            <a:r>
              <a:rPr lang="en-US" altLang="en-US" sz="1800">
                <a:cs typeface="Calibri" panose="020F0502020204030204" pitchFamily="34" charset="0"/>
              </a:rPr>
              <a:t>Bar plots indicate the distribution of genomic annotations in the set of top candidates.</a:t>
            </a:r>
          </a:p>
          <a:p>
            <a:pPr>
              <a:spcBef>
                <a:spcPct val="0"/>
              </a:spcBef>
            </a:pPr>
            <a:endParaRPr lang="en-US" altLang="en-US" sz="1800">
              <a:cs typeface="Times New Roman" panose="02020603050405020304" pitchFamily="18" charset="0"/>
            </a:endParaRPr>
          </a:p>
          <a:p>
            <a:pPr>
              <a:spcBef>
                <a:spcPct val="0"/>
              </a:spcBef>
            </a:pPr>
            <a:r>
              <a:rPr lang="en-US" altLang="en-US" sz="1800">
                <a:cs typeface="Times New Roman" panose="02020603050405020304" pitchFamily="18" charset="0"/>
              </a:rPr>
              <a:t>DMR – differentially methylated region</a:t>
            </a:r>
          </a:p>
          <a:p>
            <a:pPr>
              <a:spcBef>
                <a:spcPct val="0"/>
              </a:spcBef>
            </a:pPr>
            <a:endParaRPr lang="en-US" altLang="en-US" sz="1800">
              <a:cs typeface="Times New Roman" panose="02020603050405020304" pitchFamily="18" charset="0"/>
            </a:endParaRPr>
          </a:p>
          <a:p>
            <a:pPr>
              <a:spcBef>
                <a:spcPct val="0"/>
              </a:spcBef>
            </a:pPr>
            <a:r>
              <a:rPr lang="de-DE" altLang="en-US" sz="1800"/>
              <a:t>3‘UTR - three prime untranslated region</a:t>
            </a:r>
          </a:p>
          <a:p>
            <a:pPr>
              <a:spcBef>
                <a:spcPct val="0"/>
              </a:spcBef>
            </a:pPr>
            <a:r>
              <a:rPr lang="de-DE" altLang="en-US" sz="1800"/>
              <a:t>5‘UTR - five prime untranslated region</a:t>
            </a:r>
          </a:p>
          <a:p>
            <a:pPr>
              <a:spcBef>
                <a:spcPct val="0"/>
              </a:spcBef>
            </a:pPr>
            <a:r>
              <a:rPr lang="de-DE" altLang="en-US" sz="1800"/>
              <a:t>TTS - transcription termination site</a:t>
            </a:r>
          </a:p>
          <a:p>
            <a:pPr>
              <a:spcBef>
                <a:spcPct val="0"/>
              </a:spcBef>
            </a:pPr>
            <a:r>
              <a:rPr lang="de-DE" altLang="en-US" sz="1800"/>
              <a:t>Promoter-TSS - promoter transcritption start site</a:t>
            </a:r>
          </a:p>
          <a:p>
            <a:pPr>
              <a:spcBef>
                <a:spcPct val="0"/>
              </a:spcBef>
            </a:pPr>
            <a:endParaRPr lang="en-US" altLang="en-US" sz="1800">
              <a:cs typeface="Times New Roman" panose="02020603050405020304" pitchFamily="18" charset="0"/>
            </a:endParaRPr>
          </a:p>
        </p:txBody>
      </p:sp>
      <p:sp>
        <p:nvSpPr>
          <p:cNvPr id="8195" name="Foliennummernplatzhalter 3">
            <a:extLst>
              <a:ext uri="{FF2B5EF4-FFF2-40B4-BE49-F238E27FC236}">
                <a16:creationId xmlns:a16="http://schemas.microsoft.com/office/drawing/2014/main" id="{41484E88-F384-9847-A734-38A7CBACB12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E00C7D1-A839-49B5-ACB1-06CCE9D0966F}" type="slidenum">
              <a:rPr lang="de-DE" altLang="en-US"/>
              <a:pPr fontAlgn="base">
                <a:spcBef>
                  <a:spcPct val="0"/>
                </a:spcBef>
                <a:spcAft>
                  <a:spcPct val="0"/>
                </a:spcAft>
              </a:pPr>
              <a:t>14</a:t>
            </a:fld>
            <a:endParaRPr lang="de-DE"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Folienbildplatzhalter 1">
            <a:extLst>
              <a:ext uri="{FF2B5EF4-FFF2-40B4-BE49-F238E27FC236}">
                <a16:creationId xmlns:a16="http://schemas.microsoft.com/office/drawing/2014/main" id="{D5BD285B-B7D9-6A44-9792-63CA0A32983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2" name="Notizenplatzhalter 2">
            <a:extLst>
              <a:ext uri="{FF2B5EF4-FFF2-40B4-BE49-F238E27FC236}">
                <a16:creationId xmlns:a16="http://schemas.microsoft.com/office/drawing/2014/main" id="{FAA577AB-5FAD-2F0C-0C9D-1F85DEE07FE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de-DE" altLang="en-US" b="1"/>
              <a:t>GC content distribution and the relationship of GC content to transcriptional start sites (TSS)</a:t>
            </a:r>
          </a:p>
          <a:p>
            <a:pPr>
              <a:spcBef>
                <a:spcPct val="0"/>
              </a:spcBef>
            </a:pPr>
            <a:endParaRPr lang="en-US" altLang="en-US"/>
          </a:p>
          <a:p>
            <a:pPr>
              <a:spcBef>
                <a:spcPct val="0"/>
              </a:spcBef>
            </a:pPr>
            <a:r>
              <a:rPr lang="en-US" altLang="en-US" b="1"/>
              <a:t>A </a:t>
            </a:r>
            <a:r>
              <a:rPr lang="en-US" altLang="en-US"/>
              <a:t>Regions with higher GC content show an over-representation in the set of top candidates, irrespective of data normalization with CQN.</a:t>
            </a:r>
          </a:p>
          <a:p>
            <a:pPr>
              <a:spcBef>
                <a:spcPct val="0"/>
              </a:spcBef>
            </a:pPr>
            <a:endParaRPr lang="en-US" altLang="en-US"/>
          </a:p>
          <a:p>
            <a:pPr>
              <a:spcBef>
                <a:spcPct val="0"/>
              </a:spcBef>
            </a:pPr>
            <a:r>
              <a:rPr lang="en-US" altLang="en-US"/>
              <a:t>“Top hits (std)” denominate data not normalized by application of CQN. A graph for CQN normalized data is included.</a:t>
            </a:r>
            <a:endParaRPr lang="de-DE" altLang="en-US"/>
          </a:p>
          <a:p>
            <a:pPr>
              <a:spcBef>
                <a:spcPct val="0"/>
              </a:spcBef>
            </a:pPr>
            <a:endParaRPr lang="de-DE" altLang="en-US"/>
          </a:p>
          <a:p>
            <a:pPr>
              <a:spcBef>
                <a:spcPct val="0"/>
              </a:spcBef>
            </a:pPr>
            <a:r>
              <a:rPr lang="en-US" altLang="en-US" b="1"/>
              <a:t>B </a:t>
            </a:r>
            <a:r>
              <a:rPr lang="en-US" altLang="en-US"/>
              <a:t>Regions in the set of top candidates show close relation to transcriptional start sites. A graph for CQN normalized data is included.</a:t>
            </a:r>
          </a:p>
          <a:p>
            <a:pPr>
              <a:spcBef>
                <a:spcPct val="0"/>
              </a:spcBef>
            </a:pPr>
            <a:endParaRPr lang="en-US" altLang="en-US"/>
          </a:p>
          <a:p>
            <a:pPr>
              <a:spcBef>
                <a:spcPct val="0"/>
              </a:spcBef>
            </a:pPr>
            <a:r>
              <a:rPr lang="en-US" altLang="en-US"/>
              <a:t>CQN = conditional quantile normalization</a:t>
            </a:r>
          </a:p>
        </p:txBody>
      </p:sp>
      <p:sp>
        <p:nvSpPr>
          <p:cNvPr id="10243" name="Foliennummernplatzhalter 3">
            <a:extLst>
              <a:ext uri="{FF2B5EF4-FFF2-40B4-BE49-F238E27FC236}">
                <a16:creationId xmlns:a16="http://schemas.microsoft.com/office/drawing/2014/main" id="{80CE759C-7805-8F32-CDE1-068FAD0BF4D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CEDF4E6-478A-4EF3-AD5F-94396F089776}" type="slidenum">
              <a:rPr lang="de-DE" altLang="en-US"/>
              <a:pPr fontAlgn="base">
                <a:spcBef>
                  <a:spcPct val="0"/>
                </a:spcBef>
                <a:spcAft>
                  <a:spcPct val="0"/>
                </a:spcAft>
              </a:pPr>
              <a:t>15</a:t>
            </a:fld>
            <a:endParaRPr lang="de-DE"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Folienbildplatzhalter 1">
            <a:extLst>
              <a:ext uri="{FF2B5EF4-FFF2-40B4-BE49-F238E27FC236}">
                <a16:creationId xmlns:a16="http://schemas.microsoft.com/office/drawing/2014/main" id="{F3B9FF06-6DBF-23E6-678C-38B79FFD231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0" name="Notizenplatzhalter 2">
            <a:extLst>
              <a:ext uri="{FF2B5EF4-FFF2-40B4-BE49-F238E27FC236}">
                <a16:creationId xmlns:a16="http://schemas.microsoft.com/office/drawing/2014/main" id="{99C42264-8519-B3A1-D5C7-8FA1A9D43BD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b="1"/>
              <a:t>Primary Classifier</a:t>
            </a:r>
          </a:p>
          <a:p>
            <a:pPr>
              <a:spcBef>
                <a:spcPct val="0"/>
              </a:spcBef>
            </a:pPr>
            <a:endParaRPr lang="en-US" altLang="en-US"/>
          </a:p>
          <a:p>
            <a:pPr>
              <a:spcBef>
                <a:spcPct val="0"/>
              </a:spcBef>
            </a:pPr>
            <a:r>
              <a:rPr lang="en-US" altLang="en-US" b="1"/>
              <a:t>A </a:t>
            </a:r>
            <a:r>
              <a:rPr lang="en-US" altLang="en-US"/>
              <a:t>A multivariable signature for therapy response (CR - green color) prediction generated through applying a penalized logistic regression model („elastic-net penalty“) to the 450k M-values within the set of validated candidates. The classifier predicted response perfectly. Y-axis gives the probability for refractory disease (RD - refractory disease).</a:t>
            </a:r>
            <a:endParaRPr lang="de-DE" altLang="en-US"/>
          </a:p>
          <a:p>
            <a:pPr>
              <a:spcBef>
                <a:spcPct val="0"/>
              </a:spcBef>
            </a:pPr>
            <a:endParaRPr lang="de-DE" altLang="en-US"/>
          </a:p>
          <a:p>
            <a:pPr>
              <a:spcBef>
                <a:spcPct val="0"/>
              </a:spcBef>
            </a:pPr>
            <a:r>
              <a:rPr lang="en-US" altLang="en-US" b="1"/>
              <a:t>B </a:t>
            </a:r>
            <a:r>
              <a:rPr lang="en-US" altLang="en-US"/>
              <a:t>A multivariable signature for therapy response prediction containing 17 probes. CpG dinucleotides are associated with 12 genes and two previously undescribed regions</a:t>
            </a:r>
            <a:r>
              <a:rPr lang="de-DE" altLang="en-US"/>
              <a:t>.</a:t>
            </a:r>
            <a:endParaRPr lang="en-US" altLang="en-US"/>
          </a:p>
        </p:txBody>
      </p:sp>
      <p:sp>
        <p:nvSpPr>
          <p:cNvPr id="12291" name="Foliennummernplatzhalter 3">
            <a:extLst>
              <a:ext uri="{FF2B5EF4-FFF2-40B4-BE49-F238E27FC236}">
                <a16:creationId xmlns:a16="http://schemas.microsoft.com/office/drawing/2014/main" id="{C72CBAEA-8B89-A7AD-5D5D-37BDF03371C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FD42F65-E94B-4426-B085-A534ABE886F2}" type="slidenum">
              <a:rPr lang="de-DE" altLang="en-US"/>
              <a:pPr fontAlgn="base">
                <a:spcBef>
                  <a:spcPct val="0"/>
                </a:spcBef>
                <a:spcAft>
                  <a:spcPct val="0"/>
                </a:spcAft>
              </a:pPr>
              <a:t>16</a:t>
            </a:fld>
            <a:endParaRPr lang="de-DE"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Folienbildplatzhalter 1">
            <a:extLst>
              <a:ext uri="{FF2B5EF4-FFF2-40B4-BE49-F238E27FC236}">
                <a16:creationId xmlns:a16="http://schemas.microsoft.com/office/drawing/2014/main" id="{CAA876E4-3840-2704-B02E-504D2DDF1E1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izenplatzhalter 2">
            <a:extLst>
              <a:ext uri="{FF2B5EF4-FFF2-40B4-BE49-F238E27FC236}">
                <a16:creationId xmlns:a16="http://schemas.microsoft.com/office/drawing/2014/main" id="{49F6C426-6A8B-6D9B-B4A6-AB8D6D07F0E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b="1"/>
              <a:t>ROC curve for the 450k elastic net signature linear predictor</a:t>
            </a:r>
          </a:p>
          <a:p>
            <a:pPr>
              <a:spcBef>
                <a:spcPct val="0"/>
              </a:spcBef>
            </a:pPr>
            <a:endParaRPr lang="en-US" altLang="en-US"/>
          </a:p>
          <a:p>
            <a:pPr>
              <a:spcBef>
                <a:spcPct val="0"/>
              </a:spcBef>
            </a:pPr>
            <a:r>
              <a:rPr lang="en-US" altLang="en-US" sz="1800">
                <a:ea typeface="Calibri" panose="020F0502020204030204" pitchFamily="34" charset="0"/>
                <a:cs typeface="Times New Roman" panose="02020603050405020304" pitchFamily="18" charset="0"/>
              </a:rPr>
              <a:t>Receiver operating characteristic curve for the 17 CpG containing classifier as assessed within the validation cohort. Both sensitivity and specificity do not allow for prediction of therapy response.</a:t>
            </a:r>
            <a:endParaRPr lang="de-DE" altLang="en-US"/>
          </a:p>
        </p:txBody>
      </p:sp>
      <p:sp>
        <p:nvSpPr>
          <p:cNvPr id="14339" name="Foliennummernplatzhalter 3">
            <a:extLst>
              <a:ext uri="{FF2B5EF4-FFF2-40B4-BE49-F238E27FC236}">
                <a16:creationId xmlns:a16="http://schemas.microsoft.com/office/drawing/2014/main" id="{06FC4CFD-35F4-77F7-C34D-6E728B48D22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666AB16-F5B2-4AA3-B430-8E4D18C07F80}" type="slidenum">
              <a:rPr lang="de-DE" altLang="en-US"/>
              <a:pPr fontAlgn="base">
                <a:spcBef>
                  <a:spcPct val="0"/>
                </a:spcBef>
                <a:spcAft>
                  <a:spcPct val="0"/>
                </a:spcAft>
              </a:pPr>
              <a:t>17</a:t>
            </a:fld>
            <a:endParaRPr lang="de-DE"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Folienbildplatzhalter 1">
            <a:extLst>
              <a:ext uri="{FF2B5EF4-FFF2-40B4-BE49-F238E27FC236}">
                <a16:creationId xmlns:a16="http://schemas.microsoft.com/office/drawing/2014/main" id="{D574EF88-4CBB-BAAE-1825-D9D5CFA2FA9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Notizenplatzhalter 2">
            <a:extLst>
              <a:ext uri="{FF2B5EF4-FFF2-40B4-BE49-F238E27FC236}">
                <a16:creationId xmlns:a16="http://schemas.microsoft.com/office/drawing/2014/main" id="{F6C526AF-C8BF-5393-9ED4-D6DAC6A3E14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b="1"/>
              <a:t>Significantly differentially methylated regions … Recomposed classifier with flanking CpGs shows significant DMRs in EXP arm only</a:t>
            </a:r>
          </a:p>
          <a:p>
            <a:pPr>
              <a:spcBef>
                <a:spcPct val="0"/>
              </a:spcBef>
            </a:pPr>
            <a:endParaRPr lang="en-US" altLang="en-US"/>
          </a:p>
          <a:p>
            <a:pPr>
              <a:spcBef>
                <a:spcPct val="0"/>
              </a:spcBef>
            </a:pPr>
            <a:r>
              <a:rPr lang="de-DE" altLang="en-US" b="1">
                <a:solidFill>
                  <a:srgbClr val="000000"/>
                </a:solidFill>
              </a:rPr>
              <a:t>A and B</a:t>
            </a:r>
            <a:r>
              <a:rPr lang="de-DE" altLang="en-US">
                <a:solidFill>
                  <a:srgbClr val="000000"/>
                </a:solidFill>
              </a:rPr>
              <a:t> </a:t>
            </a:r>
            <a:r>
              <a:rPr lang="en-US" altLang="en-US"/>
              <a:t>Manhattan plots for univariable testing of candidate regions based on MassARRAY data from validation sample set. Individual, specific CpG dinucleotides from the initial predictive signature (n=15 out of 17) are highlighted in green color. Significant hits are limited to patients treated with a combination therapy regimen as shown on the left whereas the group of patients receiving standard therapy showed no significant hits.</a:t>
            </a:r>
            <a:r>
              <a:rPr lang="de-DE" altLang="en-US"/>
              <a:t> </a:t>
            </a:r>
          </a:p>
          <a:p>
            <a:pPr>
              <a:spcBef>
                <a:spcPct val="0"/>
              </a:spcBef>
            </a:pPr>
            <a:endParaRPr lang="de-DE" altLang="en-US"/>
          </a:p>
          <a:p>
            <a:pPr>
              <a:spcBef>
                <a:spcPct val="0"/>
              </a:spcBef>
            </a:pPr>
            <a:endParaRPr lang="de-DE" altLang="en-US"/>
          </a:p>
        </p:txBody>
      </p:sp>
      <p:sp>
        <p:nvSpPr>
          <p:cNvPr id="16387" name="Foliennummernplatzhalter 3">
            <a:extLst>
              <a:ext uri="{FF2B5EF4-FFF2-40B4-BE49-F238E27FC236}">
                <a16:creationId xmlns:a16="http://schemas.microsoft.com/office/drawing/2014/main" id="{D1DBD1FB-F215-9B56-5310-625D9D4B152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B028C4-F88D-4F11-AA89-BD42AEB72FC2}" type="slidenum">
              <a:rPr lang="de-DE" altLang="en-US"/>
              <a:pPr fontAlgn="base">
                <a:spcBef>
                  <a:spcPct val="0"/>
                </a:spcBef>
                <a:spcAft>
                  <a:spcPct val="0"/>
                </a:spcAft>
              </a:pPr>
              <a:t>18</a:t>
            </a:fld>
            <a:endParaRPr lang="de-DE"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olienbildplatzhalter 1">
            <a:extLst>
              <a:ext uri="{FF2B5EF4-FFF2-40B4-BE49-F238E27FC236}">
                <a16:creationId xmlns:a16="http://schemas.microsoft.com/office/drawing/2014/main" id="{AAA9CB3F-4D46-7131-92B5-212FE8FD05A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4" name="Notizenplatzhalter 2">
            <a:extLst>
              <a:ext uri="{FF2B5EF4-FFF2-40B4-BE49-F238E27FC236}">
                <a16:creationId xmlns:a16="http://schemas.microsoft.com/office/drawing/2014/main" id="{99C9D767-E908-8203-6415-13C971344DB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z="1000" b="1"/>
              <a:t>Probability estimates and misclassifications</a:t>
            </a:r>
            <a:endParaRPr lang="en-US" altLang="en-US" sz="1000" b="1">
              <a:cs typeface="Calibri" panose="020F0502020204030204" pitchFamily="34" charset="0"/>
            </a:endParaRPr>
          </a:p>
          <a:p>
            <a:pPr>
              <a:spcBef>
                <a:spcPct val="0"/>
              </a:spcBef>
            </a:pPr>
            <a:endParaRPr lang="en-US" altLang="en-US" sz="1000"/>
          </a:p>
          <a:p>
            <a:pPr>
              <a:spcBef>
                <a:spcPct val="0"/>
              </a:spcBef>
            </a:pPr>
            <a:r>
              <a:rPr lang="en-US" altLang="en-US"/>
              <a:t>Probability estimates for complete response to demethylating therapy based on the CpG units shown in </a:t>
            </a:r>
            <a:r>
              <a:rPr lang="en-US" altLang="en-US" b="1"/>
              <a:t>Figure 5B</a:t>
            </a:r>
            <a:r>
              <a:rPr lang="en-US" altLang="en-US"/>
              <a:t>. CR and RD indicate complete response and refractory disease, respectively. Unstained dots indicate samples with correct predictions to therapy, whereas red dots indicate misclassifications.</a:t>
            </a:r>
            <a:endParaRPr lang="de-DE" altLang="en-US"/>
          </a:p>
          <a:p>
            <a:pPr>
              <a:spcBef>
                <a:spcPct val="0"/>
              </a:spcBef>
            </a:pPr>
            <a:endParaRPr lang="de-DE" altLang="en-US"/>
          </a:p>
        </p:txBody>
      </p:sp>
      <p:sp>
        <p:nvSpPr>
          <p:cNvPr id="18435" name="Foliennummernplatzhalter 3">
            <a:extLst>
              <a:ext uri="{FF2B5EF4-FFF2-40B4-BE49-F238E27FC236}">
                <a16:creationId xmlns:a16="http://schemas.microsoft.com/office/drawing/2014/main" id="{1D60F49F-A8FB-F0A5-5332-5A0BD8788C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6D61D4C-45D3-4D62-B85B-5137C4B32CCE}" type="slidenum">
              <a:rPr lang="de-DE" altLang="en-US"/>
              <a:pPr fontAlgn="base">
                <a:spcBef>
                  <a:spcPct val="0"/>
                </a:spcBef>
                <a:spcAft>
                  <a:spcPct val="0"/>
                </a:spcAft>
              </a:pPr>
              <a:t>19</a:t>
            </a:fld>
            <a:endParaRPr lang="de-DE"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de-DE" altLang="en-US" b="1" dirty="0" err="1"/>
              <a:t>Unsupervised</a:t>
            </a:r>
            <a:r>
              <a:rPr lang="de-DE" altLang="en-US" b="1" dirty="0"/>
              <a:t> </a:t>
            </a:r>
            <a:r>
              <a:rPr lang="de-DE" altLang="en-US" b="1" dirty="0" err="1"/>
              <a:t>hierarchical</a:t>
            </a:r>
            <a:r>
              <a:rPr lang="de-DE" altLang="en-US" b="1" dirty="0"/>
              <a:t> </a:t>
            </a:r>
            <a:r>
              <a:rPr lang="de-DE" altLang="en-US" b="1" dirty="0" err="1"/>
              <a:t>clustering</a:t>
            </a:r>
            <a:r>
              <a:rPr lang="de-DE" altLang="en-US" b="1" dirty="0"/>
              <a:t> </a:t>
            </a:r>
            <a:r>
              <a:rPr lang="de-DE" altLang="en-US" b="1" dirty="0" err="1"/>
              <a:t>of</a:t>
            </a:r>
            <a:r>
              <a:rPr lang="de-DE" altLang="en-US" b="1" dirty="0"/>
              <a:t> top 1000 (A) and 10000 (B) </a:t>
            </a:r>
            <a:r>
              <a:rPr lang="de-DE" altLang="en-US" b="1" dirty="0" err="1"/>
              <a:t>most</a:t>
            </a:r>
            <a:r>
              <a:rPr lang="de-DE" altLang="en-US" b="1" dirty="0"/>
              <a:t> variable </a:t>
            </a:r>
            <a:r>
              <a:rPr lang="de-DE" altLang="en-US" b="1" dirty="0" err="1"/>
              <a:t>CpG</a:t>
            </a:r>
            <a:r>
              <a:rPr lang="de-DE" altLang="en-US" b="1" dirty="0"/>
              <a:t> </a:t>
            </a:r>
            <a:r>
              <a:rPr lang="de-DE" altLang="en-US" b="1" dirty="0" err="1"/>
              <a:t>regions</a:t>
            </a:r>
            <a:endParaRPr lang="de-DE" altLang="en-US" b="1" dirty="0">
              <a:cs typeface="Calibri"/>
            </a:endParaRPr>
          </a:p>
          <a:p>
            <a:pPr>
              <a:spcBef>
                <a:spcPct val="0"/>
              </a:spcBef>
            </a:pPr>
            <a:endParaRPr lang="en-US" altLang="en-US" dirty="0"/>
          </a:p>
          <a:p>
            <a:pPr>
              <a:spcBef>
                <a:spcPct val="0"/>
              </a:spcBef>
            </a:pPr>
            <a:r>
              <a:rPr lang="en-US" dirty="0"/>
              <a:t>Assessment of the impact of karyotypes and mutations in epigenetic modifier genes by unsupervised hierarchical clustering of the top 1000 and top 10000 most variable CpG regions in the screening cohort.</a:t>
            </a:r>
            <a:endParaRPr lang="en-US" dirty="0">
              <a:cs typeface="Calibri"/>
            </a:endParaRPr>
          </a:p>
          <a:p>
            <a:pPr>
              <a:spcBef>
                <a:spcPct val="0"/>
              </a:spcBef>
            </a:pPr>
            <a:endParaRPr lang="en-US" altLang="en-US" dirty="0">
              <a:cs typeface="Calibri" panose="020F0502020204030204"/>
            </a:endParaRPr>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2</a:t>
            </a:fld>
            <a:endParaRPr lang="de-DE"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Folienbildplatzhalter 1">
            <a:extLst>
              <a:ext uri="{FF2B5EF4-FFF2-40B4-BE49-F238E27FC236}">
                <a16:creationId xmlns:a16="http://schemas.microsoft.com/office/drawing/2014/main" id="{56F6C339-598C-F659-2E8D-6F57E4998A9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2" name="Notizenplatzhalter 2">
            <a:extLst>
              <a:ext uri="{FF2B5EF4-FFF2-40B4-BE49-F238E27FC236}">
                <a16:creationId xmlns:a16="http://schemas.microsoft.com/office/drawing/2014/main" id="{6D47D51C-1DD9-5A23-C7CE-42D104B9B98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z="1000" b="1" dirty="0"/>
              <a:t>ROC curve for the lasso signature linear predictor applied to STD arm</a:t>
            </a:r>
          </a:p>
          <a:p>
            <a:pPr>
              <a:spcBef>
                <a:spcPct val="0"/>
              </a:spcBef>
            </a:pPr>
            <a:endParaRPr lang="en-US" altLang="en-US" sz="1000" dirty="0"/>
          </a:p>
          <a:p>
            <a:pPr>
              <a:spcBef>
                <a:spcPct val="0"/>
              </a:spcBef>
            </a:pPr>
            <a:r>
              <a:rPr lang="de-DE" altLang="en-US" dirty="0">
                <a:ea typeface="Calibri" panose="020F0502020204030204" pitchFamily="34" charset="0"/>
                <a:cs typeface="Times New Roman" panose="02020603050405020304" pitchFamily="18" charset="0"/>
              </a:rPr>
              <a:t>Evaluation </a:t>
            </a:r>
            <a:r>
              <a:rPr lang="de-DE" altLang="en-US" dirty="0" err="1">
                <a:ea typeface="Calibri" panose="020F0502020204030204" pitchFamily="34" charset="0"/>
                <a:cs typeface="Times New Roman" panose="02020603050405020304" pitchFamily="18" charset="0"/>
              </a:rPr>
              <a:t>for</a:t>
            </a:r>
            <a:r>
              <a:rPr lang="de-DE" altLang="en-US" dirty="0">
                <a:ea typeface="Calibri" panose="020F0502020204030204" pitchFamily="34" charset="0"/>
                <a:cs typeface="Times New Roman" panose="02020603050405020304" pitchFamily="18" charset="0"/>
              </a:rPr>
              <a:t> HMA </a:t>
            </a:r>
            <a:r>
              <a:rPr lang="de-DE" altLang="en-US" dirty="0" err="1">
                <a:ea typeface="Calibri" panose="020F0502020204030204" pitchFamily="34" charset="0"/>
                <a:cs typeface="Times New Roman" panose="02020603050405020304" pitchFamily="18" charset="0"/>
              </a:rPr>
              <a:t>specificity</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by</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application</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of</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the</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classifier</a:t>
            </a:r>
            <a:r>
              <a:rPr lang="de-DE" altLang="en-US" dirty="0">
                <a:ea typeface="Calibri" panose="020F0502020204030204" pitchFamily="34" charset="0"/>
                <a:cs typeface="Times New Roman" panose="02020603050405020304" pitchFamily="18" charset="0"/>
              </a:rPr>
              <a:t> in </a:t>
            </a:r>
            <a:r>
              <a:rPr lang="de-DE" altLang="en-US" dirty="0" err="1">
                <a:ea typeface="Calibri" panose="020F0502020204030204" pitchFamily="34" charset="0"/>
                <a:cs typeface="Times New Roman" panose="02020603050405020304" pitchFamily="18" charset="0"/>
              </a:rPr>
              <a:t>the</a:t>
            </a:r>
            <a:r>
              <a:rPr lang="de-DE" altLang="en-US" dirty="0">
                <a:ea typeface="Calibri" panose="020F0502020204030204" pitchFamily="34" charset="0"/>
                <a:cs typeface="Times New Roman" panose="02020603050405020304" pitchFamily="18" charset="0"/>
              </a:rPr>
              <a:t> STD arm </a:t>
            </a:r>
            <a:r>
              <a:rPr lang="de-DE" altLang="en-US" dirty="0" err="1">
                <a:ea typeface="Calibri" panose="020F0502020204030204" pitchFamily="34" charset="0"/>
                <a:cs typeface="Times New Roman" panose="02020603050405020304" pitchFamily="18" charset="0"/>
              </a:rPr>
              <a:t>results</a:t>
            </a:r>
            <a:r>
              <a:rPr lang="de-DE" altLang="en-US" dirty="0">
                <a:ea typeface="Calibri" panose="020F0502020204030204" pitchFamily="34" charset="0"/>
                <a:cs typeface="Times New Roman" panose="02020603050405020304" pitchFamily="18" charset="0"/>
              </a:rPr>
              <a:t> in a </a:t>
            </a:r>
            <a:r>
              <a:rPr lang="de-DE" altLang="en-US" dirty="0" err="1">
                <a:ea typeface="Calibri" panose="020F0502020204030204" pitchFamily="34" charset="0"/>
                <a:cs typeface="Times New Roman" panose="02020603050405020304" pitchFamily="18" charset="0"/>
              </a:rPr>
              <a:t>misclassification</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error</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of</a:t>
            </a:r>
            <a:r>
              <a:rPr lang="de-DE" altLang="en-US" dirty="0">
                <a:ea typeface="Calibri" panose="020F0502020204030204" pitchFamily="34" charset="0"/>
                <a:cs typeface="Times New Roman" panose="02020603050405020304" pitchFamily="18" charset="0"/>
              </a:rPr>
              <a:t> 0.24 and an AUC </a:t>
            </a:r>
            <a:r>
              <a:rPr lang="de-DE" altLang="en-US" dirty="0" err="1">
                <a:ea typeface="Calibri" panose="020F0502020204030204" pitchFamily="34" charset="0"/>
                <a:cs typeface="Times New Roman" panose="02020603050405020304" pitchFamily="18" charset="0"/>
              </a:rPr>
              <a:t>of</a:t>
            </a:r>
            <a:r>
              <a:rPr lang="de-DE" altLang="en-US" dirty="0">
                <a:ea typeface="Calibri" panose="020F0502020204030204" pitchFamily="34" charset="0"/>
                <a:cs typeface="Times New Roman" panose="02020603050405020304" pitchFamily="18" charset="0"/>
              </a:rPr>
              <a:t> 0.76. The </a:t>
            </a:r>
            <a:r>
              <a:rPr lang="de-DE" altLang="en-US" dirty="0" err="1">
                <a:ea typeface="Calibri" panose="020F0502020204030204" pitchFamily="34" charset="0"/>
                <a:cs typeface="Times New Roman" panose="02020603050405020304" pitchFamily="18" charset="0"/>
              </a:rPr>
              <a:t>result</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is</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comparable</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to</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the</a:t>
            </a:r>
            <a:r>
              <a:rPr lang="de-DE" altLang="en-US" dirty="0">
                <a:ea typeface="Calibri" panose="020F0502020204030204" pitchFamily="34" charset="0"/>
                <a:cs typeface="Times New Roman" panose="02020603050405020304" pitchFamily="18" charset="0"/>
              </a:rPr>
              <a:t> .632+-</a:t>
            </a:r>
            <a:r>
              <a:rPr lang="de-DE" altLang="en-US" dirty="0" err="1">
                <a:ea typeface="Calibri" panose="020F0502020204030204" pitchFamily="34" charset="0"/>
                <a:cs typeface="Times New Roman" panose="02020603050405020304" pitchFamily="18" charset="0"/>
              </a:rPr>
              <a:t>bootstrap</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estimates</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for</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misclassification</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error</a:t>
            </a:r>
            <a:r>
              <a:rPr lang="de-DE" altLang="en-US" dirty="0">
                <a:ea typeface="Calibri" panose="020F0502020204030204" pitchFamily="34" charset="0"/>
                <a:cs typeface="Times New Roman" panose="02020603050405020304" pitchFamily="18" charset="0"/>
              </a:rPr>
              <a:t> and AUC </a:t>
            </a:r>
            <a:r>
              <a:rPr lang="de-DE" altLang="en-US" dirty="0" err="1">
                <a:ea typeface="Calibri" panose="020F0502020204030204" pitchFamily="34" charset="0"/>
                <a:cs typeface="Times New Roman" panose="02020603050405020304" pitchFamily="18" charset="0"/>
              </a:rPr>
              <a:t>for</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the</a:t>
            </a:r>
            <a:r>
              <a:rPr lang="de-DE" altLang="en-US" dirty="0">
                <a:ea typeface="Calibri" panose="020F0502020204030204" pitchFamily="34" charset="0"/>
                <a:cs typeface="Times New Roman" panose="02020603050405020304" pitchFamily="18" charset="0"/>
              </a:rPr>
              <a:t> EXP arm. This </a:t>
            </a:r>
            <a:r>
              <a:rPr lang="de-DE" altLang="en-US" dirty="0" err="1">
                <a:ea typeface="Calibri" panose="020F0502020204030204" pitchFamily="34" charset="0"/>
                <a:cs typeface="Times New Roman" panose="02020603050405020304" pitchFamily="18" charset="0"/>
              </a:rPr>
              <a:t>finding</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indicates</a:t>
            </a:r>
            <a:r>
              <a:rPr lang="de-DE" altLang="en-US" dirty="0">
                <a:ea typeface="Calibri" panose="020F0502020204030204" pitchFamily="34" charset="0"/>
                <a:cs typeface="Times New Roman" panose="02020603050405020304" pitchFamily="18" charset="0"/>
              </a:rPr>
              <a:t> </a:t>
            </a:r>
            <a:r>
              <a:rPr lang="de-DE" altLang="en-US" dirty="0" err="1">
                <a:ea typeface="Calibri" panose="020F0502020204030204" pitchFamily="34" charset="0"/>
                <a:cs typeface="Times New Roman" panose="02020603050405020304" pitchFamily="18" charset="0"/>
              </a:rPr>
              <a:t>unspecificity</a:t>
            </a:r>
            <a:r>
              <a:rPr lang="de-DE" altLang="en-US" dirty="0">
                <a:ea typeface="Calibri" panose="020F0502020204030204" pitchFamily="34" charset="0"/>
                <a:cs typeface="Times New Roman" panose="02020603050405020304" pitchFamily="18" charset="0"/>
              </a:rPr>
              <a:t> in </a:t>
            </a:r>
            <a:r>
              <a:rPr lang="de-DE" altLang="en-US" dirty="0" err="1">
                <a:ea typeface="Calibri" panose="020F0502020204030204" pitchFamily="34" charset="0"/>
                <a:cs typeface="Times New Roman" panose="02020603050405020304" pitchFamily="18" charset="0"/>
              </a:rPr>
              <a:t>the</a:t>
            </a:r>
            <a:r>
              <a:rPr lang="de-DE" altLang="en-US" dirty="0">
                <a:ea typeface="Calibri" panose="020F0502020204030204" pitchFamily="34" charset="0"/>
                <a:cs typeface="Times New Roman" panose="02020603050405020304" pitchFamily="18" charset="0"/>
              </a:rPr>
              <a:t> EXP arm.</a:t>
            </a:r>
            <a:endParaRPr lang="de-DE" altLang="en-US" dirty="0"/>
          </a:p>
          <a:p>
            <a:pPr>
              <a:spcBef>
                <a:spcPct val="0"/>
              </a:spcBef>
            </a:pPr>
            <a:endParaRPr lang="de-DE" altLang="en-US" dirty="0"/>
          </a:p>
        </p:txBody>
      </p:sp>
      <p:sp>
        <p:nvSpPr>
          <p:cNvPr id="20483" name="Foliennummernplatzhalter 3">
            <a:extLst>
              <a:ext uri="{FF2B5EF4-FFF2-40B4-BE49-F238E27FC236}">
                <a16:creationId xmlns:a16="http://schemas.microsoft.com/office/drawing/2014/main" id="{56F12A02-BA74-2533-60B9-459EDD0A625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4A2DD3F-FEBC-4394-889D-59620716138D}" type="slidenum">
              <a:rPr lang="de-DE" altLang="en-US"/>
              <a:pPr fontAlgn="base">
                <a:spcBef>
                  <a:spcPct val="0"/>
                </a:spcBef>
                <a:spcAft>
                  <a:spcPct val="0"/>
                </a:spcAft>
              </a:pPr>
              <a:t>20</a:t>
            </a:fld>
            <a:endParaRPr lang="de-DE"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de-DE" altLang="en-US" b="1" dirty="0"/>
              <a:t>Distribution </a:t>
            </a:r>
            <a:r>
              <a:rPr lang="de-DE" altLang="en-US" b="1" dirty="0" err="1"/>
              <a:t>of</a:t>
            </a:r>
            <a:r>
              <a:rPr lang="de-DE" altLang="en-US" b="1" dirty="0"/>
              <a:t> </a:t>
            </a:r>
            <a:r>
              <a:rPr lang="de-DE" altLang="en-US" b="1" dirty="0" err="1"/>
              <a:t>mutations</a:t>
            </a:r>
            <a:r>
              <a:rPr lang="de-DE" altLang="en-US" b="1" dirty="0"/>
              <a:t> and </a:t>
            </a:r>
            <a:r>
              <a:rPr lang="en-US" sz="1800" b="1" dirty="0">
                <a:effectLst/>
                <a:latin typeface="Arial" panose="020B0604020202020204" pitchFamily="34" charset="0"/>
                <a:ea typeface="Arial" panose="020B0604020202020204" pitchFamily="34" charset="0"/>
              </a:rPr>
              <a:t>karyotypes in top 10 DMRs for signature generation</a:t>
            </a:r>
            <a:r>
              <a:rPr lang="de-DE" dirty="0">
                <a:effectLst/>
              </a:rPr>
              <a:t> </a:t>
            </a:r>
          </a:p>
          <a:p>
            <a:pPr>
              <a:spcBef>
                <a:spcPct val="0"/>
              </a:spcBef>
            </a:pPr>
            <a:endParaRPr lang="en-US" altLang="en-US" dirty="0"/>
          </a:p>
          <a:p>
            <a:pPr>
              <a:spcBef>
                <a:spcPct val="0"/>
              </a:spcBef>
            </a:pPr>
            <a:r>
              <a:rPr lang="en-US" dirty="0"/>
              <a:t>Assessment of the impact of karyotypes and mutations in epigenetic modifier genes by unsupervised hierarchical clustering of the top 1000 and top 10000 most variable CpG regions in the screening cohort.</a:t>
            </a:r>
            <a:endParaRPr lang="en-US" dirty="0">
              <a:cs typeface="Calibri"/>
            </a:endParaRPr>
          </a:p>
          <a:p>
            <a:pPr>
              <a:spcBef>
                <a:spcPct val="0"/>
              </a:spcBef>
            </a:pPr>
            <a:endParaRPr lang="en-US" altLang="en-US" dirty="0">
              <a:cs typeface="Calibri" panose="020F0502020204030204"/>
            </a:endParaRPr>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3</a:t>
            </a:fld>
            <a:endParaRPr lang="de-DE" altLang="en-US"/>
          </a:p>
        </p:txBody>
      </p:sp>
    </p:spTree>
    <p:extLst>
      <p:ext uri="{BB962C8B-B14F-4D97-AF65-F5344CB8AC3E}">
        <p14:creationId xmlns:p14="http://schemas.microsoft.com/office/powerpoint/2010/main" val="2996961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4</a:t>
            </a:fld>
            <a:endParaRPr lang="de-DE" altLang="en-US"/>
          </a:p>
        </p:txBody>
      </p:sp>
    </p:spTree>
    <p:extLst>
      <p:ext uri="{BB962C8B-B14F-4D97-AF65-F5344CB8AC3E}">
        <p14:creationId xmlns:p14="http://schemas.microsoft.com/office/powerpoint/2010/main" val="1676672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5</a:t>
            </a:fld>
            <a:endParaRPr lang="de-DE" altLang="en-US"/>
          </a:p>
        </p:txBody>
      </p:sp>
    </p:spTree>
    <p:extLst>
      <p:ext uri="{BB962C8B-B14F-4D97-AF65-F5344CB8AC3E}">
        <p14:creationId xmlns:p14="http://schemas.microsoft.com/office/powerpoint/2010/main" val="3120177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6</a:t>
            </a:fld>
            <a:endParaRPr lang="de-DE" altLang="en-US"/>
          </a:p>
        </p:txBody>
      </p:sp>
    </p:spTree>
    <p:extLst>
      <p:ext uri="{BB962C8B-B14F-4D97-AF65-F5344CB8AC3E}">
        <p14:creationId xmlns:p14="http://schemas.microsoft.com/office/powerpoint/2010/main" val="3874251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7</a:t>
            </a:fld>
            <a:endParaRPr lang="de-DE" altLang="en-US"/>
          </a:p>
        </p:txBody>
      </p:sp>
    </p:spTree>
    <p:extLst>
      <p:ext uri="{BB962C8B-B14F-4D97-AF65-F5344CB8AC3E}">
        <p14:creationId xmlns:p14="http://schemas.microsoft.com/office/powerpoint/2010/main" val="20391314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8</a:t>
            </a:fld>
            <a:endParaRPr lang="de-DE" altLang="en-US"/>
          </a:p>
        </p:txBody>
      </p:sp>
    </p:spTree>
    <p:extLst>
      <p:ext uri="{BB962C8B-B14F-4D97-AF65-F5344CB8AC3E}">
        <p14:creationId xmlns:p14="http://schemas.microsoft.com/office/powerpoint/2010/main" val="799344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a:extLst>
              <a:ext uri="{FF2B5EF4-FFF2-40B4-BE49-F238E27FC236}">
                <a16:creationId xmlns:a16="http://schemas.microsoft.com/office/drawing/2014/main" id="{088DD576-37E3-330E-B9BE-0A56679F1A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izenplatzhalter 2">
            <a:extLst>
              <a:ext uri="{FF2B5EF4-FFF2-40B4-BE49-F238E27FC236}">
                <a16:creationId xmlns:a16="http://schemas.microsoft.com/office/drawing/2014/main" id="{685C3622-946F-3A10-9055-B7C753C1ABC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6147" name="Foliennummernplatzhalter 3">
            <a:extLst>
              <a:ext uri="{FF2B5EF4-FFF2-40B4-BE49-F238E27FC236}">
                <a16:creationId xmlns:a16="http://schemas.microsoft.com/office/drawing/2014/main" id="{7B757252-0448-4303-E82A-CB18B7C14F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ED95B2-4C52-414B-A20B-7927EB72D9B0}" type="slidenum">
              <a:rPr lang="de-DE" altLang="en-US"/>
              <a:pPr fontAlgn="base">
                <a:spcBef>
                  <a:spcPct val="0"/>
                </a:spcBef>
                <a:spcAft>
                  <a:spcPct val="0"/>
                </a:spcAft>
              </a:pPr>
              <a:t>9</a:t>
            </a:fld>
            <a:endParaRPr lang="de-DE" altLang="en-US"/>
          </a:p>
        </p:txBody>
      </p:sp>
    </p:spTree>
    <p:extLst>
      <p:ext uri="{BB962C8B-B14F-4D97-AF65-F5344CB8AC3E}">
        <p14:creationId xmlns:p14="http://schemas.microsoft.com/office/powerpoint/2010/main" val="3493902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808D6012-D34C-0F4F-6CB8-EB6AA6DDF03C}"/>
              </a:ext>
            </a:extLst>
          </p:cNvPr>
          <p:cNvSpPr>
            <a:spLocks noGrp="1"/>
          </p:cNvSpPr>
          <p:nvPr>
            <p:ph type="dt" sz="half" idx="10"/>
          </p:nvPr>
        </p:nvSpPr>
        <p:spPr/>
        <p:txBody>
          <a:bodyPr/>
          <a:lstStyle>
            <a:lvl1pPr>
              <a:defRPr/>
            </a:lvl1pPr>
          </a:lstStyle>
          <a:p>
            <a:pPr>
              <a:defRPr/>
            </a:pPr>
            <a:fld id="{35098BEA-F1C1-4D05-BEDE-C99BF1FB5753}" type="datetimeFigureOut">
              <a:rPr lang="de-DE"/>
              <a:pPr>
                <a:defRPr/>
              </a:pPr>
              <a:t>15.10.23</a:t>
            </a:fld>
            <a:endParaRPr lang="de-DE"/>
          </a:p>
        </p:txBody>
      </p:sp>
      <p:sp>
        <p:nvSpPr>
          <p:cNvPr id="5" name="Fußzeilenplatzhalter 4">
            <a:extLst>
              <a:ext uri="{FF2B5EF4-FFF2-40B4-BE49-F238E27FC236}">
                <a16:creationId xmlns:a16="http://schemas.microsoft.com/office/drawing/2014/main" id="{776E0D51-6FA8-AEE8-CA04-12F97D0CC14E}"/>
              </a:ext>
            </a:extLst>
          </p:cNvPr>
          <p:cNvSpPr>
            <a:spLocks noGrp="1"/>
          </p:cNvSpPr>
          <p:nvPr>
            <p:ph type="ftr" sz="quarter" idx="11"/>
          </p:nvPr>
        </p:nvSpPr>
        <p:spPr/>
        <p:txBody>
          <a:bodyPr/>
          <a:lstStyle>
            <a:lvl1pPr>
              <a:defRPr/>
            </a:lvl1pPr>
          </a:lstStyle>
          <a:p>
            <a:pPr>
              <a:defRPr/>
            </a:pPr>
            <a:endParaRPr lang="de-DE"/>
          </a:p>
        </p:txBody>
      </p:sp>
      <p:sp>
        <p:nvSpPr>
          <p:cNvPr id="6" name="Foliennummernplatzhalter 5">
            <a:extLst>
              <a:ext uri="{FF2B5EF4-FFF2-40B4-BE49-F238E27FC236}">
                <a16:creationId xmlns:a16="http://schemas.microsoft.com/office/drawing/2014/main" id="{908F6F9B-CEAA-5CDB-EFCF-B04904B6BFA0}"/>
              </a:ext>
            </a:extLst>
          </p:cNvPr>
          <p:cNvSpPr>
            <a:spLocks noGrp="1"/>
          </p:cNvSpPr>
          <p:nvPr>
            <p:ph type="sldNum" sz="quarter" idx="12"/>
          </p:nvPr>
        </p:nvSpPr>
        <p:spPr/>
        <p:txBody>
          <a:bodyPr/>
          <a:lstStyle>
            <a:lvl1pPr>
              <a:defRPr/>
            </a:lvl1pPr>
          </a:lstStyle>
          <a:p>
            <a:pPr>
              <a:defRPr/>
            </a:pPr>
            <a:fld id="{A59AC6C5-397F-4E72-B26F-FA00B575F52C}" type="slidenum">
              <a:rPr lang="de-DE"/>
              <a:pPr>
                <a:defRPr/>
              </a:pPr>
              <a:t>‹Nr.›</a:t>
            </a:fld>
            <a:endParaRPr lang="de-DE"/>
          </a:p>
        </p:txBody>
      </p:sp>
    </p:spTree>
    <p:extLst>
      <p:ext uri="{BB962C8B-B14F-4D97-AF65-F5344CB8AC3E}">
        <p14:creationId xmlns:p14="http://schemas.microsoft.com/office/powerpoint/2010/main" val="494007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35DAE20-0557-7B35-9C97-A1DA2038170A}"/>
              </a:ext>
            </a:extLst>
          </p:cNvPr>
          <p:cNvSpPr>
            <a:spLocks noGrp="1"/>
          </p:cNvSpPr>
          <p:nvPr>
            <p:ph type="dt" sz="half" idx="10"/>
          </p:nvPr>
        </p:nvSpPr>
        <p:spPr/>
        <p:txBody>
          <a:bodyPr/>
          <a:lstStyle>
            <a:lvl1pPr>
              <a:defRPr/>
            </a:lvl1pPr>
          </a:lstStyle>
          <a:p>
            <a:pPr>
              <a:defRPr/>
            </a:pPr>
            <a:fld id="{73287113-DD7F-4229-ABCD-19496EBD6AD0}" type="datetimeFigureOut">
              <a:rPr lang="de-DE"/>
              <a:pPr>
                <a:defRPr/>
              </a:pPr>
              <a:t>15.10.23</a:t>
            </a:fld>
            <a:endParaRPr lang="de-DE"/>
          </a:p>
        </p:txBody>
      </p:sp>
      <p:sp>
        <p:nvSpPr>
          <p:cNvPr id="5" name="Fußzeilenplatzhalter 4">
            <a:extLst>
              <a:ext uri="{FF2B5EF4-FFF2-40B4-BE49-F238E27FC236}">
                <a16:creationId xmlns:a16="http://schemas.microsoft.com/office/drawing/2014/main" id="{3BF30924-3D1F-A581-FF48-BAC377923C40}"/>
              </a:ext>
            </a:extLst>
          </p:cNvPr>
          <p:cNvSpPr>
            <a:spLocks noGrp="1"/>
          </p:cNvSpPr>
          <p:nvPr>
            <p:ph type="ftr" sz="quarter" idx="11"/>
          </p:nvPr>
        </p:nvSpPr>
        <p:spPr/>
        <p:txBody>
          <a:bodyPr/>
          <a:lstStyle>
            <a:lvl1pPr>
              <a:defRPr/>
            </a:lvl1pPr>
          </a:lstStyle>
          <a:p>
            <a:pPr>
              <a:defRPr/>
            </a:pPr>
            <a:endParaRPr lang="de-DE"/>
          </a:p>
        </p:txBody>
      </p:sp>
      <p:sp>
        <p:nvSpPr>
          <p:cNvPr id="6" name="Foliennummernplatzhalter 5">
            <a:extLst>
              <a:ext uri="{FF2B5EF4-FFF2-40B4-BE49-F238E27FC236}">
                <a16:creationId xmlns:a16="http://schemas.microsoft.com/office/drawing/2014/main" id="{C8C25299-BAF1-9E0A-E55B-22BC6D38E811}"/>
              </a:ext>
            </a:extLst>
          </p:cNvPr>
          <p:cNvSpPr>
            <a:spLocks noGrp="1"/>
          </p:cNvSpPr>
          <p:nvPr>
            <p:ph type="sldNum" sz="quarter" idx="12"/>
          </p:nvPr>
        </p:nvSpPr>
        <p:spPr/>
        <p:txBody>
          <a:bodyPr/>
          <a:lstStyle>
            <a:lvl1pPr>
              <a:defRPr/>
            </a:lvl1pPr>
          </a:lstStyle>
          <a:p>
            <a:pPr>
              <a:defRPr/>
            </a:pPr>
            <a:fld id="{D0A1ED91-388A-4C66-ACC8-5A60199613E1}" type="slidenum">
              <a:rPr lang="de-DE"/>
              <a:pPr>
                <a:defRPr/>
              </a:pPr>
              <a:t>‹Nr.›</a:t>
            </a:fld>
            <a:endParaRPr lang="de-DE"/>
          </a:p>
        </p:txBody>
      </p:sp>
    </p:spTree>
    <p:extLst>
      <p:ext uri="{BB962C8B-B14F-4D97-AF65-F5344CB8AC3E}">
        <p14:creationId xmlns:p14="http://schemas.microsoft.com/office/powerpoint/2010/main" val="1559531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6680B9B-E4B7-B05A-D829-825B4AAD6DAF}"/>
              </a:ext>
            </a:extLst>
          </p:cNvPr>
          <p:cNvSpPr>
            <a:spLocks noGrp="1"/>
          </p:cNvSpPr>
          <p:nvPr>
            <p:ph type="dt" sz="half" idx="10"/>
          </p:nvPr>
        </p:nvSpPr>
        <p:spPr/>
        <p:txBody>
          <a:bodyPr/>
          <a:lstStyle>
            <a:lvl1pPr>
              <a:defRPr/>
            </a:lvl1pPr>
          </a:lstStyle>
          <a:p>
            <a:pPr>
              <a:defRPr/>
            </a:pPr>
            <a:fld id="{F0572E2A-A22B-47E5-8145-BF16709100F4}" type="datetimeFigureOut">
              <a:rPr lang="de-DE"/>
              <a:pPr>
                <a:defRPr/>
              </a:pPr>
              <a:t>15.10.23</a:t>
            </a:fld>
            <a:endParaRPr lang="de-DE"/>
          </a:p>
        </p:txBody>
      </p:sp>
      <p:sp>
        <p:nvSpPr>
          <p:cNvPr id="5" name="Fußzeilenplatzhalter 4">
            <a:extLst>
              <a:ext uri="{FF2B5EF4-FFF2-40B4-BE49-F238E27FC236}">
                <a16:creationId xmlns:a16="http://schemas.microsoft.com/office/drawing/2014/main" id="{556EDCD6-4AB7-97EC-F994-69E654466540}"/>
              </a:ext>
            </a:extLst>
          </p:cNvPr>
          <p:cNvSpPr>
            <a:spLocks noGrp="1"/>
          </p:cNvSpPr>
          <p:nvPr>
            <p:ph type="ftr" sz="quarter" idx="11"/>
          </p:nvPr>
        </p:nvSpPr>
        <p:spPr/>
        <p:txBody>
          <a:bodyPr/>
          <a:lstStyle>
            <a:lvl1pPr>
              <a:defRPr/>
            </a:lvl1pPr>
          </a:lstStyle>
          <a:p>
            <a:pPr>
              <a:defRPr/>
            </a:pPr>
            <a:endParaRPr lang="de-DE"/>
          </a:p>
        </p:txBody>
      </p:sp>
      <p:sp>
        <p:nvSpPr>
          <p:cNvPr id="6" name="Foliennummernplatzhalter 5">
            <a:extLst>
              <a:ext uri="{FF2B5EF4-FFF2-40B4-BE49-F238E27FC236}">
                <a16:creationId xmlns:a16="http://schemas.microsoft.com/office/drawing/2014/main" id="{1081AE4D-E0C6-5E72-4350-3C5EDCF58E18}"/>
              </a:ext>
            </a:extLst>
          </p:cNvPr>
          <p:cNvSpPr>
            <a:spLocks noGrp="1"/>
          </p:cNvSpPr>
          <p:nvPr>
            <p:ph type="sldNum" sz="quarter" idx="12"/>
          </p:nvPr>
        </p:nvSpPr>
        <p:spPr/>
        <p:txBody>
          <a:bodyPr/>
          <a:lstStyle>
            <a:lvl1pPr>
              <a:defRPr/>
            </a:lvl1pPr>
          </a:lstStyle>
          <a:p>
            <a:pPr>
              <a:defRPr/>
            </a:pPr>
            <a:fld id="{856C001C-2274-4189-801A-84C72B40CD73}" type="slidenum">
              <a:rPr lang="de-DE"/>
              <a:pPr>
                <a:defRPr/>
              </a:pPr>
              <a:t>‹Nr.›</a:t>
            </a:fld>
            <a:endParaRPr lang="de-DE"/>
          </a:p>
        </p:txBody>
      </p:sp>
    </p:spTree>
    <p:extLst>
      <p:ext uri="{BB962C8B-B14F-4D97-AF65-F5344CB8AC3E}">
        <p14:creationId xmlns:p14="http://schemas.microsoft.com/office/powerpoint/2010/main" val="1060648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DECFDCF-076D-2D68-CDDC-D2B7433DB138}"/>
              </a:ext>
            </a:extLst>
          </p:cNvPr>
          <p:cNvSpPr>
            <a:spLocks noGrp="1"/>
          </p:cNvSpPr>
          <p:nvPr>
            <p:ph type="dt" sz="half" idx="10"/>
          </p:nvPr>
        </p:nvSpPr>
        <p:spPr/>
        <p:txBody>
          <a:bodyPr/>
          <a:lstStyle>
            <a:lvl1pPr>
              <a:defRPr/>
            </a:lvl1pPr>
          </a:lstStyle>
          <a:p>
            <a:pPr>
              <a:defRPr/>
            </a:pPr>
            <a:fld id="{BE9FA07F-E04F-4EF2-BEDC-830C02822160}" type="datetimeFigureOut">
              <a:rPr lang="de-DE"/>
              <a:pPr>
                <a:defRPr/>
              </a:pPr>
              <a:t>15.10.23</a:t>
            </a:fld>
            <a:endParaRPr lang="de-DE"/>
          </a:p>
        </p:txBody>
      </p:sp>
      <p:sp>
        <p:nvSpPr>
          <p:cNvPr id="5" name="Fußzeilenplatzhalter 4">
            <a:extLst>
              <a:ext uri="{FF2B5EF4-FFF2-40B4-BE49-F238E27FC236}">
                <a16:creationId xmlns:a16="http://schemas.microsoft.com/office/drawing/2014/main" id="{24014A27-137E-1452-7135-BF31A6013B9C}"/>
              </a:ext>
            </a:extLst>
          </p:cNvPr>
          <p:cNvSpPr>
            <a:spLocks noGrp="1"/>
          </p:cNvSpPr>
          <p:nvPr>
            <p:ph type="ftr" sz="quarter" idx="11"/>
          </p:nvPr>
        </p:nvSpPr>
        <p:spPr/>
        <p:txBody>
          <a:bodyPr/>
          <a:lstStyle>
            <a:lvl1pPr>
              <a:defRPr/>
            </a:lvl1pPr>
          </a:lstStyle>
          <a:p>
            <a:pPr>
              <a:defRPr/>
            </a:pPr>
            <a:endParaRPr lang="de-DE"/>
          </a:p>
        </p:txBody>
      </p:sp>
      <p:sp>
        <p:nvSpPr>
          <p:cNvPr id="6" name="Foliennummernplatzhalter 5">
            <a:extLst>
              <a:ext uri="{FF2B5EF4-FFF2-40B4-BE49-F238E27FC236}">
                <a16:creationId xmlns:a16="http://schemas.microsoft.com/office/drawing/2014/main" id="{582C0D1E-89C5-36E2-2114-1F421B1477D5}"/>
              </a:ext>
            </a:extLst>
          </p:cNvPr>
          <p:cNvSpPr>
            <a:spLocks noGrp="1"/>
          </p:cNvSpPr>
          <p:nvPr>
            <p:ph type="sldNum" sz="quarter" idx="12"/>
          </p:nvPr>
        </p:nvSpPr>
        <p:spPr/>
        <p:txBody>
          <a:bodyPr/>
          <a:lstStyle>
            <a:lvl1pPr>
              <a:defRPr/>
            </a:lvl1pPr>
          </a:lstStyle>
          <a:p>
            <a:pPr>
              <a:defRPr/>
            </a:pPr>
            <a:fld id="{C02B5643-A46E-4203-B4F8-02553E57E418}" type="slidenum">
              <a:rPr lang="de-DE"/>
              <a:pPr>
                <a:defRPr/>
              </a:pPr>
              <a:t>‹Nr.›</a:t>
            </a:fld>
            <a:endParaRPr lang="de-DE"/>
          </a:p>
        </p:txBody>
      </p:sp>
    </p:spTree>
    <p:extLst>
      <p:ext uri="{BB962C8B-B14F-4D97-AF65-F5344CB8AC3E}">
        <p14:creationId xmlns:p14="http://schemas.microsoft.com/office/powerpoint/2010/main" val="2201402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BE22A0AC-1296-40C6-8621-1CBEDD73BE09}"/>
              </a:ext>
            </a:extLst>
          </p:cNvPr>
          <p:cNvSpPr>
            <a:spLocks noGrp="1"/>
          </p:cNvSpPr>
          <p:nvPr>
            <p:ph type="dt" sz="half" idx="10"/>
          </p:nvPr>
        </p:nvSpPr>
        <p:spPr/>
        <p:txBody>
          <a:bodyPr/>
          <a:lstStyle>
            <a:lvl1pPr>
              <a:defRPr/>
            </a:lvl1pPr>
          </a:lstStyle>
          <a:p>
            <a:pPr>
              <a:defRPr/>
            </a:pPr>
            <a:fld id="{85119DBA-9DD9-489C-A0B8-4F5847FB8884}" type="datetimeFigureOut">
              <a:rPr lang="de-DE"/>
              <a:pPr>
                <a:defRPr/>
              </a:pPr>
              <a:t>15.10.23</a:t>
            </a:fld>
            <a:endParaRPr lang="de-DE"/>
          </a:p>
        </p:txBody>
      </p:sp>
      <p:sp>
        <p:nvSpPr>
          <p:cNvPr id="5" name="Fußzeilenplatzhalter 4">
            <a:extLst>
              <a:ext uri="{FF2B5EF4-FFF2-40B4-BE49-F238E27FC236}">
                <a16:creationId xmlns:a16="http://schemas.microsoft.com/office/drawing/2014/main" id="{924F5367-6D8E-024B-5DF6-DCB4EDDDA2ED}"/>
              </a:ext>
            </a:extLst>
          </p:cNvPr>
          <p:cNvSpPr>
            <a:spLocks noGrp="1"/>
          </p:cNvSpPr>
          <p:nvPr>
            <p:ph type="ftr" sz="quarter" idx="11"/>
          </p:nvPr>
        </p:nvSpPr>
        <p:spPr/>
        <p:txBody>
          <a:bodyPr/>
          <a:lstStyle>
            <a:lvl1pPr>
              <a:defRPr/>
            </a:lvl1pPr>
          </a:lstStyle>
          <a:p>
            <a:pPr>
              <a:defRPr/>
            </a:pPr>
            <a:endParaRPr lang="de-DE"/>
          </a:p>
        </p:txBody>
      </p:sp>
      <p:sp>
        <p:nvSpPr>
          <p:cNvPr id="6" name="Foliennummernplatzhalter 5">
            <a:extLst>
              <a:ext uri="{FF2B5EF4-FFF2-40B4-BE49-F238E27FC236}">
                <a16:creationId xmlns:a16="http://schemas.microsoft.com/office/drawing/2014/main" id="{478EEC4B-A960-BD82-3589-00F99EB91BEE}"/>
              </a:ext>
            </a:extLst>
          </p:cNvPr>
          <p:cNvSpPr>
            <a:spLocks noGrp="1"/>
          </p:cNvSpPr>
          <p:nvPr>
            <p:ph type="sldNum" sz="quarter" idx="12"/>
          </p:nvPr>
        </p:nvSpPr>
        <p:spPr/>
        <p:txBody>
          <a:bodyPr/>
          <a:lstStyle>
            <a:lvl1pPr>
              <a:defRPr/>
            </a:lvl1pPr>
          </a:lstStyle>
          <a:p>
            <a:pPr>
              <a:defRPr/>
            </a:pPr>
            <a:fld id="{F0E1E21C-C6E0-4798-91FC-4ADB39F18A08}" type="slidenum">
              <a:rPr lang="de-DE"/>
              <a:pPr>
                <a:defRPr/>
              </a:pPr>
              <a:t>‹Nr.›</a:t>
            </a:fld>
            <a:endParaRPr lang="de-DE"/>
          </a:p>
        </p:txBody>
      </p:sp>
    </p:spTree>
    <p:extLst>
      <p:ext uri="{BB962C8B-B14F-4D97-AF65-F5344CB8AC3E}">
        <p14:creationId xmlns:p14="http://schemas.microsoft.com/office/powerpoint/2010/main" val="2453072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a:extLst>
              <a:ext uri="{FF2B5EF4-FFF2-40B4-BE49-F238E27FC236}">
                <a16:creationId xmlns:a16="http://schemas.microsoft.com/office/drawing/2014/main" id="{B063D889-82DA-81F0-3157-A9529AA05774}"/>
              </a:ext>
            </a:extLst>
          </p:cNvPr>
          <p:cNvSpPr>
            <a:spLocks noGrp="1"/>
          </p:cNvSpPr>
          <p:nvPr>
            <p:ph type="dt" sz="half" idx="10"/>
          </p:nvPr>
        </p:nvSpPr>
        <p:spPr/>
        <p:txBody>
          <a:bodyPr/>
          <a:lstStyle>
            <a:lvl1pPr>
              <a:defRPr/>
            </a:lvl1pPr>
          </a:lstStyle>
          <a:p>
            <a:pPr>
              <a:defRPr/>
            </a:pPr>
            <a:fld id="{D00CF15E-B607-4AC4-871C-4D93DC04B2D1}" type="datetimeFigureOut">
              <a:rPr lang="de-DE"/>
              <a:pPr>
                <a:defRPr/>
              </a:pPr>
              <a:t>15.10.23</a:t>
            </a:fld>
            <a:endParaRPr lang="de-DE"/>
          </a:p>
        </p:txBody>
      </p:sp>
      <p:sp>
        <p:nvSpPr>
          <p:cNvPr id="6" name="Fußzeilenplatzhalter 4">
            <a:extLst>
              <a:ext uri="{FF2B5EF4-FFF2-40B4-BE49-F238E27FC236}">
                <a16:creationId xmlns:a16="http://schemas.microsoft.com/office/drawing/2014/main" id="{D7ABA040-89A2-72A5-6196-00DF2509961E}"/>
              </a:ext>
            </a:extLst>
          </p:cNvPr>
          <p:cNvSpPr>
            <a:spLocks noGrp="1"/>
          </p:cNvSpPr>
          <p:nvPr>
            <p:ph type="ftr" sz="quarter" idx="11"/>
          </p:nvPr>
        </p:nvSpPr>
        <p:spPr/>
        <p:txBody>
          <a:bodyPr/>
          <a:lstStyle>
            <a:lvl1pPr>
              <a:defRPr/>
            </a:lvl1pPr>
          </a:lstStyle>
          <a:p>
            <a:pPr>
              <a:defRPr/>
            </a:pPr>
            <a:endParaRPr lang="de-DE"/>
          </a:p>
        </p:txBody>
      </p:sp>
      <p:sp>
        <p:nvSpPr>
          <p:cNvPr id="7" name="Foliennummernplatzhalter 5">
            <a:extLst>
              <a:ext uri="{FF2B5EF4-FFF2-40B4-BE49-F238E27FC236}">
                <a16:creationId xmlns:a16="http://schemas.microsoft.com/office/drawing/2014/main" id="{86E3C8A7-5231-1FC5-5C68-C02F690305F5}"/>
              </a:ext>
            </a:extLst>
          </p:cNvPr>
          <p:cNvSpPr>
            <a:spLocks noGrp="1"/>
          </p:cNvSpPr>
          <p:nvPr>
            <p:ph type="sldNum" sz="quarter" idx="12"/>
          </p:nvPr>
        </p:nvSpPr>
        <p:spPr/>
        <p:txBody>
          <a:bodyPr/>
          <a:lstStyle>
            <a:lvl1pPr>
              <a:defRPr/>
            </a:lvl1pPr>
          </a:lstStyle>
          <a:p>
            <a:pPr>
              <a:defRPr/>
            </a:pPr>
            <a:fld id="{0AEC80AD-4053-4D88-8050-577B7D9BF5E2}" type="slidenum">
              <a:rPr lang="de-DE"/>
              <a:pPr>
                <a:defRPr/>
              </a:pPr>
              <a:t>‹Nr.›</a:t>
            </a:fld>
            <a:endParaRPr lang="de-DE"/>
          </a:p>
        </p:txBody>
      </p:sp>
    </p:spTree>
    <p:extLst>
      <p:ext uri="{BB962C8B-B14F-4D97-AF65-F5344CB8AC3E}">
        <p14:creationId xmlns:p14="http://schemas.microsoft.com/office/powerpoint/2010/main" val="168101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a:extLst>
              <a:ext uri="{FF2B5EF4-FFF2-40B4-BE49-F238E27FC236}">
                <a16:creationId xmlns:a16="http://schemas.microsoft.com/office/drawing/2014/main" id="{964EA0D4-D95F-6E4C-AF61-17E09B9E011F}"/>
              </a:ext>
            </a:extLst>
          </p:cNvPr>
          <p:cNvSpPr>
            <a:spLocks noGrp="1"/>
          </p:cNvSpPr>
          <p:nvPr>
            <p:ph type="dt" sz="half" idx="10"/>
          </p:nvPr>
        </p:nvSpPr>
        <p:spPr/>
        <p:txBody>
          <a:bodyPr/>
          <a:lstStyle>
            <a:lvl1pPr>
              <a:defRPr/>
            </a:lvl1pPr>
          </a:lstStyle>
          <a:p>
            <a:pPr>
              <a:defRPr/>
            </a:pPr>
            <a:fld id="{7B541A85-3D65-498F-9C37-8637061D1F40}" type="datetimeFigureOut">
              <a:rPr lang="de-DE"/>
              <a:pPr>
                <a:defRPr/>
              </a:pPr>
              <a:t>15.10.23</a:t>
            </a:fld>
            <a:endParaRPr lang="de-DE"/>
          </a:p>
        </p:txBody>
      </p:sp>
      <p:sp>
        <p:nvSpPr>
          <p:cNvPr id="8" name="Fußzeilenplatzhalter 4">
            <a:extLst>
              <a:ext uri="{FF2B5EF4-FFF2-40B4-BE49-F238E27FC236}">
                <a16:creationId xmlns:a16="http://schemas.microsoft.com/office/drawing/2014/main" id="{6CF4FA70-DE02-27F8-6DEE-5640E18BD19E}"/>
              </a:ext>
            </a:extLst>
          </p:cNvPr>
          <p:cNvSpPr>
            <a:spLocks noGrp="1"/>
          </p:cNvSpPr>
          <p:nvPr>
            <p:ph type="ftr" sz="quarter" idx="11"/>
          </p:nvPr>
        </p:nvSpPr>
        <p:spPr/>
        <p:txBody>
          <a:bodyPr/>
          <a:lstStyle>
            <a:lvl1pPr>
              <a:defRPr/>
            </a:lvl1pPr>
          </a:lstStyle>
          <a:p>
            <a:pPr>
              <a:defRPr/>
            </a:pPr>
            <a:endParaRPr lang="de-DE"/>
          </a:p>
        </p:txBody>
      </p:sp>
      <p:sp>
        <p:nvSpPr>
          <p:cNvPr id="9" name="Foliennummernplatzhalter 5">
            <a:extLst>
              <a:ext uri="{FF2B5EF4-FFF2-40B4-BE49-F238E27FC236}">
                <a16:creationId xmlns:a16="http://schemas.microsoft.com/office/drawing/2014/main" id="{ADCCAC21-49C9-649A-6AA4-BA7641CC1543}"/>
              </a:ext>
            </a:extLst>
          </p:cNvPr>
          <p:cNvSpPr>
            <a:spLocks noGrp="1"/>
          </p:cNvSpPr>
          <p:nvPr>
            <p:ph type="sldNum" sz="quarter" idx="12"/>
          </p:nvPr>
        </p:nvSpPr>
        <p:spPr/>
        <p:txBody>
          <a:bodyPr/>
          <a:lstStyle>
            <a:lvl1pPr>
              <a:defRPr/>
            </a:lvl1pPr>
          </a:lstStyle>
          <a:p>
            <a:pPr>
              <a:defRPr/>
            </a:pPr>
            <a:fld id="{9F31B1CE-61D3-482A-81C2-EAEE30756781}" type="slidenum">
              <a:rPr lang="de-DE"/>
              <a:pPr>
                <a:defRPr/>
              </a:pPr>
              <a:t>‹Nr.›</a:t>
            </a:fld>
            <a:endParaRPr lang="de-DE"/>
          </a:p>
        </p:txBody>
      </p:sp>
    </p:spTree>
    <p:extLst>
      <p:ext uri="{BB962C8B-B14F-4D97-AF65-F5344CB8AC3E}">
        <p14:creationId xmlns:p14="http://schemas.microsoft.com/office/powerpoint/2010/main" val="661766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3">
            <a:extLst>
              <a:ext uri="{FF2B5EF4-FFF2-40B4-BE49-F238E27FC236}">
                <a16:creationId xmlns:a16="http://schemas.microsoft.com/office/drawing/2014/main" id="{2F240035-84E0-E0E3-5CF1-9A1B55105793}"/>
              </a:ext>
            </a:extLst>
          </p:cNvPr>
          <p:cNvSpPr>
            <a:spLocks noGrp="1"/>
          </p:cNvSpPr>
          <p:nvPr>
            <p:ph type="dt" sz="half" idx="10"/>
          </p:nvPr>
        </p:nvSpPr>
        <p:spPr/>
        <p:txBody>
          <a:bodyPr/>
          <a:lstStyle>
            <a:lvl1pPr>
              <a:defRPr/>
            </a:lvl1pPr>
          </a:lstStyle>
          <a:p>
            <a:pPr>
              <a:defRPr/>
            </a:pPr>
            <a:fld id="{EAF16B5B-59AE-439F-AD56-F194EDA06185}" type="datetimeFigureOut">
              <a:rPr lang="de-DE"/>
              <a:pPr>
                <a:defRPr/>
              </a:pPr>
              <a:t>15.10.23</a:t>
            </a:fld>
            <a:endParaRPr lang="de-DE"/>
          </a:p>
        </p:txBody>
      </p:sp>
      <p:sp>
        <p:nvSpPr>
          <p:cNvPr id="4" name="Fußzeilenplatzhalter 4">
            <a:extLst>
              <a:ext uri="{FF2B5EF4-FFF2-40B4-BE49-F238E27FC236}">
                <a16:creationId xmlns:a16="http://schemas.microsoft.com/office/drawing/2014/main" id="{8C1916AF-16BD-F830-1E8F-D13A2E820DC3}"/>
              </a:ext>
            </a:extLst>
          </p:cNvPr>
          <p:cNvSpPr>
            <a:spLocks noGrp="1"/>
          </p:cNvSpPr>
          <p:nvPr>
            <p:ph type="ftr" sz="quarter" idx="11"/>
          </p:nvPr>
        </p:nvSpPr>
        <p:spPr/>
        <p:txBody>
          <a:bodyPr/>
          <a:lstStyle>
            <a:lvl1pPr>
              <a:defRPr/>
            </a:lvl1pPr>
          </a:lstStyle>
          <a:p>
            <a:pPr>
              <a:defRPr/>
            </a:pPr>
            <a:endParaRPr lang="de-DE"/>
          </a:p>
        </p:txBody>
      </p:sp>
      <p:sp>
        <p:nvSpPr>
          <p:cNvPr id="5" name="Foliennummernplatzhalter 5">
            <a:extLst>
              <a:ext uri="{FF2B5EF4-FFF2-40B4-BE49-F238E27FC236}">
                <a16:creationId xmlns:a16="http://schemas.microsoft.com/office/drawing/2014/main" id="{EDB5C85C-D437-AACE-A751-1A02DA0BFB9E}"/>
              </a:ext>
            </a:extLst>
          </p:cNvPr>
          <p:cNvSpPr>
            <a:spLocks noGrp="1"/>
          </p:cNvSpPr>
          <p:nvPr>
            <p:ph type="sldNum" sz="quarter" idx="12"/>
          </p:nvPr>
        </p:nvSpPr>
        <p:spPr/>
        <p:txBody>
          <a:bodyPr/>
          <a:lstStyle>
            <a:lvl1pPr>
              <a:defRPr/>
            </a:lvl1pPr>
          </a:lstStyle>
          <a:p>
            <a:pPr>
              <a:defRPr/>
            </a:pPr>
            <a:fld id="{13C05FBC-F925-4B56-BACF-CCA69E0CB27A}" type="slidenum">
              <a:rPr lang="de-DE"/>
              <a:pPr>
                <a:defRPr/>
              </a:pPr>
              <a:t>‹Nr.›</a:t>
            </a:fld>
            <a:endParaRPr lang="de-DE"/>
          </a:p>
        </p:txBody>
      </p:sp>
    </p:spTree>
    <p:extLst>
      <p:ext uri="{BB962C8B-B14F-4D97-AF65-F5344CB8AC3E}">
        <p14:creationId xmlns:p14="http://schemas.microsoft.com/office/powerpoint/2010/main" val="1036028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a:extLst>
              <a:ext uri="{FF2B5EF4-FFF2-40B4-BE49-F238E27FC236}">
                <a16:creationId xmlns:a16="http://schemas.microsoft.com/office/drawing/2014/main" id="{3D66E9C1-23DE-7AB2-303C-A883B811566A}"/>
              </a:ext>
            </a:extLst>
          </p:cNvPr>
          <p:cNvSpPr>
            <a:spLocks noGrp="1"/>
          </p:cNvSpPr>
          <p:nvPr>
            <p:ph type="dt" sz="half" idx="10"/>
          </p:nvPr>
        </p:nvSpPr>
        <p:spPr/>
        <p:txBody>
          <a:bodyPr/>
          <a:lstStyle>
            <a:lvl1pPr>
              <a:defRPr/>
            </a:lvl1pPr>
          </a:lstStyle>
          <a:p>
            <a:pPr>
              <a:defRPr/>
            </a:pPr>
            <a:fld id="{63E193BE-479E-4009-BFE0-409D6A644604}" type="datetimeFigureOut">
              <a:rPr lang="de-DE"/>
              <a:pPr>
                <a:defRPr/>
              </a:pPr>
              <a:t>15.10.23</a:t>
            </a:fld>
            <a:endParaRPr lang="de-DE"/>
          </a:p>
        </p:txBody>
      </p:sp>
      <p:sp>
        <p:nvSpPr>
          <p:cNvPr id="3" name="Fußzeilenplatzhalter 4">
            <a:extLst>
              <a:ext uri="{FF2B5EF4-FFF2-40B4-BE49-F238E27FC236}">
                <a16:creationId xmlns:a16="http://schemas.microsoft.com/office/drawing/2014/main" id="{2231B7A7-9BC2-4C5C-547E-11814871B8B9}"/>
              </a:ext>
            </a:extLst>
          </p:cNvPr>
          <p:cNvSpPr>
            <a:spLocks noGrp="1"/>
          </p:cNvSpPr>
          <p:nvPr>
            <p:ph type="ftr" sz="quarter" idx="11"/>
          </p:nvPr>
        </p:nvSpPr>
        <p:spPr/>
        <p:txBody>
          <a:bodyPr/>
          <a:lstStyle>
            <a:lvl1pPr>
              <a:defRPr/>
            </a:lvl1pPr>
          </a:lstStyle>
          <a:p>
            <a:pPr>
              <a:defRPr/>
            </a:pPr>
            <a:endParaRPr lang="de-DE"/>
          </a:p>
        </p:txBody>
      </p:sp>
      <p:sp>
        <p:nvSpPr>
          <p:cNvPr id="4" name="Foliennummernplatzhalter 5">
            <a:extLst>
              <a:ext uri="{FF2B5EF4-FFF2-40B4-BE49-F238E27FC236}">
                <a16:creationId xmlns:a16="http://schemas.microsoft.com/office/drawing/2014/main" id="{1F49F917-E7C8-475A-E26E-F4F1743B1F9E}"/>
              </a:ext>
            </a:extLst>
          </p:cNvPr>
          <p:cNvSpPr>
            <a:spLocks noGrp="1"/>
          </p:cNvSpPr>
          <p:nvPr>
            <p:ph type="sldNum" sz="quarter" idx="12"/>
          </p:nvPr>
        </p:nvSpPr>
        <p:spPr/>
        <p:txBody>
          <a:bodyPr/>
          <a:lstStyle>
            <a:lvl1pPr>
              <a:defRPr/>
            </a:lvl1pPr>
          </a:lstStyle>
          <a:p>
            <a:pPr>
              <a:defRPr/>
            </a:pPr>
            <a:fld id="{1F6ADB54-CD86-4C38-82B0-A50CFCCD974D}" type="slidenum">
              <a:rPr lang="de-DE"/>
              <a:pPr>
                <a:defRPr/>
              </a:pPr>
              <a:t>‹Nr.›</a:t>
            </a:fld>
            <a:endParaRPr lang="de-DE"/>
          </a:p>
        </p:txBody>
      </p:sp>
    </p:spTree>
    <p:extLst>
      <p:ext uri="{BB962C8B-B14F-4D97-AF65-F5344CB8AC3E}">
        <p14:creationId xmlns:p14="http://schemas.microsoft.com/office/powerpoint/2010/main" val="3459706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3">
            <a:extLst>
              <a:ext uri="{FF2B5EF4-FFF2-40B4-BE49-F238E27FC236}">
                <a16:creationId xmlns:a16="http://schemas.microsoft.com/office/drawing/2014/main" id="{F9E78BE4-EE7B-25EF-F991-6352B6006ADF}"/>
              </a:ext>
            </a:extLst>
          </p:cNvPr>
          <p:cNvSpPr>
            <a:spLocks noGrp="1"/>
          </p:cNvSpPr>
          <p:nvPr>
            <p:ph type="dt" sz="half" idx="10"/>
          </p:nvPr>
        </p:nvSpPr>
        <p:spPr/>
        <p:txBody>
          <a:bodyPr/>
          <a:lstStyle>
            <a:lvl1pPr>
              <a:defRPr/>
            </a:lvl1pPr>
          </a:lstStyle>
          <a:p>
            <a:pPr>
              <a:defRPr/>
            </a:pPr>
            <a:fld id="{B7D12382-8AA6-4CB0-ADFE-752C7E22053E}" type="datetimeFigureOut">
              <a:rPr lang="de-DE"/>
              <a:pPr>
                <a:defRPr/>
              </a:pPr>
              <a:t>15.10.23</a:t>
            </a:fld>
            <a:endParaRPr lang="de-DE"/>
          </a:p>
        </p:txBody>
      </p:sp>
      <p:sp>
        <p:nvSpPr>
          <p:cNvPr id="6" name="Fußzeilenplatzhalter 4">
            <a:extLst>
              <a:ext uri="{FF2B5EF4-FFF2-40B4-BE49-F238E27FC236}">
                <a16:creationId xmlns:a16="http://schemas.microsoft.com/office/drawing/2014/main" id="{A8AD62C3-0A86-3BA9-648F-B89582A1A4C8}"/>
              </a:ext>
            </a:extLst>
          </p:cNvPr>
          <p:cNvSpPr>
            <a:spLocks noGrp="1"/>
          </p:cNvSpPr>
          <p:nvPr>
            <p:ph type="ftr" sz="quarter" idx="11"/>
          </p:nvPr>
        </p:nvSpPr>
        <p:spPr/>
        <p:txBody>
          <a:bodyPr/>
          <a:lstStyle>
            <a:lvl1pPr>
              <a:defRPr/>
            </a:lvl1pPr>
          </a:lstStyle>
          <a:p>
            <a:pPr>
              <a:defRPr/>
            </a:pPr>
            <a:endParaRPr lang="de-DE"/>
          </a:p>
        </p:txBody>
      </p:sp>
      <p:sp>
        <p:nvSpPr>
          <p:cNvPr id="7" name="Foliennummernplatzhalter 5">
            <a:extLst>
              <a:ext uri="{FF2B5EF4-FFF2-40B4-BE49-F238E27FC236}">
                <a16:creationId xmlns:a16="http://schemas.microsoft.com/office/drawing/2014/main" id="{64A66465-A7C9-BBFF-A12E-574C92B2EABA}"/>
              </a:ext>
            </a:extLst>
          </p:cNvPr>
          <p:cNvSpPr>
            <a:spLocks noGrp="1"/>
          </p:cNvSpPr>
          <p:nvPr>
            <p:ph type="sldNum" sz="quarter" idx="12"/>
          </p:nvPr>
        </p:nvSpPr>
        <p:spPr/>
        <p:txBody>
          <a:bodyPr/>
          <a:lstStyle>
            <a:lvl1pPr>
              <a:defRPr/>
            </a:lvl1pPr>
          </a:lstStyle>
          <a:p>
            <a:pPr>
              <a:defRPr/>
            </a:pPr>
            <a:fld id="{1C84AEF0-E3E0-43DB-A2D5-1A1927B8B439}" type="slidenum">
              <a:rPr lang="de-DE"/>
              <a:pPr>
                <a:defRPr/>
              </a:pPr>
              <a:t>‹Nr.›</a:t>
            </a:fld>
            <a:endParaRPr lang="de-DE"/>
          </a:p>
        </p:txBody>
      </p:sp>
    </p:spTree>
    <p:extLst>
      <p:ext uri="{BB962C8B-B14F-4D97-AF65-F5344CB8AC3E}">
        <p14:creationId xmlns:p14="http://schemas.microsoft.com/office/powerpoint/2010/main" val="2649692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3">
            <a:extLst>
              <a:ext uri="{FF2B5EF4-FFF2-40B4-BE49-F238E27FC236}">
                <a16:creationId xmlns:a16="http://schemas.microsoft.com/office/drawing/2014/main" id="{AA270609-FE14-E66D-0C97-6ED5C810234B}"/>
              </a:ext>
            </a:extLst>
          </p:cNvPr>
          <p:cNvSpPr>
            <a:spLocks noGrp="1"/>
          </p:cNvSpPr>
          <p:nvPr>
            <p:ph type="dt" sz="half" idx="10"/>
          </p:nvPr>
        </p:nvSpPr>
        <p:spPr/>
        <p:txBody>
          <a:bodyPr/>
          <a:lstStyle>
            <a:lvl1pPr>
              <a:defRPr/>
            </a:lvl1pPr>
          </a:lstStyle>
          <a:p>
            <a:pPr>
              <a:defRPr/>
            </a:pPr>
            <a:fld id="{F5C4E7E6-7270-4DDF-A869-6B22F11DFDA3}" type="datetimeFigureOut">
              <a:rPr lang="de-DE"/>
              <a:pPr>
                <a:defRPr/>
              </a:pPr>
              <a:t>15.10.23</a:t>
            </a:fld>
            <a:endParaRPr lang="de-DE"/>
          </a:p>
        </p:txBody>
      </p:sp>
      <p:sp>
        <p:nvSpPr>
          <p:cNvPr id="6" name="Fußzeilenplatzhalter 4">
            <a:extLst>
              <a:ext uri="{FF2B5EF4-FFF2-40B4-BE49-F238E27FC236}">
                <a16:creationId xmlns:a16="http://schemas.microsoft.com/office/drawing/2014/main" id="{09A89F67-4E37-64CD-FAE0-597DF013B79E}"/>
              </a:ext>
            </a:extLst>
          </p:cNvPr>
          <p:cNvSpPr>
            <a:spLocks noGrp="1"/>
          </p:cNvSpPr>
          <p:nvPr>
            <p:ph type="ftr" sz="quarter" idx="11"/>
          </p:nvPr>
        </p:nvSpPr>
        <p:spPr/>
        <p:txBody>
          <a:bodyPr/>
          <a:lstStyle>
            <a:lvl1pPr>
              <a:defRPr/>
            </a:lvl1pPr>
          </a:lstStyle>
          <a:p>
            <a:pPr>
              <a:defRPr/>
            </a:pPr>
            <a:endParaRPr lang="de-DE"/>
          </a:p>
        </p:txBody>
      </p:sp>
      <p:sp>
        <p:nvSpPr>
          <p:cNvPr id="7" name="Foliennummernplatzhalter 5">
            <a:extLst>
              <a:ext uri="{FF2B5EF4-FFF2-40B4-BE49-F238E27FC236}">
                <a16:creationId xmlns:a16="http://schemas.microsoft.com/office/drawing/2014/main" id="{97103258-506E-E312-EAF8-F51354BB4315}"/>
              </a:ext>
            </a:extLst>
          </p:cNvPr>
          <p:cNvSpPr>
            <a:spLocks noGrp="1"/>
          </p:cNvSpPr>
          <p:nvPr>
            <p:ph type="sldNum" sz="quarter" idx="12"/>
          </p:nvPr>
        </p:nvSpPr>
        <p:spPr/>
        <p:txBody>
          <a:bodyPr/>
          <a:lstStyle>
            <a:lvl1pPr>
              <a:defRPr/>
            </a:lvl1pPr>
          </a:lstStyle>
          <a:p>
            <a:pPr>
              <a:defRPr/>
            </a:pPr>
            <a:fld id="{BF0BA1DE-6C80-4BFA-9981-80E1EFF85034}" type="slidenum">
              <a:rPr lang="de-DE"/>
              <a:pPr>
                <a:defRPr/>
              </a:pPr>
              <a:t>‹Nr.›</a:t>
            </a:fld>
            <a:endParaRPr lang="de-DE"/>
          </a:p>
        </p:txBody>
      </p:sp>
    </p:spTree>
    <p:extLst>
      <p:ext uri="{BB962C8B-B14F-4D97-AF65-F5344CB8AC3E}">
        <p14:creationId xmlns:p14="http://schemas.microsoft.com/office/powerpoint/2010/main" val="3203867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a:extLst>
              <a:ext uri="{FF2B5EF4-FFF2-40B4-BE49-F238E27FC236}">
                <a16:creationId xmlns:a16="http://schemas.microsoft.com/office/drawing/2014/main" id="{F5553A59-C3C4-1C4D-2C4D-23BAFD93B15F}"/>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en-US"/>
              <a:t>Mastertitelformat bearbeiten</a:t>
            </a:r>
          </a:p>
        </p:txBody>
      </p:sp>
      <p:sp>
        <p:nvSpPr>
          <p:cNvPr id="1027" name="Textplatzhalter 2">
            <a:extLst>
              <a:ext uri="{FF2B5EF4-FFF2-40B4-BE49-F238E27FC236}">
                <a16:creationId xmlns:a16="http://schemas.microsoft.com/office/drawing/2014/main" id="{EBFF2841-6CE0-6017-83AF-084769BCE0E9}"/>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a:t>Mastertextformat bearbeiten</a:t>
            </a:r>
          </a:p>
          <a:p>
            <a:pPr lvl="1"/>
            <a:r>
              <a:rPr lang="de-DE" altLang="en-US"/>
              <a:t>Zweite Ebene</a:t>
            </a:r>
          </a:p>
          <a:p>
            <a:pPr lvl="2"/>
            <a:r>
              <a:rPr lang="de-DE" altLang="en-US"/>
              <a:t>Dritte Ebene</a:t>
            </a:r>
          </a:p>
          <a:p>
            <a:pPr lvl="3"/>
            <a:r>
              <a:rPr lang="de-DE" altLang="en-US"/>
              <a:t>Vierte Ebene</a:t>
            </a:r>
          </a:p>
          <a:p>
            <a:pPr lvl="4"/>
            <a:r>
              <a:rPr lang="de-DE" altLang="en-US"/>
              <a:t>Fünfte Ebene</a:t>
            </a:r>
          </a:p>
        </p:txBody>
      </p:sp>
      <p:sp>
        <p:nvSpPr>
          <p:cNvPr id="4" name="Datumsplatzhalter 3">
            <a:extLst>
              <a:ext uri="{FF2B5EF4-FFF2-40B4-BE49-F238E27FC236}">
                <a16:creationId xmlns:a16="http://schemas.microsoft.com/office/drawing/2014/main" id="{19FEC78E-788E-1924-1A5D-B8D907E434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3F379016-F829-443F-960D-627BDC846219}" type="datetimeFigureOut">
              <a:rPr lang="de-DE"/>
              <a:pPr>
                <a:defRPr/>
              </a:pPr>
              <a:t>15.10.23</a:t>
            </a:fld>
            <a:endParaRPr lang="de-DE"/>
          </a:p>
        </p:txBody>
      </p:sp>
      <p:sp>
        <p:nvSpPr>
          <p:cNvPr id="5" name="Fußzeilenplatzhalter 4">
            <a:extLst>
              <a:ext uri="{FF2B5EF4-FFF2-40B4-BE49-F238E27FC236}">
                <a16:creationId xmlns:a16="http://schemas.microsoft.com/office/drawing/2014/main" id="{C3571155-860C-5628-7E9C-822A951228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de-DE"/>
          </a:p>
        </p:txBody>
      </p:sp>
      <p:sp>
        <p:nvSpPr>
          <p:cNvPr id="6" name="Foliennummernplatzhalter 5">
            <a:extLst>
              <a:ext uri="{FF2B5EF4-FFF2-40B4-BE49-F238E27FC236}">
                <a16:creationId xmlns:a16="http://schemas.microsoft.com/office/drawing/2014/main" id="{A91BA11B-028D-A3E0-DFE0-D4BBE9389E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F507F576-642E-4FDB-95DA-0F8DE12BA90D}"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10" Type="http://schemas.openxmlformats.org/officeDocument/2006/relationships/image" Target="../media/image60.png"/><Relationship Id="rId4" Type="http://schemas.openxmlformats.org/officeDocument/2006/relationships/image" Target="../media/image55.png"/><Relationship Id="rId9"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10" Type="http://schemas.openxmlformats.org/officeDocument/2006/relationships/image" Target="../media/image67.png"/><Relationship Id="rId4" Type="http://schemas.openxmlformats.org/officeDocument/2006/relationships/image" Target="../media/image62.png"/><Relationship Id="rId9"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10" Type="http://schemas.openxmlformats.org/officeDocument/2006/relationships/image" Target="../media/image74.png"/><Relationship Id="rId4" Type="http://schemas.openxmlformats.org/officeDocument/2006/relationships/image" Target="../media/image69.png"/><Relationship Id="rId9"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1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78.png"/></Relationships>
</file>

<file path=ppt/slides/_rels/slide1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1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82.png"/></Relationships>
</file>

<file path=ppt/slides/_rels/slide1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85.png"/></Relationships>
</file>

<file path=ppt/slides/_rels/slide1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4.png"/><Relationship Id="rId4" Type="http://schemas.openxmlformats.org/officeDocument/2006/relationships/image" Target="../media/image13.pn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5.png"/><Relationship Id="rId4" Type="http://schemas.openxmlformats.org/officeDocument/2006/relationships/image" Target="../media/image20.png"/><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2.png"/><Relationship Id="rId4" Type="http://schemas.openxmlformats.org/officeDocument/2006/relationships/image" Target="../media/image27.png"/><Relationship Id="rId9"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39.png"/><Relationship Id="rId4" Type="http://schemas.openxmlformats.org/officeDocument/2006/relationships/image" Target="../media/image34.png"/><Relationship Id="rId9"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46.png"/><Relationship Id="rId4" Type="http://schemas.openxmlformats.org/officeDocument/2006/relationships/image" Target="../media/image41.png"/><Relationship Id="rId9"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3.png"/><Relationship Id="rId4" Type="http://schemas.openxmlformats.org/officeDocument/2006/relationships/image" Target="../media/image48.png"/><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feld 4">
            <a:extLst>
              <a:ext uri="{FF2B5EF4-FFF2-40B4-BE49-F238E27FC236}">
                <a16:creationId xmlns:a16="http://schemas.microsoft.com/office/drawing/2014/main" id="{BDA88B5E-9DAE-F856-AC3E-041E8B4B2175}"/>
              </a:ext>
            </a:extLst>
          </p:cNvPr>
          <p:cNvSpPr txBox="1">
            <a:spLocks noChangeArrowheads="1"/>
          </p:cNvSpPr>
          <p:nvPr/>
        </p:nvSpPr>
        <p:spPr bwMode="auto">
          <a:xfrm>
            <a:off x="0" y="28575"/>
            <a:ext cx="228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a:t>Supplemental Figure 1</a:t>
            </a:r>
          </a:p>
        </p:txBody>
      </p:sp>
      <p:pic>
        <p:nvPicPr>
          <p:cNvPr id="3074" name="Grafik 2">
            <a:extLst>
              <a:ext uri="{FF2B5EF4-FFF2-40B4-BE49-F238E27FC236}">
                <a16:creationId xmlns:a16="http://schemas.microsoft.com/office/drawing/2014/main" id="{6CC8A3C7-FE04-D92A-58B9-F275FE66A3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55613"/>
            <a:ext cx="12131675" cy="591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29483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dirty="0" err="1">
                <a:latin typeface="Calibri"/>
                <a:cs typeface="Calibri"/>
              </a:rPr>
              <a:t>Supplemental</a:t>
            </a:r>
            <a:r>
              <a:rPr lang="de-DE" altLang="en-US" dirty="0">
                <a:latin typeface="Calibri"/>
                <a:cs typeface="Calibri"/>
              </a:rPr>
              <a:t> Figure 3 – 8/10</a:t>
            </a:r>
          </a:p>
        </p:txBody>
      </p:sp>
      <p:grpSp>
        <p:nvGrpSpPr>
          <p:cNvPr id="9" name="Gruppieren 8">
            <a:extLst>
              <a:ext uri="{FF2B5EF4-FFF2-40B4-BE49-F238E27FC236}">
                <a16:creationId xmlns:a16="http://schemas.microsoft.com/office/drawing/2014/main" id="{D0B0E06C-1EF9-887B-9806-E536AE91BE93}"/>
              </a:ext>
            </a:extLst>
          </p:cNvPr>
          <p:cNvGrpSpPr/>
          <p:nvPr/>
        </p:nvGrpSpPr>
        <p:grpSpPr>
          <a:xfrm>
            <a:off x="102554" y="446046"/>
            <a:ext cx="11596724" cy="5965908"/>
            <a:chOff x="102554" y="446046"/>
            <a:chExt cx="11596724" cy="5965908"/>
          </a:xfrm>
        </p:grpSpPr>
        <p:pic>
          <p:nvPicPr>
            <p:cNvPr id="8" name="Grafik 7">
              <a:extLst>
                <a:ext uri="{FF2B5EF4-FFF2-40B4-BE49-F238E27FC236}">
                  <a16:creationId xmlns:a16="http://schemas.microsoft.com/office/drawing/2014/main" id="{B47CF776-FEBA-C6F7-E824-C77737B32D2B}"/>
                </a:ext>
              </a:extLst>
            </p:cNvPr>
            <p:cNvPicPr>
              <a:picLocks noChangeAspect="1"/>
            </p:cNvPicPr>
            <p:nvPr/>
          </p:nvPicPr>
          <p:blipFill>
            <a:blip r:embed="rId3"/>
            <a:stretch>
              <a:fillRect/>
            </a:stretch>
          </p:blipFill>
          <p:spPr>
            <a:xfrm>
              <a:off x="102554" y="4464768"/>
              <a:ext cx="3438000" cy="1947186"/>
            </a:xfrm>
            <a:prstGeom prst="rect">
              <a:avLst/>
            </a:prstGeom>
          </p:spPr>
        </p:pic>
        <p:pic>
          <p:nvPicPr>
            <p:cNvPr id="7" name="Grafik 6">
              <a:extLst>
                <a:ext uri="{FF2B5EF4-FFF2-40B4-BE49-F238E27FC236}">
                  <a16:creationId xmlns:a16="http://schemas.microsoft.com/office/drawing/2014/main" id="{A3174409-6AFD-9C03-5D14-786A1830BCF0}"/>
                </a:ext>
              </a:extLst>
            </p:cNvPr>
            <p:cNvPicPr>
              <a:picLocks noChangeAspect="1"/>
            </p:cNvPicPr>
            <p:nvPr/>
          </p:nvPicPr>
          <p:blipFill>
            <a:blip r:embed="rId4"/>
            <a:stretch>
              <a:fillRect/>
            </a:stretch>
          </p:blipFill>
          <p:spPr>
            <a:xfrm>
              <a:off x="4132999" y="488816"/>
              <a:ext cx="3438000" cy="1905243"/>
            </a:xfrm>
            <a:prstGeom prst="rect">
              <a:avLst/>
            </a:prstGeom>
          </p:spPr>
        </p:pic>
        <p:pic>
          <p:nvPicPr>
            <p:cNvPr id="6" name="Grafik 5">
              <a:extLst>
                <a:ext uri="{FF2B5EF4-FFF2-40B4-BE49-F238E27FC236}">
                  <a16:creationId xmlns:a16="http://schemas.microsoft.com/office/drawing/2014/main" id="{DA28930A-38FB-DED6-E08E-AD14FE73705B}"/>
                </a:ext>
              </a:extLst>
            </p:cNvPr>
            <p:cNvPicPr>
              <a:picLocks noChangeAspect="1"/>
            </p:cNvPicPr>
            <p:nvPr/>
          </p:nvPicPr>
          <p:blipFill>
            <a:blip r:embed="rId5"/>
            <a:stretch>
              <a:fillRect/>
            </a:stretch>
          </p:blipFill>
          <p:spPr>
            <a:xfrm>
              <a:off x="7750031" y="494538"/>
              <a:ext cx="3438000" cy="1930334"/>
            </a:xfrm>
            <a:prstGeom prst="rect">
              <a:avLst/>
            </a:prstGeom>
          </p:spPr>
        </p:pic>
        <p:pic>
          <p:nvPicPr>
            <p:cNvPr id="5" name="Grafik 4">
              <a:extLst>
                <a:ext uri="{FF2B5EF4-FFF2-40B4-BE49-F238E27FC236}">
                  <a16:creationId xmlns:a16="http://schemas.microsoft.com/office/drawing/2014/main" id="{F5EB4F70-E26B-EC3B-EA08-76437D57B019}"/>
                </a:ext>
              </a:extLst>
            </p:cNvPr>
            <p:cNvPicPr>
              <a:picLocks noChangeAspect="1"/>
            </p:cNvPicPr>
            <p:nvPr/>
          </p:nvPicPr>
          <p:blipFill>
            <a:blip r:embed="rId6"/>
            <a:stretch>
              <a:fillRect/>
            </a:stretch>
          </p:blipFill>
          <p:spPr>
            <a:xfrm>
              <a:off x="4132999" y="2408532"/>
              <a:ext cx="3438000" cy="1971410"/>
            </a:xfrm>
            <a:prstGeom prst="rect">
              <a:avLst/>
            </a:prstGeom>
          </p:spPr>
        </p:pic>
        <p:pic>
          <p:nvPicPr>
            <p:cNvPr id="4" name="Grafik 3">
              <a:extLst>
                <a:ext uri="{FF2B5EF4-FFF2-40B4-BE49-F238E27FC236}">
                  <a16:creationId xmlns:a16="http://schemas.microsoft.com/office/drawing/2014/main" id="{323A78D7-0A4E-9AD6-BEBA-97583B28E673}"/>
                </a:ext>
              </a:extLst>
            </p:cNvPr>
            <p:cNvPicPr>
              <a:picLocks noChangeAspect="1"/>
            </p:cNvPicPr>
            <p:nvPr/>
          </p:nvPicPr>
          <p:blipFill>
            <a:blip r:embed="rId7"/>
            <a:stretch>
              <a:fillRect/>
            </a:stretch>
          </p:blipFill>
          <p:spPr>
            <a:xfrm>
              <a:off x="102554" y="2402258"/>
              <a:ext cx="3438000" cy="1924933"/>
            </a:xfrm>
            <a:prstGeom prst="rect">
              <a:avLst/>
            </a:prstGeom>
          </p:spPr>
        </p:pic>
        <p:pic>
          <p:nvPicPr>
            <p:cNvPr id="3" name="Grafik 2">
              <a:extLst>
                <a:ext uri="{FF2B5EF4-FFF2-40B4-BE49-F238E27FC236}">
                  <a16:creationId xmlns:a16="http://schemas.microsoft.com/office/drawing/2014/main" id="{63BB5DA7-1C16-340F-6F18-1B64D93C7665}"/>
                </a:ext>
              </a:extLst>
            </p:cNvPr>
            <p:cNvPicPr>
              <a:picLocks noChangeAspect="1"/>
            </p:cNvPicPr>
            <p:nvPr/>
          </p:nvPicPr>
          <p:blipFill>
            <a:blip r:embed="rId8"/>
            <a:stretch>
              <a:fillRect/>
            </a:stretch>
          </p:blipFill>
          <p:spPr>
            <a:xfrm>
              <a:off x="7789436" y="2424873"/>
              <a:ext cx="3438000" cy="1909040"/>
            </a:xfrm>
            <a:prstGeom prst="rect">
              <a:avLst/>
            </a:prstGeom>
          </p:spPr>
        </p:pic>
        <p:sp>
          <p:nvSpPr>
            <p:cNvPr id="12" name="Textfeld 11">
              <a:extLst>
                <a:ext uri="{FF2B5EF4-FFF2-40B4-BE49-F238E27FC236}">
                  <a16:creationId xmlns:a16="http://schemas.microsoft.com/office/drawing/2014/main" id="{07305747-DC07-409B-87AA-2B7757684380}"/>
                </a:ext>
              </a:extLst>
            </p:cNvPr>
            <p:cNvSpPr txBox="1"/>
            <p:nvPr/>
          </p:nvSpPr>
          <p:spPr>
            <a:xfrm>
              <a:off x="6585555" y="488816"/>
              <a:ext cx="1532238" cy="292388"/>
            </a:xfrm>
            <a:prstGeom prst="rect">
              <a:avLst/>
            </a:prstGeom>
            <a:noFill/>
          </p:spPr>
          <p:txBody>
            <a:bodyPr wrap="square" rtlCol="0">
              <a:spAutoFit/>
            </a:bodyPr>
            <a:lstStyle/>
            <a:p>
              <a:r>
                <a:rPr lang="de-DE" sz="1300" dirty="0"/>
                <a:t>ASXL1</a:t>
              </a:r>
            </a:p>
          </p:txBody>
        </p:sp>
        <p:sp>
          <p:nvSpPr>
            <p:cNvPr id="13" name="Textfeld 12">
              <a:extLst>
                <a:ext uri="{FF2B5EF4-FFF2-40B4-BE49-F238E27FC236}">
                  <a16:creationId xmlns:a16="http://schemas.microsoft.com/office/drawing/2014/main" id="{9AE4C75D-8612-AB2D-60E7-07A7481802D8}"/>
                </a:ext>
              </a:extLst>
            </p:cNvPr>
            <p:cNvSpPr txBox="1"/>
            <p:nvPr/>
          </p:nvSpPr>
          <p:spPr>
            <a:xfrm>
              <a:off x="10015825" y="462418"/>
              <a:ext cx="1532238" cy="292388"/>
            </a:xfrm>
            <a:prstGeom prst="rect">
              <a:avLst/>
            </a:prstGeom>
            <a:noFill/>
          </p:spPr>
          <p:txBody>
            <a:bodyPr wrap="square" rtlCol="0">
              <a:spAutoFit/>
            </a:bodyPr>
            <a:lstStyle/>
            <a:p>
              <a:r>
                <a:rPr lang="de-DE" sz="1300" dirty="0"/>
                <a:t>DNMT3A</a:t>
              </a:r>
            </a:p>
          </p:txBody>
        </p:sp>
        <p:sp>
          <p:nvSpPr>
            <p:cNvPr id="14" name="Textfeld 13">
              <a:extLst>
                <a:ext uri="{FF2B5EF4-FFF2-40B4-BE49-F238E27FC236}">
                  <a16:creationId xmlns:a16="http://schemas.microsoft.com/office/drawing/2014/main" id="{361373C4-9096-0A7D-C1C9-7780ECBB4CB1}"/>
                </a:ext>
              </a:extLst>
            </p:cNvPr>
            <p:cNvSpPr txBox="1"/>
            <p:nvPr/>
          </p:nvSpPr>
          <p:spPr>
            <a:xfrm>
              <a:off x="2870328" y="2425889"/>
              <a:ext cx="1532238" cy="292388"/>
            </a:xfrm>
            <a:prstGeom prst="rect">
              <a:avLst/>
            </a:prstGeom>
            <a:noFill/>
          </p:spPr>
          <p:txBody>
            <a:bodyPr wrap="square" rtlCol="0">
              <a:spAutoFit/>
            </a:bodyPr>
            <a:lstStyle/>
            <a:p>
              <a:r>
                <a:rPr lang="de-DE" sz="1300" dirty="0"/>
                <a:t>IDH1</a:t>
              </a:r>
            </a:p>
          </p:txBody>
        </p:sp>
        <p:sp>
          <p:nvSpPr>
            <p:cNvPr id="15" name="Textfeld 14">
              <a:extLst>
                <a:ext uri="{FF2B5EF4-FFF2-40B4-BE49-F238E27FC236}">
                  <a16:creationId xmlns:a16="http://schemas.microsoft.com/office/drawing/2014/main" id="{B641FED1-E2F1-C93C-306C-2AC4FAB5705A}"/>
                </a:ext>
              </a:extLst>
            </p:cNvPr>
            <p:cNvSpPr txBox="1"/>
            <p:nvPr/>
          </p:nvSpPr>
          <p:spPr>
            <a:xfrm>
              <a:off x="6804880" y="2402258"/>
              <a:ext cx="1532238" cy="292388"/>
            </a:xfrm>
            <a:prstGeom prst="rect">
              <a:avLst/>
            </a:prstGeom>
            <a:noFill/>
          </p:spPr>
          <p:txBody>
            <a:bodyPr wrap="square" rtlCol="0">
              <a:spAutoFit/>
            </a:bodyPr>
            <a:lstStyle/>
            <a:p>
              <a:r>
                <a:rPr lang="de-DE" sz="1300" dirty="0"/>
                <a:t>IDH2</a:t>
              </a:r>
            </a:p>
          </p:txBody>
        </p:sp>
        <p:sp>
          <p:nvSpPr>
            <p:cNvPr id="16" name="Textfeld 15">
              <a:extLst>
                <a:ext uri="{FF2B5EF4-FFF2-40B4-BE49-F238E27FC236}">
                  <a16:creationId xmlns:a16="http://schemas.microsoft.com/office/drawing/2014/main" id="{F008C466-015E-8CBA-3A60-8545D976EFCA}"/>
                </a:ext>
              </a:extLst>
            </p:cNvPr>
            <p:cNvSpPr txBox="1"/>
            <p:nvPr/>
          </p:nvSpPr>
          <p:spPr>
            <a:xfrm>
              <a:off x="10167040" y="2402258"/>
              <a:ext cx="1532238" cy="292388"/>
            </a:xfrm>
            <a:prstGeom prst="rect">
              <a:avLst/>
            </a:prstGeom>
            <a:noFill/>
          </p:spPr>
          <p:txBody>
            <a:bodyPr wrap="square" rtlCol="0">
              <a:spAutoFit/>
            </a:bodyPr>
            <a:lstStyle/>
            <a:p>
              <a:r>
                <a:rPr lang="de-DE" sz="1300" dirty="0"/>
                <a:t>RUNX1</a:t>
              </a:r>
            </a:p>
          </p:txBody>
        </p:sp>
        <p:sp>
          <p:nvSpPr>
            <p:cNvPr id="17" name="Textfeld 16">
              <a:extLst>
                <a:ext uri="{FF2B5EF4-FFF2-40B4-BE49-F238E27FC236}">
                  <a16:creationId xmlns:a16="http://schemas.microsoft.com/office/drawing/2014/main" id="{10723532-75C2-16DD-DEAC-3511FAE32B5D}"/>
                </a:ext>
              </a:extLst>
            </p:cNvPr>
            <p:cNvSpPr txBox="1"/>
            <p:nvPr/>
          </p:nvSpPr>
          <p:spPr>
            <a:xfrm>
              <a:off x="3070957" y="4400599"/>
              <a:ext cx="1532238" cy="292388"/>
            </a:xfrm>
            <a:prstGeom prst="rect">
              <a:avLst/>
            </a:prstGeom>
            <a:noFill/>
          </p:spPr>
          <p:txBody>
            <a:bodyPr wrap="square" rtlCol="0">
              <a:spAutoFit/>
            </a:bodyPr>
            <a:lstStyle/>
            <a:p>
              <a:r>
                <a:rPr lang="de-DE" sz="1300" dirty="0"/>
                <a:t>TP53</a:t>
              </a:r>
            </a:p>
          </p:txBody>
        </p:sp>
        <p:grpSp>
          <p:nvGrpSpPr>
            <p:cNvPr id="18" name="Gruppieren 17">
              <a:extLst>
                <a:ext uri="{FF2B5EF4-FFF2-40B4-BE49-F238E27FC236}">
                  <a16:creationId xmlns:a16="http://schemas.microsoft.com/office/drawing/2014/main" id="{AAE4E4AA-7EA2-2441-D56F-A3CC114CB397}"/>
                </a:ext>
              </a:extLst>
            </p:cNvPr>
            <p:cNvGrpSpPr/>
            <p:nvPr/>
          </p:nvGrpSpPr>
          <p:grpSpPr>
            <a:xfrm>
              <a:off x="9105889" y="4831221"/>
              <a:ext cx="1676055" cy="1025953"/>
              <a:chOff x="7512908" y="4091614"/>
              <a:chExt cx="4481039" cy="2630804"/>
            </a:xfrm>
          </p:grpSpPr>
          <p:grpSp>
            <p:nvGrpSpPr>
              <p:cNvPr id="19" name="Gruppieren 18">
                <a:extLst>
                  <a:ext uri="{FF2B5EF4-FFF2-40B4-BE49-F238E27FC236}">
                    <a16:creationId xmlns:a16="http://schemas.microsoft.com/office/drawing/2014/main" id="{F669E477-D876-58B5-2892-754AA29E2247}"/>
                  </a:ext>
                </a:extLst>
              </p:cNvPr>
              <p:cNvGrpSpPr/>
              <p:nvPr/>
            </p:nvGrpSpPr>
            <p:grpSpPr>
              <a:xfrm>
                <a:off x="7512908" y="4091614"/>
                <a:ext cx="4481039" cy="2630804"/>
                <a:chOff x="7512908" y="4091614"/>
                <a:chExt cx="4481039" cy="2630804"/>
              </a:xfrm>
            </p:grpSpPr>
            <p:pic>
              <p:nvPicPr>
                <p:cNvPr id="25" name="Grafik 24">
                  <a:extLst>
                    <a:ext uri="{FF2B5EF4-FFF2-40B4-BE49-F238E27FC236}">
                      <a16:creationId xmlns:a16="http://schemas.microsoft.com/office/drawing/2014/main" id="{13531FC4-E459-2B99-1DA9-A7416087FFF5}"/>
                    </a:ext>
                  </a:extLst>
                </p:cNvPr>
                <p:cNvPicPr>
                  <a:picLocks noChangeAspect="1"/>
                </p:cNvPicPr>
                <p:nvPr/>
              </p:nvPicPr>
              <p:blipFill>
                <a:blip r:embed="rId9"/>
                <a:stretch>
                  <a:fillRect/>
                </a:stretch>
              </p:blipFill>
              <p:spPr>
                <a:xfrm>
                  <a:off x="7512908" y="4091614"/>
                  <a:ext cx="4481039" cy="2630804"/>
                </a:xfrm>
                <a:prstGeom prst="rect">
                  <a:avLst/>
                </a:prstGeom>
              </p:spPr>
            </p:pic>
            <p:sp>
              <p:nvSpPr>
                <p:cNvPr id="26" name="Abgerundetes Rechteck 25">
                  <a:extLst>
                    <a:ext uri="{FF2B5EF4-FFF2-40B4-BE49-F238E27FC236}">
                      <a16:creationId xmlns:a16="http://schemas.microsoft.com/office/drawing/2014/main" id="{042E6A09-32E6-D0EE-D9E4-1DF2E24C1F60}"/>
                    </a:ext>
                  </a:extLst>
                </p:cNvPr>
                <p:cNvSpPr/>
                <p:nvPr/>
              </p:nvSpPr>
              <p:spPr>
                <a:xfrm>
                  <a:off x="9388862" y="4267910"/>
                  <a:ext cx="1460370"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0" name="Abgerundetes Rechteck 19">
                <a:extLst>
                  <a:ext uri="{FF2B5EF4-FFF2-40B4-BE49-F238E27FC236}">
                    <a16:creationId xmlns:a16="http://schemas.microsoft.com/office/drawing/2014/main" id="{3DD6147D-7424-C4F1-8306-CDEE547268DC}"/>
                  </a:ext>
                </a:extLst>
              </p:cNvPr>
              <p:cNvSpPr/>
              <p:nvPr/>
            </p:nvSpPr>
            <p:spPr>
              <a:xfrm>
                <a:off x="10849232" y="4633321"/>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Abgerundetes Rechteck 20">
                <a:extLst>
                  <a:ext uri="{FF2B5EF4-FFF2-40B4-BE49-F238E27FC236}">
                    <a16:creationId xmlns:a16="http://schemas.microsoft.com/office/drawing/2014/main" id="{B0630380-918B-2131-959A-572E9F9D0F09}"/>
                  </a:ext>
                </a:extLst>
              </p:cNvPr>
              <p:cNvSpPr/>
              <p:nvPr/>
            </p:nvSpPr>
            <p:spPr>
              <a:xfrm>
                <a:off x="9852453" y="502878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Abgerundetes Rechteck 21">
                <a:extLst>
                  <a:ext uri="{FF2B5EF4-FFF2-40B4-BE49-F238E27FC236}">
                    <a16:creationId xmlns:a16="http://schemas.microsoft.com/office/drawing/2014/main" id="{05B09573-EE50-AB44-B78A-2CACC9781A8A}"/>
                  </a:ext>
                </a:extLst>
              </p:cNvPr>
              <p:cNvSpPr/>
              <p:nvPr/>
            </p:nvSpPr>
            <p:spPr>
              <a:xfrm>
                <a:off x="9388862" y="540701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Abgerundetes Rechteck 22">
                <a:extLst>
                  <a:ext uri="{FF2B5EF4-FFF2-40B4-BE49-F238E27FC236}">
                    <a16:creationId xmlns:a16="http://schemas.microsoft.com/office/drawing/2014/main" id="{1F6F48F1-1E47-0F1C-977F-FE92DF833316}"/>
                  </a:ext>
                </a:extLst>
              </p:cNvPr>
              <p:cNvSpPr/>
              <p:nvPr/>
            </p:nvSpPr>
            <p:spPr>
              <a:xfrm>
                <a:off x="8925271" y="578524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Abgerundetes Rechteck 23">
                <a:extLst>
                  <a:ext uri="{FF2B5EF4-FFF2-40B4-BE49-F238E27FC236}">
                    <a16:creationId xmlns:a16="http://schemas.microsoft.com/office/drawing/2014/main" id="{0952A4A2-575E-9A21-E579-67ABE6BDB76C}"/>
                  </a:ext>
                </a:extLst>
              </p:cNvPr>
              <p:cNvSpPr/>
              <p:nvPr/>
            </p:nvSpPr>
            <p:spPr>
              <a:xfrm>
                <a:off x="8707738" y="616347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2" name="Grafik 1">
              <a:extLst>
                <a:ext uri="{FF2B5EF4-FFF2-40B4-BE49-F238E27FC236}">
                  <a16:creationId xmlns:a16="http://schemas.microsoft.com/office/drawing/2014/main" id="{F8A5ABBC-363B-FBD1-C52C-54DBFCB7CDAD}"/>
                </a:ext>
              </a:extLst>
            </p:cNvPr>
            <p:cNvPicPr>
              <a:picLocks noChangeAspect="1"/>
            </p:cNvPicPr>
            <p:nvPr/>
          </p:nvPicPr>
          <p:blipFill>
            <a:blip r:embed="rId10"/>
            <a:stretch>
              <a:fillRect/>
            </a:stretch>
          </p:blipFill>
          <p:spPr>
            <a:xfrm>
              <a:off x="102554" y="446046"/>
              <a:ext cx="3438000" cy="1931704"/>
            </a:xfrm>
            <a:prstGeom prst="rect">
              <a:avLst/>
            </a:prstGeom>
          </p:spPr>
        </p:pic>
      </p:grpSp>
    </p:spTree>
    <p:extLst>
      <p:ext uri="{BB962C8B-B14F-4D97-AF65-F5344CB8AC3E}">
        <p14:creationId xmlns:p14="http://schemas.microsoft.com/office/powerpoint/2010/main" val="255697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29483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dirty="0" err="1">
                <a:latin typeface="Calibri"/>
                <a:cs typeface="Calibri"/>
              </a:rPr>
              <a:t>Supplemental</a:t>
            </a:r>
            <a:r>
              <a:rPr lang="de-DE" altLang="en-US" dirty="0">
                <a:latin typeface="Calibri"/>
                <a:cs typeface="Calibri"/>
              </a:rPr>
              <a:t> Figure 3 – 9/10</a:t>
            </a:r>
          </a:p>
        </p:txBody>
      </p:sp>
      <p:grpSp>
        <p:nvGrpSpPr>
          <p:cNvPr id="9" name="Gruppieren 8">
            <a:extLst>
              <a:ext uri="{FF2B5EF4-FFF2-40B4-BE49-F238E27FC236}">
                <a16:creationId xmlns:a16="http://schemas.microsoft.com/office/drawing/2014/main" id="{627EC8BD-F6B8-CC71-14A9-46C37D20A312}"/>
              </a:ext>
            </a:extLst>
          </p:cNvPr>
          <p:cNvGrpSpPr/>
          <p:nvPr/>
        </p:nvGrpSpPr>
        <p:grpSpPr>
          <a:xfrm>
            <a:off x="0" y="397907"/>
            <a:ext cx="11699278" cy="6005226"/>
            <a:chOff x="0" y="397907"/>
            <a:chExt cx="11699278" cy="6005226"/>
          </a:xfrm>
        </p:grpSpPr>
        <p:pic>
          <p:nvPicPr>
            <p:cNvPr id="8" name="Grafik 7">
              <a:extLst>
                <a:ext uri="{FF2B5EF4-FFF2-40B4-BE49-F238E27FC236}">
                  <a16:creationId xmlns:a16="http://schemas.microsoft.com/office/drawing/2014/main" id="{9F189150-8549-76E0-5E1D-A459712FB8AD}"/>
                </a:ext>
              </a:extLst>
            </p:cNvPr>
            <p:cNvPicPr>
              <a:picLocks noChangeAspect="1"/>
            </p:cNvPicPr>
            <p:nvPr/>
          </p:nvPicPr>
          <p:blipFill>
            <a:blip r:embed="rId3"/>
            <a:stretch>
              <a:fillRect/>
            </a:stretch>
          </p:blipFill>
          <p:spPr>
            <a:xfrm>
              <a:off x="103153" y="4510735"/>
              <a:ext cx="3438000" cy="1892398"/>
            </a:xfrm>
            <a:prstGeom prst="rect">
              <a:avLst/>
            </a:prstGeom>
          </p:spPr>
        </p:pic>
        <p:pic>
          <p:nvPicPr>
            <p:cNvPr id="7" name="Grafik 6">
              <a:extLst>
                <a:ext uri="{FF2B5EF4-FFF2-40B4-BE49-F238E27FC236}">
                  <a16:creationId xmlns:a16="http://schemas.microsoft.com/office/drawing/2014/main" id="{A80345EE-3A57-3D7A-0B7E-282DAFCEB007}"/>
                </a:ext>
              </a:extLst>
            </p:cNvPr>
            <p:cNvPicPr>
              <a:picLocks noChangeAspect="1"/>
            </p:cNvPicPr>
            <p:nvPr/>
          </p:nvPicPr>
          <p:blipFill>
            <a:blip r:embed="rId4"/>
            <a:stretch>
              <a:fillRect/>
            </a:stretch>
          </p:blipFill>
          <p:spPr>
            <a:xfrm>
              <a:off x="4132999" y="493920"/>
              <a:ext cx="3438000" cy="1981443"/>
            </a:xfrm>
            <a:prstGeom prst="rect">
              <a:avLst/>
            </a:prstGeom>
          </p:spPr>
        </p:pic>
        <p:pic>
          <p:nvPicPr>
            <p:cNvPr id="6" name="Grafik 5">
              <a:extLst>
                <a:ext uri="{FF2B5EF4-FFF2-40B4-BE49-F238E27FC236}">
                  <a16:creationId xmlns:a16="http://schemas.microsoft.com/office/drawing/2014/main" id="{80C5485C-AC9B-5A7A-BBC8-EDD434C2F820}"/>
                </a:ext>
              </a:extLst>
            </p:cNvPr>
            <p:cNvPicPr>
              <a:picLocks noChangeAspect="1"/>
            </p:cNvPicPr>
            <p:nvPr/>
          </p:nvPicPr>
          <p:blipFill>
            <a:blip r:embed="rId5"/>
            <a:stretch>
              <a:fillRect/>
            </a:stretch>
          </p:blipFill>
          <p:spPr>
            <a:xfrm>
              <a:off x="7815518" y="515035"/>
              <a:ext cx="3438000" cy="1932275"/>
            </a:xfrm>
            <a:prstGeom prst="rect">
              <a:avLst/>
            </a:prstGeom>
          </p:spPr>
        </p:pic>
        <p:pic>
          <p:nvPicPr>
            <p:cNvPr id="5" name="Grafik 4">
              <a:extLst>
                <a:ext uri="{FF2B5EF4-FFF2-40B4-BE49-F238E27FC236}">
                  <a16:creationId xmlns:a16="http://schemas.microsoft.com/office/drawing/2014/main" id="{F7446C70-2C17-6B16-A484-CA96AE9B67FC}"/>
                </a:ext>
              </a:extLst>
            </p:cNvPr>
            <p:cNvPicPr>
              <a:picLocks noChangeAspect="1"/>
            </p:cNvPicPr>
            <p:nvPr/>
          </p:nvPicPr>
          <p:blipFill>
            <a:blip r:embed="rId6"/>
            <a:stretch>
              <a:fillRect/>
            </a:stretch>
          </p:blipFill>
          <p:spPr>
            <a:xfrm>
              <a:off x="4132999" y="2475363"/>
              <a:ext cx="3438000" cy="1960836"/>
            </a:xfrm>
            <a:prstGeom prst="rect">
              <a:avLst/>
            </a:prstGeom>
          </p:spPr>
        </p:pic>
        <p:pic>
          <p:nvPicPr>
            <p:cNvPr id="4" name="Grafik 3">
              <a:extLst>
                <a:ext uri="{FF2B5EF4-FFF2-40B4-BE49-F238E27FC236}">
                  <a16:creationId xmlns:a16="http://schemas.microsoft.com/office/drawing/2014/main" id="{44A3E4F4-6271-FBA6-F6EA-9E6711A61B0E}"/>
                </a:ext>
              </a:extLst>
            </p:cNvPr>
            <p:cNvPicPr>
              <a:picLocks noChangeAspect="1"/>
            </p:cNvPicPr>
            <p:nvPr/>
          </p:nvPicPr>
          <p:blipFill>
            <a:blip r:embed="rId7"/>
            <a:stretch>
              <a:fillRect/>
            </a:stretch>
          </p:blipFill>
          <p:spPr>
            <a:xfrm>
              <a:off x="0" y="2457401"/>
              <a:ext cx="3438000" cy="1978798"/>
            </a:xfrm>
            <a:prstGeom prst="rect">
              <a:avLst/>
            </a:prstGeom>
          </p:spPr>
        </p:pic>
        <p:pic>
          <p:nvPicPr>
            <p:cNvPr id="3" name="Grafik 2">
              <a:extLst>
                <a:ext uri="{FF2B5EF4-FFF2-40B4-BE49-F238E27FC236}">
                  <a16:creationId xmlns:a16="http://schemas.microsoft.com/office/drawing/2014/main" id="{89F2138C-A510-A6EE-0A42-FE1A430F88C8}"/>
                </a:ext>
              </a:extLst>
            </p:cNvPr>
            <p:cNvPicPr>
              <a:picLocks noChangeAspect="1"/>
            </p:cNvPicPr>
            <p:nvPr/>
          </p:nvPicPr>
          <p:blipFill>
            <a:blip r:embed="rId8"/>
            <a:stretch>
              <a:fillRect/>
            </a:stretch>
          </p:blipFill>
          <p:spPr>
            <a:xfrm>
              <a:off x="7833794" y="2447311"/>
              <a:ext cx="3438000" cy="1999435"/>
            </a:xfrm>
            <a:prstGeom prst="rect">
              <a:avLst/>
            </a:prstGeom>
          </p:spPr>
        </p:pic>
        <p:sp>
          <p:nvSpPr>
            <p:cNvPr id="12" name="Textfeld 11">
              <a:extLst>
                <a:ext uri="{FF2B5EF4-FFF2-40B4-BE49-F238E27FC236}">
                  <a16:creationId xmlns:a16="http://schemas.microsoft.com/office/drawing/2014/main" id="{07305747-DC07-409B-87AA-2B7757684380}"/>
                </a:ext>
              </a:extLst>
            </p:cNvPr>
            <p:cNvSpPr txBox="1"/>
            <p:nvPr/>
          </p:nvSpPr>
          <p:spPr>
            <a:xfrm>
              <a:off x="6585555" y="488816"/>
              <a:ext cx="1532238" cy="292388"/>
            </a:xfrm>
            <a:prstGeom prst="rect">
              <a:avLst/>
            </a:prstGeom>
            <a:noFill/>
          </p:spPr>
          <p:txBody>
            <a:bodyPr wrap="square" rtlCol="0">
              <a:spAutoFit/>
            </a:bodyPr>
            <a:lstStyle/>
            <a:p>
              <a:r>
                <a:rPr lang="de-DE" sz="1300" dirty="0"/>
                <a:t>ASXL1</a:t>
              </a:r>
            </a:p>
          </p:txBody>
        </p:sp>
        <p:sp>
          <p:nvSpPr>
            <p:cNvPr id="13" name="Textfeld 12">
              <a:extLst>
                <a:ext uri="{FF2B5EF4-FFF2-40B4-BE49-F238E27FC236}">
                  <a16:creationId xmlns:a16="http://schemas.microsoft.com/office/drawing/2014/main" id="{9AE4C75D-8612-AB2D-60E7-07A7481802D8}"/>
                </a:ext>
              </a:extLst>
            </p:cNvPr>
            <p:cNvSpPr txBox="1"/>
            <p:nvPr/>
          </p:nvSpPr>
          <p:spPr>
            <a:xfrm>
              <a:off x="10015825" y="462418"/>
              <a:ext cx="1532238" cy="292388"/>
            </a:xfrm>
            <a:prstGeom prst="rect">
              <a:avLst/>
            </a:prstGeom>
            <a:noFill/>
          </p:spPr>
          <p:txBody>
            <a:bodyPr wrap="square" rtlCol="0">
              <a:spAutoFit/>
            </a:bodyPr>
            <a:lstStyle/>
            <a:p>
              <a:r>
                <a:rPr lang="de-DE" sz="1300" dirty="0"/>
                <a:t>DNMT3A</a:t>
              </a:r>
            </a:p>
          </p:txBody>
        </p:sp>
        <p:sp>
          <p:nvSpPr>
            <p:cNvPr id="14" name="Textfeld 13">
              <a:extLst>
                <a:ext uri="{FF2B5EF4-FFF2-40B4-BE49-F238E27FC236}">
                  <a16:creationId xmlns:a16="http://schemas.microsoft.com/office/drawing/2014/main" id="{361373C4-9096-0A7D-C1C9-7780ECBB4CB1}"/>
                </a:ext>
              </a:extLst>
            </p:cNvPr>
            <p:cNvSpPr txBox="1"/>
            <p:nvPr/>
          </p:nvSpPr>
          <p:spPr>
            <a:xfrm>
              <a:off x="2870328" y="2425889"/>
              <a:ext cx="1532238" cy="292388"/>
            </a:xfrm>
            <a:prstGeom prst="rect">
              <a:avLst/>
            </a:prstGeom>
            <a:noFill/>
          </p:spPr>
          <p:txBody>
            <a:bodyPr wrap="square" rtlCol="0">
              <a:spAutoFit/>
            </a:bodyPr>
            <a:lstStyle/>
            <a:p>
              <a:r>
                <a:rPr lang="de-DE" sz="1300" dirty="0"/>
                <a:t>IDH1</a:t>
              </a:r>
            </a:p>
          </p:txBody>
        </p:sp>
        <p:sp>
          <p:nvSpPr>
            <p:cNvPr id="15" name="Textfeld 14">
              <a:extLst>
                <a:ext uri="{FF2B5EF4-FFF2-40B4-BE49-F238E27FC236}">
                  <a16:creationId xmlns:a16="http://schemas.microsoft.com/office/drawing/2014/main" id="{B641FED1-E2F1-C93C-306C-2AC4FAB5705A}"/>
                </a:ext>
              </a:extLst>
            </p:cNvPr>
            <p:cNvSpPr txBox="1"/>
            <p:nvPr/>
          </p:nvSpPr>
          <p:spPr>
            <a:xfrm>
              <a:off x="6804880" y="2402258"/>
              <a:ext cx="1532238" cy="292388"/>
            </a:xfrm>
            <a:prstGeom prst="rect">
              <a:avLst/>
            </a:prstGeom>
            <a:noFill/>
          </p:spPr>
          <p:txBody>
            <a:bodyPr wrap="square" rtlCol="0">
              <a:spAutoFit/>
            </a:bodyPr>
            <a:lstStyle/>
            <a:p>
              <a:r>
                <a:rPr lang="de-DE" sz="1300" dirty="0"/>
                <a:t>IDH2</a:t>
              </a:r>
            </a:p>
          </p:txBody>
        </p:sp>
        <p:sp>
          <p:nvSpPr>
            <p:cNvPr id="16" name="Textfeld 15">
              <a:extLst>
                <a:ext uri="{FF2B5EF4-FFF2-40B4-BE49-F238E27FC236}">
                  <a16:creationId xmlns:a16="http://schemas.microsoft.com/office/drawing/2014/main" id="{F008C466-015E-8CBA-3A60-8545D976EFCA}"/>
                </a:ext>
              </a:extLst>
            </p:cNvPr>
            <p:cNvSpPr txBox="1"/>
            <p:nvPr/>
          </p:nvSpPr>
          <p:spPr>
            <a:xfrm>
              <a:off x="10167040" y="2402258"/>
              <a:ext cx="1532238" cy="292388"/>
            </a:xfrm>
            <a:prstGeom prst="rect">
              <a:avLst/>
            </a:prstGeom>
            <a:noFill/>
          </p:spPr>
          <p:txBody>
            <a:bodyPr wrap="square" rtlCol="0">
              <a:spAutoFit/>
            </a:bodyPr>
            <a:lstStyle/>
            <a:p>
              <a:r>
                <a:rPr lang="de-DE" sz="1300" dirty="0"/>
                <a:t>RUNX1</a:t>
              </a:r>
            </a:p>
          </p:txBody>
        </p:sp>
        <p:sp>
          <p:nvSpPr>
            <p:cNvPr id="17" name="Textfeld 16">
              <a:extLst>
                <a:ext uri="{FF2B5EF4-FFF2-40B4-BE49-F238E27FC236}">
                  <a16:creationId xmlns:a16="http://schemas.microsoft.com/office/drawing/2014/main" id="{10723532-75C2-16DD-DEAC-3511FAE32B5D}"/>
                </a:ext>
              </a:extLst>
            </p:cNvPr>
            <p:cNvSpPr txBox="1"/>
            <p:nvPr/>
          </p:nvSpPr>
          <p:spPr>
            <a:xfrm>
              <a:off x="3070957" y="4400599"/>
              <a:ext cx="1532238" cy="292388"/>
            </a:xfrm>
            <a:prstGeom prst="rect">
              <a:avLst/>
            </a:prstGeom>
            <a:noFill/>
          </p:spPr>
          <p:txBody>
            <a:bodyPr wrap="square" rtlCol="0">
              <a:spAutoFit/>
            </a:bodyPr>
            <a:lstStyle/>
            <a:p>
              <a:r>
                <a:rPr lang="de-DE" sz="1300" dirty="0"/>
                <a:t>TP53</a:t>
              </a:r>
            </a:p>
          </p:txBody>
        </p:sp>
        <p:grpSp>
          <p:nvGrpSpPr>
            <p:cNvPr id="18" name="Gruppieren 17">
              <a:extLst>
                <a:ext uri="{FF2B5EF4-FFF2-40B4-BE49-F238E27FC236}">
                  <a16:creationId xmlns:a16="http://schemas.microsoft.com/office/drawing/2014/main" id="{AAE4E4AA-7EA2-2441-D56F-A3CC114CB397}"/>
                </a:ext>
              </a:extLst>
            </p:cNvPr>
            <p:cNvGrpSpPr/>
            <p:nvPr/>
          </p:nvGrpSpPr>
          <p:grpSpPr>
            <a:xfrm>
              <a:off x="9105889" y="4831221"/>
              <a:ext cx="1676055" cy="1025953"/>
              <a:chOff x="7512908" y="4091614"/>
              <a:chExt cx="4481039" cy="2630804"/>
            </a:xfrm>
          </p:grpSpPr>
          <p:grpSp>
            <p:nvGrpSpPr>
              <p:cNvPr id="19" name="Gruppieren 18">
                <a:extLst>
                  <a:ext uri="{FF2B5EF4-FFF2-40B4-BE49-F238E27FC236}">
                    <a16:creationId xmlns:a16="http://schemas.microsoft.com/office/drawing/2014/main" id="{F669E477-D876-58B5-2892-754AA29E2247}"/>
                  </a:ext>
                </a:extLst>
              </p:cNvPr>
              <p:cNvGrpSpPr/>
              <p:nvPr/>
            </p:nvGrpSpPr>
            <p:grpSpPr>
              <a:xfrm>
                <a:off x="7512908" y="4091614"/>
                <a:ext cx="4481039" cy="2630804"/>
                <a:chOff x="7512908" y="4091614"/>
                <a:chExt cx="4481039" cy="2630804"/>
              </a:xfrm>
            </p:grpSpPr>
            <p:pic>
              <p:nvPicPr>
                <p:cNvPr id="25" name="Grafik 24">
                  <a:extLst>
                    <a:ext uri="{FF2B5EF4-FFF2-40B4-BE49-F238E27FC236}">
                      <a16:creationId xmlns:a16="http://schemas.microsoft.com/office/drawing/2014/main" id="{13531FC4-E459-2B99-1DA9-A7416087FFF5}"/>
                    </a:ext>
                  </a:extLst>
                </p:cNvPr>
                <p:cNvPicPr>
                  <a:picLocks noChangeAspect="1"/>
                </p:cNvPicPr>
                <p:nvPr/>
              </p:nvPicPr>
              <p:blipFill>
                <a:blip r:embed="rId9"/>
                <a:stretch>
                  <a:fillRect/>
                </a:stretch>
              </p:blipFill>
              <p:spPr>
                <a:xfrm>
                  <a:off x="7512908" y="4091614"/>
                  <a:ext cx="4481039" cy="2630804"/>
                </a:xfrm>
                <a:prstGeom prst="rect">
                  <a:avLst/>
                </a:prstGeom>
              </p:spPr>
            </p:pic>
            <p:sp>
              <p:nvSpPr>
                <p:cNvPr id="26" name="Abgerundetes Rechteck 25">
                  <a:extLst>
                    <a:ext uri="{FF2B5EF4-FFF2-40B4-BE49-F238E27FC236}">
                      <a16:creationId xmlns:a16="http://schemas.microsoft.com/office/drawing/2014/main" id="{042E6A09-32E6-D0EE-D9E4-1DF2E24C1F60}"/>
                    </a:ext>
                  </a:extLst>
                </p:cNvPr>
                <p:cNvSpPr/>
                <p:nvPr/>
              </p:nvSpPr>
              <p:spPr>
                <a:xfrm>
                  <a:off x="9388862" y="4267910"/>
                  <a:ext cx="1460370"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0" name="Abgerundetes Rechteck 19">
                <a:extLst>
                  <a:ext uri="{FF2B5EF4-FFF2-40B4-BE49-F238E27FC236}">
                    <a16:creationId xmlns:a16="http://schemas.microsoft.com/office/drawing/2014/main" id="{3DD6147D-7424-C4F1-8306-CDEE547268DC}"/>
                  </a:ext>
                </a:extLst>
              </p:cNvPr>
              <p:cNvSpPr/>
              <p:nvPr/>
            </p:nvSpPr>
            <p:spPr>
              <a:xfrm>
                <a:off x="10849232" y="4633321"/>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Abgerundetes Rechteck 20">
                <a:extLst>
                  <a:ext uri="{FF2B5EF4-FFF2-40B4-BE49-F238E27FC236}">
                    <a16:creationId xmlns:a16="http://schemas.microsoft.com/office/drawing/2014/main" id="{B0630380-918B-2131-959A-572E9F9D0F09}"/>
                  </a:ext>
                </a:extLst>
              </p:cNvPr>
              <p:cNvSpPr/>
              <p:nvPr/>
            </p:nvSpPr>
            <p:spPr>
              <a:xfrm>
                <a:off x="9852453" y="502878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Abgerundetes Rechteck 21">
                <a:extLst>
                  <a:ext uri="{FF2B5EF4-FFF2-40B4-BE49-F238E27FC236}">
                    <a16:creationId xmlns:a16="http://schemas.microsoft.com/office/drawing/2014/main" id="{05B09573-EE50-AB44-B78A-2CACC9781A8A}"/>
                  </a:ext>
                </a:extLst>
              </p:cNvPr>
              <p:cNvSpPr/>
              <p:nvPr/>
            </p:nvSpPr>
            <p:spPr>
              <a:xfrm>
                <a:off x="9388862" y="540701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Abgerundetes Rechteck 22">
                <a:extLst>
                  <a:ext uri="{FF2B5EF4-FFF2-40B4-BE49-F238E27FC236}">
                    <a16:creationId xmlns:a16="http://schemas.microsoft.com/office/drawing/2014/main" id="{1F6F48F1-1E47-0F1C-977F-FE92DF833316}"/>
                  </a:ext>
                </a:extLst>
              </p:cNvPr>
              <p:cNvSpPr/>
              <p:nvPr/>
            </p:nvSpPr>
            <p:spPr>
              <a:xfrm>
                <a:off x="8925271" y="578524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Abgerundetes Rechteck 23">
                <a:extLst>
                  <a:ext uri="{FF2B5EF4-FFF2-40B4-BE49-F238E27FC236}">
                    <a16:creationId xmlns:a16="http://schemas.microsoft.com/office/drawing/2014/main" id="{0952A4A2-575E-9A21-E579-67ABE6BDB76C}"/>
                  </a:ext>
                </a:extLst>
              </p:cNvPr>
              <p:cNvSpPr/>
              <p:nvPr/>
            </p:nvSpPr>
            <p:spPr>
              <a:xfrm>
                <a:off x="8707738" y="616347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2" name="Grafik 1">
              <a:extLst>
                <a:ext uri="{FF2B5EF4-FFF2-40B4-BE49-F238E27FC236}">
                  <a16:creationId xmlns:a16="http://schemas.microsoft.com/office/drawing/2014/main" id="{B8D0C147-2946-5263-F268-0E8C8ABBAD54}"/>
                </a:ext>
              </a:extLst>
            </p:cNvPr>
            <p:cNvPicPr>
              <a:picLocks noChangeAspect="1"/>
            </p:cNvPicPr>
            <p:nvPr/>
          </p:nvPicPr>
          <p:blipFill>
            <a:blip r:embed="rId10"/>
            <a:stretch>
              <a:fillRect/>
            </a:stretch>
          </p:blipFill>
          <p:spPr>
            <a:xfrm>
              <a:off x="0" y="397907"/>
              <a:ext cx="3438000" cy="1984958"/>
            </a:xfrm>
            <a:prstGeom prst="rect">
              <a:avLst/>
            </a:prstGeom>
          </p:spPr>
        </p:pic>
      </p:grpSp>
    </p:spTree>
    <p:extLst>
      <p:ext uri="{BB962C8B-B14F-4D97-AF65-F5344CB8AC3E}">
        <p14:creationId xmlns:p14="http://schemas.microsoft.com/office/powerpoint/2010/main" val="2530821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30653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dirty="0" err="1">
                <a:latin typeface="Calibri"/>
                <a:cs typeface="Calibri"/>
              </a:rPr>
              <a:t>Supplemental</a:t>
            </a:r>
            <a:r>
              <a:rPr lang="de-DE" altLang="en-US" dirty="0">
                <a:latin typeface="Calibri"/>
                <a:cs typeface="Calibri"/>
              </a:rPr>
              <a:t> Figure 3 – 10/10</a:t>
            </a:r>
          </a:p>
        </p:txBody>
      </p:sp>
      <p:grpSp>
        <p:nvGrpSpPr>
          <p:cNvPr id="10" name="Gruppieren 9">
            <a:extLst>
              <a:ext uri="{FF2B5EF4-FFF2-40B4-BE49-F238E27FC236}">
                <a16:creationId xmlns:a16="http://schemas.microsoft.com/office/drawing/2014/main" id="{9379AA15-FBAD-675C-C1F5-D207D67AFADA}"/>
              </a:ext>
            </a:extLst>
          </p:cNvPr>
          <p:cNvGrpSpPr/>
          <p:nvPr/>
        </p:nvGrpSpPr>
        <p:grpSpPr>
          <a:xfrm>
            <a:off x="0" y="397907"/>
            <a:ext cx="11699278" cy="5977402"/>
            <a:chOff x="0" y="397907"/>
            <a:chExt cx="11699278" cy="5977402"/>
          </a:xfrm>
        </p:grpSpPr>
        <p:pic>
          <p:nvPicPr>
            <p:cNvPr id="9" name="Grafik 8">
              <a:extLst>
                <a:ext uri="{FF2B5EF4-FFF2-40B4-BE49-F238E27FC236}">
                  <a16:creationId xmlns:a16="http://schemas.microsoft.com/office/drawing/2014/main" id="{9E750C57-64C9-0815-6E96-0F1B09237902}"/>
                </a:ext>
              </a:extLst>
            </p:cNvPr>
            <p:cNvPicPr>
              <a:picLocks noChangeAspect="1"/>
            </p:cNvPicPr>
            <p:nvPr/>
          </p:nvPicPr>
          <p:blipFill>
            <a:blip r:embed="rId3"/>
            <a:stretch>
              <a:fillRect/>
            </a:stretch>
          </p:blipFill>
          <p:spPr>
            <a:xfrm>
              <a:off x="0" y="4444904"/>
              <a:ext cx="3438000" cy="1930405"/>
            </a:xfrm>
            <a:prstGeom prst="rect">
              <a:avLst/>
            </a:prstGeom>
          </p:spPr>
        </p:pic>
        <p:pic>
          <p:nvPicPr>
            <p:cNvPr id="8" name="Grafik 7">
              <a:extLst>
                <a:ext uri="{FF2B5EF4-FFF2-40B4-BE49-F238E27FC236}">
                  <a16:creationId xmlns:a16="http://schemas.microsoft.com/office/drawing/2014/main" id="{F035CB3B-5469-B633-1AAE-9E2DAE7032A7}"/>
                </a:ext>
              </a:extLst>
            </p:cNvPr>
            <p:cNvPicPr>
              <a:picLocks noChangeAspect="1"/>
            </p:cNvPicPr>
            <p:nvPr/>
          </p:nvPicPr>
          <p:blipFill>
            <a:blip r:embed="rId4"/>
            <a:stretch>
              <a:fillRect/>
            </a:stretch>
          </p:blipFill>
          <p:spPr>
            <a:xfrm>
              <a:off x="3951157" y="477832"/>
              <a:ext cx="3438000" cy="1948057"/>
            </a:xfrm>
            <a:prstGeom prst="rect">
              <a:avLst/>
            </a:prstGeom>
          </p:spPr>
        </p:pic>
        <p:pic>
          <p:nvPicPr>
            <p:cNvPr id="6" name="Grafik 5">
              <a:extLst>
                <a:ext uri="{FF2B5EF4-FFF2-40B4-BE49-F238E27FC236}">
                  <a16:creationId xmlns:a16="http://schemas.microsoft.com/office/drawing/2014/main" id="{E8DCB1E5-9C41-C77B-F14A-3787251DD220}"/>
                </a:ext>
              </a:extLst>
            </p:cNvPr>
            <p:cNvPicPr>
              <a:picLocks noChangeAspect="1"/>
            </p:cNvPicPr>
            <p:nvPr/>
          </p:nvPicPr>
          <p:blipFill>
            <a:blip r:embed="rId5"/>
            <a:stretch>
              <a:fillRect/>
            </a:stretch>
          </p:blipFill>
          <p:spPr>
            <a:xfrm>
              <a:off x="7789436" y="455696"/>
              <a:ext cx="3438000" cy="1952338"/>
            </a:xfrm>
            <a:prstGeom prst="rect">
              <a:avLst/>
            </a:prstGeom>
          </p:spPr>
        </p:pic>
        <p:pic>
          <p:nvPicPr>
            <p:cNvPr id="5" name="Grafik 4">
              <a:extLst>
                <a:ext uri="{FF2B5EF4-FFF2-40B4-BE49-F238E27FC236}">
                  <a16:creationId xmlns:a16="http://schemas.microsoft.com/office/drawing/2014/main" id="{C9FC7CB2-CE60-6F89-3BD5-D2469A12B4FD}"/>
                </a:ext>
              </a:extLst>
            </p:cNvPr>
            <p:cNvPicPr>
              <a:picLocks noChangeAspect="1"/>
            </p:cNvPicPr>
            <p:nvPr/>
          </p:nvPicPr>
          <p:blipFill rotWithShape="1">
            <a:blip r:embed="rId6"/>
            <a:srcRect t="2515"/>
            <a:stretch/>
          </p:blipFill>
          <p:spPr>
            <a:xfrm>
              <a:off x="4095079" y="2436873"/>
              <a:ext cx="3438000" cy="1918774"/>
            </a:xfrm>
            <a:prstGeom prst="rect">
              <a:avLst/>
            </a:prstGeom>
          </p:spPr>
        </p:pic>
        <p:pic>
          <p:nvPicPr>
            <p:cNvPr id="4" name="Grafik 3">
              <a:extLst>
                <a:ext uri="{FF2B5EF4-FFF2-40B4-BE49-F238E27FC236}">
                  <a16:creationId xmlns:a16="http://schemas.microsoft.com/office/drawing/2014/main" id="{33B19536-7CFF-9701-DEA2-4C830117D6F7}"/>
                </a:ext>
              </a:extLst>
            </p:cNvPr>
            <p:cNvPicPr>
              <a:picLocks noChangeAspect="1"/>
            </p:cNvPicPr>
            <p:nvPr/>
          </p:nvPicPr>
          <p:blipFill>
            <a:blip r:embed="rId7"/>
            <a:stretch>
              <a:fillRect/>
            </a:stretch>
          </p:blipFill>
          <p:spPr>
            <a:xfrm>
              <a:off x="0" y="2402258"/>
              <a:ext cx="3438000" cy="1938493"/>
            </a:xfrm>
            <a:prstGeom prst="rect">
              <a:avLst/>
            </a:prstGeom>
          </p:spPr>
        </p:pic>
        <p:pic>
          <p:nvPicPr>
            <p:cNvPr id="3" name="Grafik 2">
              <a:extLst>
                <a:ext uri="{FF2B5EF4-FFF2-40B4-BE49-F238E27FC236}">
                  <a16:creationId xmlns:a16="http://schemas.microsoft.com/office/drawing/2014/main" id="{7E0C71BB-8408-E0DA-CB55-CB9E5A47B8BA}"/>
                </a:ext>
              </a:extLst>
            </p:cNvPr>
            <p:cNvPicPr>
              <a:picLocks noChangeAspect="1"/>
            </p:cNvPicPr>
            <p:nvPr/>
          </p:nvPicPr>
          <p:blipFill>
            <a:blip r:embed="rId8"/>
            <a:stretch>
              <a:fillRect/>
            </a:stretch>
          </p:blipFill>
          <p:spPr>
            <a:xfrm>
              <a:off x="7789436" y="2453943"/>
              <a:ext cx="3438000" cy="1896680"/>
            </a:xfrm>
            <a:prstGeom prst="rect">
              <a:avLst/>
            </a:prstGeom>
          </p:spPr>
        </p:pic>
        <p:sp>
          <p:nvSpPr>
            <p:cNvPr id="12" name="Textfeld 11">
              <a:extLst>
                <a:ext uri="{FF2B5EF4-FFF2-40B4-BE49-F238E27FC236}">
                  <a16:creationId xmlns:a16="http://schemas.microsoft.com/office/drawing/2014/main" id="{07305747-DC07-409B-87AA-2B7757684380}"/>
                </a:ext>
              </a:extLst>
            </p:cNvPr>
            <p:cNvSpPr txBox="1"/>
            <p:nvPr/>
          </p:nvSpPr>
          <p:spPr>
            <a:xfrm>
              <a:off x="6585555" y="488816"/>
              <a:ext cx="1532238" cy="292388"/>
            </a:xfrm>
            <a:prstGeom prst="rect">
              <a:avLst/>
            </a:prstGeom>
            <a:noFill/>
          </p:spPr>
          <p:txBody>
            <a:bodyPr wrap="square" rtlCol="0">
              <a:spAutoFit/>
            </a:bodyPr>
            <a:lstStyle/>
            <a:p>
              <a:r>
                <a:rPr lang="de-DE" sz="1300" dirty="0"/>
                <a:t>ASXL1</a:t>
              </a:r>
            </a:p>
          </p:txBody>
        </p:sp>
        <p:sp>
          <p:nvSpPr>
            <p:cNvPr id="13" name="Textfeld 12">
              <a:extLst>
                <a:ext uri="{FF2B5EF4-FFF2-40B4-BE49-F238E27FC236}">
                  <a16:creationId xmlns:a16="http://schemas.microsoft.com/office/drawing/2014/main" id="{9AE4C75D-8612-AB2D-60E7-07A7481802D8}"/>
                </a:ext>
              </a:extLst>
            </p:cNvPr>
            <p:cNvSpPr txBox="1"/>
            <p:nvPr/>
          </p:nvSpPr>
          <p:spPr>
            <a:xfrm>
              <a:off x="10015825" y="462418"/>
              <a:ext cx="1532238" cy="292388"/>
            </a:xfrm>
            <a:prstGeom prst="rect">
              <a:avLst/>
            </a:prstGeom>
            <a:noFill/>
          </p:spPr>
          <p:txBody>
            <a:bodyPr wrap="square" rtlCol="0">
              <a:spAutoFit/>
            </a:bodyPr>
            <a:lstStyle/>
            <a:p>
              <a:r>
                <a:rPr lang="de-DE" sz="1300" dirty="0"/>
                <a:t>DNMT3A</a:t>
              </a:r>
            </a:p>
          </p:txBody>
        </p:sp>
        <p:sp>
          <p:nvSpPr>
            <p:cNvPr id="14" name="Textfeld 13">
              <a:extLst>
                <a:ext uri="{FF2B5EF4-FFF2-40B4-BE49-F238E27FC236}">
                  <a16:creationId xmlns:a16="http://schemas.microsoft.com/office/drawing/2014/main" id="{361373C4-9096-0A7D-C1C9-7780ECBB4CB1}"/>
                </a:ext>
              </a:extLst>
            </p:cNvPr>
            <p:cNvSpPr txBox="1"/>
            <p:nvPr/>
          </p:nvSpPr>
          <p:spPr>
            <a:xfrm>
              <a:off x="2870328" y="2425889"/>
              <a:ext cx="1532238" cy="292388"/>
            </a:xfrm>
            <a:prstGeom prst="rect">
              <a:avLst/>
            </a:prstGeom>
            <a:noFill/>
          </p:spPr>
          <p:txBody>
            <a:bodyPr wrap="square" rtlCol="0">
              <a:spAutoFit/>
            </a:bodyPr>
            <a:lstStyle/>
            <a:p>
              <a:r>
                <a:rPr lang="de-DE" sz="1300" dirty="0"/>
                <a:t>IDH1</a:t>
              </a:r>
            </a:p>
          </p:txBody>
        </p:sp>
        <p:sp>
          <p:nvSpPr>
            <p:cNvPr id="15" name="Textfeld 14">
              <a:extLst>
                <a:ext uri="{FF2B5EF4-FFF2-40B4-BE49-F238E27FC236}">
                  <a16:creationId xmlns:a16="http://schemas.microsoft.com/office/drawing/2014/main" id="{B641FED1-E2F1-C93C-306C-2AC4FAB5705A}"/>
                </a:ext>
              </a:extLst>
            </p:cNvPr>
            <p:cNvSpPr txBox="1"/>
            <p:nvPr/>
          </p:nvSpPr>
          <p:spPr>
            <a:xfrm>
              <a:off x="6804880" y="2402258"/>
              <a:ext cx="1532238" cy="292388"/>
            </a:xfrm>
            <a:prstGeom prst="rect">
              <a:avLst/>
            </a:prstGeom>
            <a:noFill/>
          </p:spPr>
          <p:txBody>
            <a:bodyPr wrap="square" rtlCol="0">
              <a:spAutoFit/>
            </a:bodyPr>
            <a:lstStyle/>
            <a:p>
              <a:r>
                <a:rPr lang="de-DE" sz="1300" dirty="0"/>
                <a:t>IDH2</a:t>
              </a:r>
            </a:p>
          </p:txBody>
        </p:sp>
        <p:sp>
          <p:nvSpPr>
            <p:cNvPr id="16" name="Textfeld 15">
              <a:extLst>
                <a:ext uri="{FF2B5EF4-FFF2-40B4-BE49-F238E27FC236}">
                  <a16:creationId xmlns:a16="http://schemas.microsoft.com/office/drawing/2014/main" id="{F008C466-015E-8CBA-3A60-8545D976EFCA}"/>
                </a:ext>
              </a:extLst>
            </p:cNvPr>
            <p:cNvSpPr txBox="1"/>
            <p:nvPr/>
          </p:nvSpPr>
          <p:spPr>
            <a:xfrm>
              <a:off x="10167040" y="2402258"/>
              <a:ext cx="1532238" cy="292388"/>
            </a:xfrm>
            <a:prstGeom prst="rect">
              <a:avLst/>
            </a:prstGeom>
            <a:noFill/>
          </p:spPr>
          <p:txBody>
            <a:bodyPr wrap="square" rtlCol="0">
              <a:spAutoFit/>
            </a:bodyPr>
            <a:lstStyle/>
            <a:p>
              <a:r>
                <a:rPr lang="de-DE" sz="1300" dirty="0"/>
                <a:t>RUNX1</a:t>
              </a:r>
            </a:p>
          </p:txBody>
        </p:sp>
        <p:sp>
          <p:nvSpPr>
            <p:cNvPr id="17" name="Textfeld 16">
              <a:extLst>
                <a:ext uri="{FF2B5EF4-FFF2-40B4-BE49-F238E27FC236}">
                  <a16:creationId xmlns:a16="http://schemas.microsoft.com/office/drawing/2014/main" id="{10723532-75C2-16DD-DEAC-3511FAE32B5D}"/>
                </a:ext>
              </a:extLst>
            </p:cNvPr>
            <p:cNvSpPr txBox="1"/>
            <p:nvPr/>
          </p:nvSpPr>
          <p:spPr>
            <a:xfrm>
              <a:off x="3070957" y="4400599"/>
              <a:ext cx="1532238" cy="292388"/>
            </a:xfrm>
            <a:prstGeom prst="rect">
              <a:avLst/>
            </a:prstGeom>
            <a:noFill/>
          </p:spPr>
          <p:txBody>
            <a:bodyPr wrap="square" rtlCol="0">
              <a:spAutoFit/>
            </a:bodyPr>
            <a:lstStyle/>
            <a:p>
              <a:r>
                <a:rPr lang="de-DE" sz="1300" dirty="0"/>
                <a:t>TP53</a:t>
              </a:r>
            </a:p>
          </p:txBody>
        </p:sp>
        <p:grpSp>
          <p:nvGrpSpPr>
            <p:cNvPr id="18" name="Gruppieren 17">
              <a:extLst>
                <a:ext uri="{FF2B5EF4-FFF2-40B4-BE49-F238E27FC236}">
                  <a16:creationId xmlns:a16="http://schemas.microsoft.com/office/drawing/2014/main" id="{AAE4E4AA-7EA2-2441-D56F-A3CC114CB397}"/>
                </a:ext>
              </a:extLst>
            </p:cNvPr>
            <p:cNvGrpSpPr/>
            <p:nvPr/>
          </p:nvGrpSpPr>
          <p:grpSpPr>
            <a:xfrm>
              <a:off x="9105889" y="4831221"/>
              <a:ext cx="1676055" cy="1025953"/>
              <a:chOff x="7512908" y="4091614"/>
              <a:chExt cx="4481039" cy="2630804"/>
            </a:xfrm>
          </p:grpSpPr>
          <p:grpSp>
            <p:nvGrpSpPr>
              <p:cNvPr id="19" name="Gruppieren 18">
                <a:extLst>
                  <a:ext uri="{FF2B5EF4-FFF2-40B4-BE49-F238E27FC236}">
                    <a16:creationId xmlns:a16="http://schemas.microsoft.com/office/drawing/2014/main" id="{F669E477-D876-58B5-2892-754AA29E2247}"/>
                  </a:ext>
                </a:extLst>
              </p:cNvPr>
              <p:cNvGrpSpPr/>
              <p:nvPr/>
            </p:nvGrpSpPr>
            <p:grpSpPr>
              <a:xfrm>
                <a:off x="7512908" y="4091614"/>
                <a:ext cx="4481039" cy="2630804"/>
                <a:chOff x="7512908" y="4091614"/>
                <a:chExt cx="4481039" cy="2630804"/>
              </a:xfrm>
            </p:grpSpPr>
            <p:pic>
              <p:nvPicPr>
                <p:cNvPr id="25" name="Grafik 24">
                  <a:extLst>
                    <a:ext uri="{FF2B5EF4-FFF2-40B4-BE49-F238E27FC236}">
                      <a16:creationId xmlns:a16="http://schemas.microsoft.com/office/drawing/2014/main" id="{13531FC4-E459-2B99-1DA9-A7416087FFF5}"/>
                    </a:ext>
                  </a:extLst>
                </p:cNvPr>
                <p:cNvPicPr>
                  <a:picLocks noChangeAspect="1"/>
                </p:cNvPicPr>
                <p:nvPr/>
              </p:nvPicPr>
              <p:blipFill>
                <a:blip r:embed="rId9"/>
                <a:stretch>
                  <a:fillRect/>
                </a:stretch>
              </p:blipFill>
              <p:spPr>
                <a:xfrm>
                  <a:off x="7512908" y="4091614"/>
                  <a:ext cx="4481039" cy="2630804"/>
                </a:xfrm>
                <a:prstGeom prst="rect">
                  <a:avLst/>
                </a:prstGeom>
              </p:spPr>
            </p:pic>
            <p:sp>
              <p:nvSpPr>
                <p:cNvPr id="26" name="Abgerundetes Rechteck 25">
                  <a:extLst>
                    <a:ext uri="{FF2B5EF4-FFF2-40B4-BE49-F238E27FC236}">
                      <a16:creationId xmlns:a16="http://schemas.microsoft.com/office/drawing/2014/main" id="{042E6A09-32E6-D0EE-D9E4-1DF2E24C1F60}"/>
                    </a:ext>
                  </a:extLst>
                </p:cNvPr>
                <p:cNvSpPr/>
                <p:nvPr/>
              </p:nvSpPr>
              <p:spPr>
                <a:xfrm>
                  <a:off x="9388862" y="4267910"/>
                  <a:ext cx="1460370"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0" name="Abgerundetes Rechteck 19">
                <a:extLst>
                  <a:ext uri="{FF2B5EF4-FFF2-40B4-BE49-F238E27FC236}">
                    <a16:creationId xmlns:a16="http://schemas.microsoft.com/office/drawing/2014/main" id="{3DD6147D-7424-C4F1-8306-CDEE547268DC}"/>
                  </a:ext>
                </a:extLst>
              </p:cNvPr>
              <p:cNvSpPr/>
              <p:nvPr/>
            </p:nvSpPr>
            <p:spPr>
              <a:xfrm>
                <a:off x="10849232" y="4633321"/>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Abgerundetes Rechteck 20">
                <a:extLst>
                  <a:ext uri="{FF2B5EF4-FFF2-40B4-BE49-F238E27FC236}">
                    <a16:creationId xmlns:a16="http://schemas.microsoft.com/office/drawing/2014/main" id="{B0630380-918B-2131-959A-572E9F9D0F09}"/>
                  </a:ext>
                </a:extLst>
              </p:cNvPr>
              <p:cNvSpPr/>
              <p:nvPr/>
            </p:nvSpPr>
            <p:spPr>
              <a:xfrm>
                <a:off x="9852453" y="502878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Abgerundetes Rechteck 21">
                <a:extLst>
                  <a:ext uri="{FF2B5EF4-FFF2-40B4-BE49-F238E27FC236}">
                    <a16:creationId xmlns:a16="http://schemas.microsoft.com/office/drawing/2014/main" id="{05B09573-EE50-AB44-B78A-2CACC9781A8A}"/>
                  </a:ext>
                </a:extLst>
              </p:cNvPr>
              <p:cNvSpPr/>
              <p:nvPr/>
            </p:nvSpPr>
            <p:spPr>
              <a:xfrm>
                <a:off x="9388862" y="540701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Abgerundetes Rechteck 22">
                <a:extLst>
                  <a:ext uri="{FF2B5EF4-FFF2-40B4-BE49-F238E27FC236}">
                    <a16:creationId xmlns:a16="http://schemas.microsoft.com/office/drawing/2014/main" id="{1F6F48F1-1E47-0F1C-977F-FE92DF833316}"/>
                  </a:ext>
                </a:extLst>
              </p:cNvPr>
              <p:cNvSpPr/>
              <p:nvPr/>
            </p:nvSpPr>
            <p:spPr>
              <a:xfrm>
                <a:off x="8925271" y="578524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Abgerundetes Rechteck 23">
                <a:extLst>
                  <a:ext uri="{FF2B5EF4-FFF2-40B4-BE49-F238E27FC236}">
                    <a16:creationId xmlns:a16="http://schemas.microsoft.com/office/drawing/2014/main" id="{0952A4A2-575E-9A21-E579-67ABE6BDB76C}"/>
                  </a:ext>
                </a:extLst>
              </p:cNvPr>
              <p:cNvSpPr/>
              <p:nvPr/>
            </p:nvSpPr>
            <p:spPr>
              <a:xfrm>
                <a:off x="8707738" y="616347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2" name="Grafik 1">
              <a:extLst>
                <a:ext uri="{FF2B5EF4-FFF2-40B4-BE49-F238E27FC236}">
                  <a16:creationId xmlns:a16="http://schemas.microsoft.com/office/drawing/2014/main" id="{A37092E2-BEDF-99C2-70D3-4996DFB0FDDE}"/>
                </a:ext>
              </a:extLst>
            </p:cNvPr>
            <p:cNvPicPr>
              <a:picLocks noChangeAspect="1"/>
            </p:cNvPicPr>
            <p:nvPr/>
          </p:nvPicPr>
          <p:blipFill>
            <a:blip r:embed="rId10"/>
            <a:stretch>
              <a:fillRect/>
            </a:stretch>
          </p:blipFill>
          <p:spPr>
            <a:xfrm>
              <a:off x="0" y="397907"/>
              <a:ext cx="3438000" cy="1917100"/>
            </a:xfrm>
            <a:prstGeom prst="rect">
              <a:avLst/>
            </a:prstGeom>
          </p:spPr>
        </p:pic>
      </p:grpSp>
    </p:spTree>
    <p:extLst>
      <p:ext uri="{BB962C8B-B14F-4D97-AF65-F5344CB8AC3E}">
        <p14:creationId xmlns:p14="http://schemas.microsoft.com/office/powerpoint/2010/main" val="3642659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2286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err="1">
                <a:latin typeface="Calibri"/>
                <a:cs typeface="Calibri"/>
              </a:rPr>
              <a:t>Supplemental</a:t>
            </a:r>
            <a:r>
              <a:rPr lang="de-DE" altLang="en-US">
                <a:latin typeface="Calibri"/>
                <a:cs typeface="Calibri"/>
              </a:rPr>
              <a:t> Figure 4</a:t>
            </a:r>
          </a:p>
        </p:txBody>
      </p:sp>
      <p:pic>
        <p:nvPicPr>
          <p:cNvPr id="5122" name="Grafik 4">
            <a:extLst>
              <a:ext uri="{FF2B5EF4-FFF2-40B4-BE49-F238E27FC236}">
                <a16:creationId xmlns:a16="http://schemas.microsoft.com/office/drawing/2014/main" id="{531230D4-7211-60FD-4E95-06B10AC0E2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9525" y="6188075"/>
            <a:ext cx="1697038"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hteck 3">
            <a:extLst>
              <a:ext uri="{FF2B5EF4-FFF2-40B4-BE49-F238E27FC236}">
                <a16:creationId xmlns:a16="http://schemas.microsoft.com/office/drawing/2014/main" id="{E86823FA-B7E4-ACB5-D81C-4803832FBBCE}"/>
              </a:ext>
            </a:extLst>
          </p:cNvPr>
          <p:cNvSpPr>
            <a:spLocks noChangeArrowheads="1"/>
          </p:cNvSpPr>
          <p:nvPr/>
        </p:nvSpPr>
        <p:spPr bwMode="auto">
          <a:xfrm>
            <a:off x="2960688" y="784225"/>
            <a:ext cx="32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b="1" dirty="0"/>
              <a:t>A</a:t>
            </a:r>
          </a:p>
        </p:txBody>
      </p:sp>
      <p:sp>
        <p:nvSpPr>
          <p:cNvPr id="5124" name="Rechteck 6">
            <a:extLst>
              <a:ext uri="{FF2B5EF4-FFF2-40B4-BE49-F238E27FC236}">
                <a16:creationId xmlns:a16="http://schemas.microsoft.com/office/drawing/2014/main" id="{FA04F68F-701A-C2B6-F224-1326C7983ADC}"/>
              </a:ext>
            </a:extLst>
          </p:cNvPr>
          <p:cNvSpPr>
            <a:spLocks noChangeArrowheads="1"/>
          </p:cNvSpPr>
          <p:nvPr/>
        </p:nvSpPr>
        <p:spPr bwMode="auto">
          <a:xfrm>
            <a:off x="7150100" y="720725"/>
            <a:ext cx="31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b="1"/>
              <a:t>B</a:t>
            </a:r>
          </a:p>
        </p:txBody>
      </p:sp>
      <p:grpSp>
        <p:nvGrpSpPr>
          <p:cNvPr id="5125" name="Gruppieren 10">
            <a:extLst>
              <a:ext uri="{FF2B5EF4-FFF2-40B4-BE49-F238E27FC236}">
                <a16:creationId xmlns:a16="http://schemas.microsoft.com/office/drawing/2014/main" id="{319EDBBB-2BFB-566C-B547-A8F585A5F042}"/>
              </a:ext>
            </a:extLst>
          </p:cNvPr>
          <p:cNvGrpSpPr>
            <a:grpSpLocks/>
          </p:cNvGrpSpPr>
          <p:nvPr/>
        </p:nvGrpSpPr>
        <p:grpSpPr bwMode="auto">
          <a:xfrm>
            <a:off x="2022475" y="1101725"/>
            <a:ext cx="8437563" cy="5338763"/>
            <a:chOff x="2022334" y="1101012"/>
            <a:chExt cx="8438370" cy="5339118"/>
          </a:xfrm>
        </p:grpSpPr>
        <p:sp>
          <p:nvSpPr>
            <p:cNvPr id="6" name="Abgerundetes Rechteck 5">
              <a:extLst>
                <a:ext uri="{FF2B5EF4-FFF2-40B4-BE49-F238E27FC236}">
                  <a16:creationId xmlns:a16="http://schemas.microsoft.com/office/drawing/2014/main" id="{4834C4B9-5CBF-D9B8-7383-C7C2805BA4A5}"/>
                </a:ext>
              </a:extLst>
            </p:cNvPr>
            <p:cNvSpPr/>
            <p:nvPr/>
          </p:nvSpPr>
          <p:spPr>
            <a:xfrm>
              <a:off x="7467980" y="4869988"/>
              <a:ext cx="1574951" cy="477870"/>
            </a:xfrm>
            <a:prstGeom prst="round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eaLnBrk="1" fontAlgn="auto" hangingPunct="1">
                <a:spcBef>
                  <a:spcPts val="0"/>
                </a:spcBef>
                <a:spcAft>
                  <a:spcPts val="0"/>
                </a:spcAft>
                <a:defRPr/>
              </a:pPr>
              <a:endParaRPr lang="de-DE"/>
            </a:p>
          </p:txBody>
        </p:sp>
        <p:grpSp>
          <p:nvGrpSpPr>
            <p:cNvPr id="5127" name="Gruppieren 9">
              <a:extLst>
                <a:ext uri="{FF2B5EF4-FFF2-40B4-BE49-F238E27FC236}">
                  <a16:creationId xmlns:a16="http://schemas.microsoft.com/office/drawing/2014/main" id="{5CCD7777-E75B-53EC-0622-D45DA3F30776}"/>
                </a:ext>
              </a:extLst>
            </p:cNvPr>
            <p:cNvGrpSpPr>
              <a:grpSpLocks/>
            </p:cNvGrpSpPr>
            <p:nvPr/>
          </p:nvGrpSpPr>
          <p:grpSpPr bwMode="auto">
            <a:xfrm>
              <a:off x="2022334" y="1101012"/>
              <a:ext cx="8438370" cy="5339118"/>
              <a:chOff x="2022334" y="1101012"/>
              <a:chExt cx="8438370" cy="5339118"/>
            </a:xfrm>
          </p:grpSpPr>
          <p:pic>
            <p:nvPicPr>
              <p:cNvPr id="5128" name="Grafik 22">
                <a:extLst>
                  <a:ext uri="{FF2B5EF4-FFF2-40B4-BE49-F238E27FC236}">
                    <a16:creationId xmlns:a16="http://schemas.microsoft.com/office/drawing/2014/main" id="{A8594451-0FC5-A236-8272-1EEEF3F28A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2334" y="1157166"/>
                <a:ext cx="8147332" cy="528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9" name="Textfeld 1">
                <a:extLst>
                  <a:ext uri="{FF2B5EF4-FFF2-40B4-BE49-F238E27FC236}">
                    <a16:creationId xmlns:a16="http://schemas.microsoft.com/office/drawing/2014/main" id="{69A630F0-0884-9551-20EE-BEF1CBC3DAB0}"/>
                  </a:ext>
                </a:extLst>
              </p:cNvPr>
              <p:cNvSpPr txBox="1">
                <a:spLocks noChangeArrowheads="1"/>
              </p:cNvSpPr>
              <p:nvPr/>
            </p:nvSpPr>
            <p:spPr bwMode="auto">
              <a:xfrm>
                <a:off x="3121984" y="1533600"/>
                <a:ext cx="2588656"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sz="2000" b="1"/>
                  <a:t>screening set (overall)</a:t>
                </a:r>
              </a:p>
            </p:txBody>
          </p:sp>
          <p:sp>
            <p:nvSpPr>
              <p:cNvPr id="5130" name="Textfeld 2">
                <a:extLst>
                  <a:ext uri="{FF2B5EF4-FFF2-40B4-BE49-F238E27FC236}">
                    <a16:creationId xmlns:a16="http://schemas.microsoft.com/office/drawing/2014/main" id="{98C31612-7CC0-E93A-D464-E7E3C70C3680}"/>
                  </a:ext>
                </a:extLst>
              </p:cNvPr>
              <p:cNvSpPr txBox="1">
                <a:spLocks noChangeArrowheads="1"/>
              </p:cNvSpPr>
              <p:nvPr/>
            </p:nvSpPr>
            <p:spPr bwMode="auto">
              <a:xfrm>
                <a:off x="6866010" y="1537172"/>
                <a:ext cx="3594694"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en-US" sz="2000" b="1"/>
                  <a:t>screening set (exp arm)</a:t>
                </a:r>
              </a:p>
            </p:txBody>
          </p:sp>
          <p:sp>
            <p:nvSpPr>
              <p:cNvPr id="5131" name="Textfeld 7">
                <a:extLst>
                  <a:ext uri="{FF2B5EF4-FFF2-40B4-BE49-F238E27FC236}">
                    <a16:creationId xmlns:a16="http://schemas.microsoft.com/office/drawing/2014/main" id="{26ED1FDF-E5C2-70FA-5363-0BD0863C39C7}"/>
                  </a:ext>
                </a:extLst>
              </p:cNvPr>
              <p:cNvSpPr txBox="1">
                <a:spLocks noChangeArrowheads="1"/>
              </p:cNvSpPr>
              <p:nvPr/>
            </p:nvSpPr>
            <p:spPr bwMode="auto">
              <a:xfrm>
                <a:off x="4514698" y="1101012"/>
                <a:ext cx="3954722"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en-US" sz="2000" b="1" dirty="0" err="1"/>
                  <a:t>Principal</a:t>
                </a:r>
                <a:r>
                  <a:rPr lang="de-DE" altLang="en-US" sz="2000" b="1" dirty="0"/>
                  <a:t> </a:t>
                </a:r>
                <a:r>
                  <a:rPr lang="de-DE" altLang="en-US" sz="2000" b="1" dirty="0" err="1"/>
                  <a:t>Component</a:t>
                </a:r>
                <a:r>
                  <a:rPr lang="de-DE" altLang="en-US" sz="2000" b="1" dirty="0"/>
                  <a:t> Analysis</a:t>
                </a:r>
              </a:p>
            </p:txBody>
          </p:sp>
        </p:grpSp>
      </p:grpSp>
    </p:spTree>
    <p:extLst>
      <p:ext uri="{BB962C8B-B14F-4D97-AF65-F5344CB8AC3E}">
        <p14:creationId xmlns:p14="http://schemas.microsoft.com/office/powerpoint/2010/main" val="965205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extfeld 4">
            <a:extLst>
              <a:ext uri="{FF2B5EF4-FFF2-40B4-BE49-F238E27FC236}">
                <a16:creationId xmlns:a16="http://schemas.microsoft.com/office/drawing/2014/main" id="{8E15E65F-4CAB-78CA-30DB-6596B184C94B}"/>
              </a:ext>
            </a:extLst>
          </p:cNvPr>
          <p:cNvSpPr txBox="1">
            <a:spLocks noChangeArrowheads="1"/>
          </p:cNvSpPr>
          <p:nvPr/>
        </p:nvSpPr>
        <p:spPr bwMode="auto">
          <a:xfrm>
            <a:off x="0" y="28575"/>
            <a:ext cx="228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err="1">
                <a:latin typeface="Calibri"/>
                <a:cs typeface="Calibri"/>
              </a:rPr>
              <a:t>Supplemental</a:t>
            </a:r>
            <a:r>
              <a:rPr lang="de-DE" altLang="en-US">
                <a:latin typeface="Calibri"/>
                <a:cs typeface="Calibri"/>
              </a:rPr>
              <a:t> Figure 5</a:t>
            </a:r>
            <a:endParaRPr lang="de-DE" altLang="en-US"/>
          </a:p>
        </p:txBody>
      </p:sp>
      <p:pic>
        <p:nvPicPr>
          <p:cNvPr id="7170" name="Grafik 5">
            <a:extLst>
              <a:ext uri="{FF2B5EF4-FFF2-40B4-BE49-F238E27FC236}">
                <a16:creationId xmlns:a16="http://schemas.microsoft.com/office/drawing/2014/main" id="{EBFC8802-CBC3-75CE-2F72-8588AAEB99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688" y="1433513"/>
            <a:ext cx="5891212" cy="474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feld 10">
            <a:extLst>
              <a:ext uri="{FF2B5EF4-FFF2-40B4-BE49-F238E27FC236}">
                <a16:creationId xmlns:a16="http://schemas.microsoft.com/office/drawing/2014/main" id="{C4BB0C3C-9809-C683-0595-C13123ABD9F5}"/>
              </a:ext>
            </a:extLst>
          </p:cNvPr>
          <p:cNvSpPr txBox="1">
            <a:spLocks noChangeArrowheads="1"/>
          </p:cNvSpPr>
          <p:nvPr/>
        </p:nvSpPr>
        <p:spPr bwMode="auto">
          <a:xfrm>
            <a:off x="7567613" y="1770063"/>
            <a:ext cx="35941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en-US" altLang="en-US" sz="2000" b="1"/>
          </a:p>
        </p:txBody>
      </p:sp>
      <p:pic>
        <p:nvPicPr>
          <p:cNvPr id="7172" name="Grafik 6">
            <a:extLst>
              <a:ext uri="{FF2B5EF4-FFF2-40B4-BE49-F238E27FC236}">
                <a16:creationId xmlns:a16="http://schemas.microsoft.com/office/drawing/2014/main" id="{319BC9D9-FB65-4125-307C-314F909614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4013" y="1990725"/>
            <a:ext cx="5526087" cy="297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Textfeld 7">
            <a:extLst>
              <a:ext uri="{FF2B5EF4-FFF2-40B4-BE49-F238E27FC236}">
                <a16:creationId xmlns:a16="http://schemas.microsoft.com/office/drawing/2014/main" id="{BC1CFAB8-4BF3-3C6B-9071-13916F7AE1F0}"/>
              </a:ext>
            </a:extLst>
          </p:cNvPr>
          <p:cNvSpPr txBox="1">
            <a:spLocks noChangeArrowheads="1"/>
          </p:cNvSpPr>
          <p:nvPr/>
        </p:nvSpPr>
        <p:spPr bwMode="auto">
          <a:xfrm>
            <a:off x="7359650" y="635000"/>
            <a:ext cx="35941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en-US" sz="2000" b="1"/>
              <a:t>Top DMRs</a:t>
            </a:r>
          </a:p>
        </p:txBody>
      </p:sp>
      <p:sp>
        <p:nvSpPr>
          <p:cNvPr id="7174" name="Textfeld 9">
            <a:extLst>
              <a:ext uri="{FF2B5EF4-FFF2-40B4-BE49-F238E27FC236}">
                <a16:creationId xmlns:a16="http://schemas.microsoft.com/office/drawing/2014/main" id="{C6B4C27B-178E-6F38-88E3-13714112C751}"/>
              </a:ext>
            </a:extLst>
          </p:cNvPr>
          <p:cNvSpPr txBox="1">
            <a:spLocks noChangeArrowheads="1"/>
          </p:cNvSpPr>
          <p:nvPr/>
        </p:nvSpPr>
        <p:spPr bwMode="auto">
          <a:xfrm>
            <a:off x="1519238" y="679450"/>
            <a:ext cx="35941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en-US" sz="2000" b="1" dirty="0"/>
              <a:t>Overall DMRs</a:t>
            </a:r>
          </a:p>
        </p:txBody>
      </p:sp>
      <p:sp>
        <p:nvSpPr>
          <p:cNvPr id="7175" name="Textfeld 13">
            <a:extLst>
              <a:ext uri="{FF2B5EF4-FFF2-40B4-BE49-F238E27FC236}">
                <a16:creationId xmlns:a16="http://schemas.microsoft.com/office/drawing/2014/main" id="{94D44D54-DECD-89FF-9B9E-DA45BE571F45}"/>
              </a:ext>
            </a:extLst>
          </p:cNvPr>
          <p:cNvSpPr txBox="1">
            <a:spLocks noChangeArrowheads="1"/>
          </p:cNvSpPr>
          <p:nvPr/>
        </p:nvSpPr>
        <p:spPr bwMode="auto">
          <a:xfrm>
            <a:off x="4541838" y="239713"/>
            <a:ext cx="35941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en-US" sz="2000" b="1" dirty="0"/>
              <a:t>DMR </a:t>
            </a:r>
            <a:r>
              <a:rPr lang="de-DE" altLang="en-US" sz="2000" b="1" dirty="0" err="1"/>
              <a:t>distribution</a:t>
            </a:r>
            <a:endParaRPr lang="de-DE" altLang="en-US" sz="2000" b="1" dirty="0"/>
          </a:p>
        </p:txBody>
      </p:sp>
      <p:sp>
        <p:nvSpPr>
          <p:cNvPr id="7176" name="Textfeld 14">
            <a:extLst>
              <a:ext uri="{FF2B5EF4-FFF2-40B4-BE49-F238E27FC236}">
                <a16:creationId xmlns:a16="http://schemas.microsoft.com/office/drawing/2014/main" id="{F7EABE16-68F9-5F2B-69B1-6F2072B32986}"/>
              </a:ext>
            </a:extLst>
          </p:cNvPr>
          <p:cNvSpPr txBox="1">
            <a:spLocks noChangeArrowheads="1"/>
          </p:cNvSpPr>
          <p:nvPr/>
        </p:nvSpPr>
        <p:spPr bwMode="auto">
          <a:xfrm rot="-5400000">
            <a:off x="4771232" y="3312319"/>
            <a:ext cx="3595687"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en-US" sz="1400" b="1"/>
              <a:t>Absolute frequencies</a:t>
            </a:r>
          </a:p>
        </p:txBody>
      </p:sp>
      <p:sp>
        <p:nvSpPr>
          <p:cNvPr id="7177" name="Textfeld 15">
            <a:extLst>
              <a:ext uri="{FF2B5EF4-FFF2-40B4-BE49-F238E27FC236}">
                <a16:creationId xmlns:a16="http://schemas.microsoft.com/office/drawing/2014/main" id="{8DC856A4-82B5-0177-33D3-0BD458B7A10D}"/>
              </a:ext>
            </a:extLst>
          </p:cNvPr>
          <p:cNvSpPr txBox="1">
            <a:spLocks noChangeArrowheads="1"/>
          </p:cNvSpPr>
          <p:nvPr/>
        </p:nvSpPr>
        <p:spPr bwMode="auto">
          <a:xfrm rot="-5400000">
            <a:off x="-1481138" y="3182938"/>
            <a:ext cx="3595687"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de-DE" altLang="en-US" sz="1400" b="1"/>
          </a:p>
          <a:p>
            <a:pPr algn="ctr" eaLnBrk="1" hangingPunct="1"/>
            <a:r>
              <a:rPr lang="de-DE" altLang="en-US" sz="1400" b="1"/>
              <a:t>propportion of read counts &gt; 0 (across samples)</a:t>
            </a:r>
          </a:p>
        </p:txBody>
      </p:sp>
      <p:sp>
        <p:nvSpPr>
          <p:cNvPr id="7178" name="Rechteck 2">
            <a:extLst>
              <a:ext uri="{FF2B5EF4-FFF2-40B4-BE49-F238E27FC236}">
                <a16:creationId xmlns:a16="http://schemas.microsoft.com/office/drawing/2014/main" id="{43F90541-16AC-E6FA-7BF5-7D96585CBF18}"/>
              </a:ext>
            </a:extLst>
          </p:cNvPr>
          <p:cNvSpPr>
            <a:spLocks noChangeArrowheads="1"/>
          </p:cNvSpPr>
          <p:nvPr/>
        </p:nvSpPr>
        <p:spPr bwMode="auto">
          <a:xfrm>
            <a:off x="419100" y="635000"/>
            <a:ext cx="32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b="1"/>
              <a:t>A</a:t>
            </a:r>
          </a:p>
        </p:txBody>
      </p:sp>
      <p:sp>
        <p:nvSpPr>
          <p:cNvPr id="7179" name="Rechteck 8">
            <a:extLst>
              <a:ext uri="{FF2B5EF4-FFF2-40B4-BE49-F238E27FC236}">
                <a16:creationId xmlns:a16="http://schemas.microsoft.com/office/drawing/2014/main" id="{A6049C50-1E0B-4B5C-0233-C824A022D0EB}"/>
              </a:ext>
            </a:extLst>
          </p:cNvPr>
          <p:cNvSpPr>
            <a:spLocks noChangeArrowheads="1"/>
          </p:cNvSpPr>
          <p:nvPr/>
        </p:nvSpPr>
        <p:spPr bwMode="auto">
          <a:xfrm>
            <a:off x="6546850" y="635000"/>
            <a:ext cx="31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b="1" dirty="0"/>
              <a:t>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hteck 25">
            <a:extLst>
              <a:ext uri="{FF2B5EF4-FFF2-40B4-BE49-F238E27FC236}">
                <a16:creationId xmlns:a16="http://schemas.microsoft.com/office/drawing/2014/main" id="{84C62C5D-8A37-9EEA-4677-0B885D3F499B}"/>
              </a:ext>
            </a:extLst>
          </p:cNvPr>
          <p:cNvSpPr>
            <a:spLocks noChangeArrowheads="1"/>
          </p:cNvSpPr>
          <p:nvPr/>
        </p:nvSpPr>
        <p:spPr bwMode="auto">
          <a:xfrm>
            <a:off x="538163" y="1006475"/>
            <a:ext cx="3238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b="1"/>
              <a:t>A</a:t>
            </a:r>
          </a:p>
        </p:txBody>
      </p:sp>
      <p:sp>
        <p:nvSpPr>
          <p:cNvPr id="9218" name="Textfeld 11">
            <a:extLst>
              <a:ext uri="{FF2B5EF4-FFF2-40B4-BE49-F238E27FC236}">
                <a16:creationId xmlns:a16="http://schemas.microsoft.com/office/drawing/2014/main" id="{4735CF10-441E-ADEF-8195-11C3B36CF76F}"/>
              </a:ext>
            </a:extLst>
          </p:cNvPr>
          <p:cNvSpPr txBox="1">
            <a:spLocks noChangeArrowheads="1"/>
          </p:cNvSpPr>
          <p:nvPr/>
        </p:nvSpPr>
        <p:spPr bwMode="auto">
          <a:xfrm>
            <a:off x="0" y="28575"/>
            <a:ext cx="2286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err="1">
                <a:latin typeface="Calibri"/>
                <a:cs typeface="Calibri"/>
              </a:rPr>
              <a:t>Supplemental</a:t>
            </a:r>
            <a:r>
              <a:rPr lang="de-DE" altLang="en-US">
                <a:latin typeface="Calibri"/>
                <a:cs typeface="Calibri"/>
              </a:rPr>
              <a:t> Figure 6</a:t>
            </a:r>
            <a:endParaRPr lang="de-DE" altLang="en-US"/>
          </a:p>
        </p:txBody>
      </p:sp>
      <p:sp>
        <p:nvSpPr>
          <p:cNvPr id="9219" name="Rechteck 26">
            <a:extLst>
              <a:ext uri="{FF2B5EF4-FFF2-40B4-BE49-F238E27FC236}">
                <a16:creationId xmlns:a16="http://schemas.microsoft.com/office/drawing/2014/main" id="{3B95295E-1217-5031-B853-F6BC874CA40D}"/>
              </a:ext>
            </a:extLst>
          </p:cNvPr>
          <p:cNvSpPr>
            <a:spLocks noChangeArrowheads="1"/>
          </p:cNvSpPr>
          <p:nvPr/>
        </p:nvSpPr>
        <p:spPr bwMode="auto">
          <a:xfrm>
            <a:off x="5932488" y="1025525"/>
            <a:ext cx="314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b="1"/>
              <a:t>B</a:t>
            </a:r>
          </a:p>
        </p:txBody>
      </p:sp>
      <p:pic>
        <p:nvPicPr>
          <p:cNvPr id="9220" name="Grafik 5">
            <a:extLst>
              <a:ext uri="{FF2B5EF4-FFF2-40B4-BE49-F238E27FC236}">
                <a16:creationId xmlns:a16="http://schemas.microsoft.com/office/drawing/2014/main" id="{17FDCC0C-F650-D463-9649-E4318119EB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350" y="1374775"/>
            <a:ext cx="5761038"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Grafik 6">
            <a:extLst>
              <a:ext uri="{FF2B5EF4-FFF2-40B4-BE49-F238E27FC236}">
                <a16:creationId xmlns:a16="http://schemas.microsoft.com/office/drawing/2014/main" id="{0902B618-B33E-6676-00D8-A9C82A17A5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2050" y="1393825"/>
            <a:ext cx="5667375" cy="472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Textfeld 1">
            <a:extLst>
              <a:ext uri="{FF2B5EF4-FFF2-40B4-BE49-F238E27FC236}">
                <a16:creationId xmlns:a16="http://schemas.microsoft.com/office/drawing/2014/main" id="{18C40D74-2FCD-A616-5C48-6AB852977EEF}"/>
              </a:ext>
            </a:extLst>
          </p:cNvPr>
          <p:cNvSpPr txBox="1">
            <a:spLocks noChangeArrowheads="1"/>
          </p:cNvSpPr>
          <p:nvPr/>
        </p:nvSpPr>
        <p:spPr bwMode="auto">
          <a:xfrm>
            <a:off x="3783013" y="239713"/>
            <a:ext cx="5516562"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en-US" sz="2000" b="1"/>
              <a:t>GC content distribution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feld 4">
            <a:extLst>
              <a:ext uri="{FF2B5EF4-FFF2-40B4-BE49-F238E27FC236}">
                <a16:creationId xmlns:a16="http://schemas.microsoft.com/office/drawing/2014/main" id="{EFB0B4A7-9D15-2F58-01D9-4B648C1C8A28}"/>
              </a:ext>
            </a:extLst>
          </p:cNvPr>
          <p:cNvSpPr txBox="1">
            <a:spLocks noChangeArrowheads="1"/>
          </p:cNvSpPr>
          <p:nvPr/>
        </p:nvSpPr>
        <p:spPr bwMode="auto">
          <a:xfrm>
            <a:off x="0" y="28575"/>
            <a:ext cx="228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err="1">
                <a:latin typeface="Calibri"/>
                <a:cs typeface="Calibri"/>
              </a:rPr>
              <a:t>Supplemental</a:t>
            </a:r>
            <a:r>
              <a:rPr lang="de-DE" altLang="en-US">
                <a:latin typeface="Calibri"/>
                <a:cs typeface="Calibri"/>
              </a:rPr>
              <a:t> Figure 7</a:t>
            </a:r>
            <a:endParaRPr lang="de-DE" altLang="en-US"/>
          </a:p>
        </p:txBody>
      </p:sp>
      <p:sp>
        <p:nvSpPr>
          <p:cNvPr id="11266" name="Rechteck 47">
            <a:extLst>
              <a:ext uri="{FF2B5EF4-FFF2-40B4-BE49-F238E27FC236}">
                <a16:creationId xmlns:a16="http://schemas.microsoft.com/office/drawing/2014/main" id="{9F845844-5D63-E67E-3708-0C5E1FC90D72}"/>
              </a:ext>
            </a:extLst>
          </p:cNvPr>
          <p:cNvSpPr>
            <a:spLocks noChangeArrowheads="1"/>
          </p:cNvSpPr>
          <p:nvPr/>
        </p:nvSpPr>
        <p:spPr bwMode="auto">
          <a:xfrm>
            <a:off x="339725" y="631825"/>
            <a:ext cx="32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b="1"/>
              <a:t>A</a:t>
            </a:r>
          </a:p>
        </p:txBody>
      </p:sp>
      <p:sp>
        <p:nvSpPr>
          <p:cNvPr id="11267" name="Rechteck 48">
            <a:extLst>
              <a:ext uri="{FF2B5EF4-FFF2-40B4-BE49-F238E27FC236}">
                <a16:creationId xmlns:a16="http://schemas.microsoft.com/office/drawing/2014/main" id="{F7BD0823-7337-17EA-D99B-786242A87973}"/>
              </a:ext>
            </a:extLst>
          </p:cNvPr>
          <p:cNvSpPr>
            <a:spLocks noChangeArrowheads="1"/>
          </p:cNvSpPr>
          <p:nvPr/>
        </p:nvSpPr>
        <p:spPr bwMode="auto">
          <a:xfrm>
            <a:off x="5649913" y="631825"/>
            <a:ext cx="31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b="1"/>
              <a:t>B</a:t>
            </a:r>
          </a:p>
        </p:txBody>
      </p:sp>
      <p:pic>
        <p:nvPicPr>
          <p:cNvPr id="11268" name="Grafik 51">
            <a:extLst>
              <a:ext uri="{FF2B5EF4-FFF2-40B4-BE49-F238E27FC236}">
                <a16:creationId xmlns:a16="http://schemas.microsoft.com/office/drawing/2014/main" id="{07C978FC-BE5F-F588-4FB3-7B4E6CA1AB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225" y="1463675"/>
            <a:ext cx="4992688" cy="393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Grafik 54">
            <a:extLst>
              <a:ext uri="{FF2B5EF4-FFF2-40B4-BE49-F238E27FC236}">
                <a16:creationId xmlns:a16="http://schemas.microsoft.com/office/drawing/2014/main" id="{7C8B79CF-F54C-3D04-1772-0ED900CA1A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9475" y="1463675"/>
            <a:ext cx="6191250" cy="382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Textfeld 1">
            <a:extLst>
              <a:ext uri="{FF2B5EF4-FFF2-40B4-BE49-F238E27FC236}">
                <a16:creationId xmlns:a16="http://schemas.microsoft.com/office/drawing/2014/main" id="{C9B39F0C-CBD4-9207-25A9-6187C256393D}"/>
              </a:ext>
            </a:extLst>
          </p:cNvPr>
          <p:cNvSpPr txBox="1">
            <a:spLocks noChangeArrowheads="1"/>
          </p:cNvSpPr>
          <p:nvPr/>
        </p:nvSpPr>
        <p:spPr bwMode="auto">
          <a:xfrm>
            <a:off x="3048794" y="330994"/>
            <a:ext cx="5516562"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en-US" sz="2000" b="1" dirty="0"/>
              <a:t>Primary </a:t>
            </a:r>
            <a:r>
              <a:rPr lang="de-DE" altLang="en-US" sz="2000" b="1" dirty="0" err="1"/>
              <a:t>Classifier</a:t>
            </a:r>
            <a:endParaRPr lang="de-DE" altLang="en-US" sz="20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feld 4">
            <a:extLst>
              <a:ext uri="{FF2B5EF4-FFF2-40B4-BE49-F238E27FC236}">
                <a16:creationId xmlns:a16="http://schemas.microsoft.com/office/drawing/2014/main" id="{4663B795-02DA-66A0-7DA0-2BC46D85DEA0}"/>
              </a:ext>
            </a:extLst>
          </p:cNvPr>
          <p:cNvSpPr txBox="1">
            <a:spLocks noChangeArrowheads="1"/>
          </p:cNvSpPr>
          <p:nvPr/>
        </p:nvSpPr>
        <p:spPr bwMode="auto">
          <a:xfrm>
            <a:off x="0" y="28575"/>
            <a:ext cx="2286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err="1">
                <a:latin typeface="Calibri"/>
                <a:cs typeface="Calibri"/>
              </a:rPr>
              <a:t>Supplemental</a:t>
            </a:r>
            <a:r>
              <a:rPr lang="de-DE" altLang="en-US">
                <a:latin typeface="Calibri"/>
                <a:cs typeface="Calibri"/>
              </a:rPr>
              <a:t> Figure 8</a:t>
            </a:r>
            <a:endParaRPr lang="de-DE" altLang="en-US"/>
          </a:p>
        </p:txBody>
      </p:sp>
      <p:pic>
        <p:nvPicPr>
          <p:cNvPr id="13314" name="Grafik 1">
            <a:extLst>
              <a:ext uri="{FF2B5EF4-FFF2-40B4-BE49-F238E27FC236}">
                <a16:creationId xmlns:a16="http://schemas.microsoft.com/office/drawing/2014/main" id="{59C124AF-9C05-F1BA-822F-B43C133516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7875" y="898525"/>
            <a:ext cx="5254625" cy="542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extfeld 3">
            <a:extLst>
              <a:ext uri="{FF2B5EF4-FFF2-40B4-BE49-F238E27FC236}">
                <a16:creationId xmlns:a16="http://schemas.microsoft.com/office/drawing/2014/main" id="{025CD991-1E7B-5DC1-986D-BB166ECEEDA2}"/>
              </a:ext>
            </a:extLst>
          </p:cNvPr>
          <p:cNvSpPr txBox="1">
            <a:spLocks noChangeArrowheads="1"/>
          </p:cNvSpPr>
          <p:nvPr/>
        </p:nvSpPr>
        <p:spPr bwMode="auto">
          <a:xfrm>
            <a:off x="3317875" y="698500"/>
            <a:ext cx="5654675" cy="4016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en-US" sz="2000" b="1"/>
              <a:t>ROC curve for the signature linear predictor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feld 2">
            <a:extLst>
              <a:ext uri="{FF2B5EF4-FFF2-40B4-BE49-F238E27FC236}">
                <a16:creationId xmlns:a16="http://schemas.microsoft.com/office/drawing/2014/main" id="{30570C63-2AD7-194E-6E2D-A09CC0D5FAA3}"/>
              </a:ext>
            </a:extLst>
          </p:cNvPr>
          <p:cNvSpPr txBox="1">
            <a:spLocks noChangeArrowheads="1"/>
          </p:cNvSpPr>
          <p:nvPr/>
        </p:nvSpPr>
        <p:spPr bwMode="auto">
          <a:xfrm>
            <a:off x="0" y="28575"/>
            <a:ext cx="2286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err="1">
                <a:latin typeface="Calibri"/>
                <a:cs typeface="Calibri"/>
              </a:rPr>
              <a:t>Supplemental</a:t>
            </a:r>
            <a:r>
              <a:rPr lang="de-DE" altLang="en-US">
                <a:latin typeface="Calibri"/>
                <a:cs typeface="Calibri"/>
              </a:rPr>
              <a:t> Figure 9</a:t>
            </a:r>
          </a:p>
        </p:txBody>
      </p:sp>
      <p:sp>
        <p:nvSpPr>
          <p:cNvPr id="15362" name="Rechteck 3">
            <a:extLst>
              <a:ext uri="{FF2B5EF4-FFF2-40B4-BE49-F238E27FC236}">
                <a16:creationId xmlns:a16="http://schemas.microsoft.com/office/drawing/2014/main" id="{8BEA9E8D-6EAE-ACED-66A8-E397BC050325}"/>
              </a:ext>
            </a:extLst>
          </p:cNvPr>
          <p:cNvSpPr>
            <a:spLocks noChangeArrowheads="1"/>
          </p:cNvSpPr>
          <p:nvPr/>
        </p:nvSpPr>
        <p:spPr bwMode="auto">
          <a:xfrm>
            <a:off x="165100" y="557213"/>
            <a:ext cx="317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a:t>A</a:t>
            </a:r>
          </a:p>
        </p:txBody>
      </p:sp>
      <p:sp>
        <p:nvSpPr>
          <p:cNvPr id="15363" name="Rechteck 4">
            <a:extLst>
              <a:ext uri="{FF2B5EF4-FFF2-40B4-BE49-F238E27FC236}">
                <a16:creationId xmlns:a16="http://schemas.microsoft.com/office/drawing/2014/main" id="{6C5B756C-2EDB-2DD8-DFBD-A67E1B031A41}"/>
              </a:ext>
            </a:extLst>
          </p:cNvPr>
          <p:cNvSpPr>
            <a:spLocks noChangeArrowheads="1"/>
          </p:cNvSpPr>
          <p:nvPr/>
        </p:nvSpPr>
        <p:spPr bwMode="auto">
          <a:xfrm>
            <a:off x="6343650" y="557213"/>
            <a:ext cx="3095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a:t>B</a:t>
            </a:r>
          </a:p>
        </p:txBody>
      </p:sp>
      <p:pic>
        <p:nvPicPr>
          <p:cNvPr id="15364" name="Grafik 1">
            <a:extLst>
              <a:ext uri="{FF2B5EF4-FFF2-40B4-BE49-F238E27FC236}">
                <a16:creationId xmlns:a16="http://schemas.microsoft.com/office/drawing/2014/main" id="{354E40C9-04C4-48CD-32BD-8BEAE68118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4738" y="925512"/>
            <a:ext cx="6045200" cy="445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Grafik 8">
            <a:extLst>
              <a:ext uri="{FF2B5EF4-FFF2-40B4-BE49-F238E27FC236}">
                <a16:creationId xmlns:a16="http://schemas.microsoft.com/office/drawing/2014/main" id="{7A08AA27-366D-8AB9-5186-7542704A7B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650" y="925513"/>
            <a:ext cx="6034088" cy="445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feld 2">
            <a:extLst>
              <a:ext uri="{FF2B5EF4-FFF2-40B4-BE49-F238E27FC236}">
                <a16:creationId xmlns:a16="http://schemas.microsoft.com/office/drawing/2014/main" id="{FCFEC93F-AD5B-AF63-2E3C-C7C88F204627}"/>
              </a:ext>
            </a:extLst>
          </p:cNvPr>
          <p:cNvSpPr txBox="1">
            <a:spLocks noChangeArrowheads="1"/>
          </p:cNvSpPr>
          <p:nvPr/>
        </p:nvSpPr>
        <p:spPr bwMode="auto">
          <a:xfrm>
            <a:off x="0" y="28575"/>
            <a:ext cx="24032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err="1">
                <a:latin typeface="Calibri"/>
                <a:cs typeface="Calibri"/>
              </a:rPr>
              <a:t>Supplemental</a:t>
            </a:r>
            <a:r>
              <a:rPr lang="de-DE" altLang="en-US">
                <a:latin typeface="Calibri"/>
                <a:cs typeface="Calibri"/>
              </a:rPr>
              <a:t> Figure 10</a:t>
            </a:r>
          </a:p>
        </p:txBody>
      </p:sp>
      <p:sp>
        <p:nvSpPr>
          <p:cNvPr id="17410" name="Textfeld 3">
            <a:extLst>
              <a:ext uri="{FF2B5EF4-FFF2-40B4-BE49-F238E27FC236}">
                <a16:creationId xmlns:a16="http://schemas.microsoft.com/office/drawing/2014/main" id="{179C01F0-6EA5-3DDA-21A0-7F2E894F0A30}"/>
              </a:ext>
            </a:extLst>
          </p:cNvPr>
          <p:cNvSpPr txBox="1">
            <a:spLocks noChangeArrowheads="1"/>
          </p:cNvSpPr>
          <p:nvPr/>
        </p:nvSpPr>
        <p:spPr bwMode="auto">
          <a:xfrm>
            <a:off x="3317875" y="1014413"/>
            <a:ext cx="5654675"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en-US" sz="2000" b="1" dirty="0" err="1"/>
              <a:t>Fitted</a:t>
            </a:r>
            <a:r>
              <a:rPr lang="de-DE" altLang="en-US" sz="2000" b="1" dirty="0"/>
              <a:t> </a:t>
            </a:r>
            <a:r>
              <a:rPr lang="de-DE" altLang="en-US" sz="2000" b="1" dirty="0" err="1"/>
              <a:t>probabilities</a:t>
            </a:r>
            <a:r>
              <a:rPr lang="de-DE" altLang="en-US" sz="2000" b="1" dirty="0"/>
              <a:t> </a:t>
            </a:r>
            <a:r>
              <a:rPr lang="de-DE" altLang="en-US" sz="2000" b="1" dirty="0" err="1"/>
              <a:t>with</a:t>
            </a:r>
            <a:r>
              <a:rPr lang="de-DE" altLang="en-US" sz="2000" b="1" dirty="0"/>
              <a:t> </a:t>
            </a:r>
            <a:r>
              <a:rPr lang="de-DE" altLang="en-US" sz="2000" b="1" dirty="0" err="1"/>
              <a:t>predictions</a:t>
            </a:r>
            <a:r>
              <a:rPr lang="de-DE" altLang="en-US" sz="2000" b="1" dirty="0"/>
              <a:t> </a:t>
            </a:r>
            <a:r>
              <a:rPr lang="de-DE" altLang="en-US" sz="2000" b="1" dirty="0" err="1"/>
              <a:t>for</a:t>
            </a:r>
            <a:r>
              <a:rPr lang="de-DE" altLang="en-US" sz="2000" b="1" dirty="0"/>
              <a:t> CR</a:t>
            </a:r>
          </a:p>
        </p:txBody>
      </p:sp>
      <p:pic>
        <p:nvPicPr>
          <p:cNvPr id="17411" name="Picture 5" descr="Chart, scatter chart&#10;&#10;Description automatically generated">
            <a:extLst>
              <a:ext uri="{FF2B5EF4-FFF2-40B4-BE49-F238E27FC236}">
                <a16:creationId xmlns:a16="http://schemas.microsoft.com/office/drawing/2014/main" id="{B61F20A0-9F2D-9C1B-DD68-9FFE6DB1A6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428750"/>
            <a:ext cx="7315200" cy="514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228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a:t>Supplemental Figure 2</a:t>
            </a:r>
          </a:p>
        </p:txBody>
      </p:sp>
      <p:grpSp>
        <p:nvGrpSpPr>
          <p:cNvPr id="6" name="Gruppieren 5">
            <a:extLst>
              <a:ext uri="{FF2B5EF4-FFF2-40B4-BE49-F238E27FC236}">
                <a16:creationId xmlns:a16="http://schemas.microsoft.com/office/drawing/2014/main" id="{190C434D-8B05-4016-E702-7D130E861A3F}"/>
              </a:ext>
            </a:extLst>
          </p:cNvPr>
          <p:cNvGrpSpPr/>
          <p:nvPr/>
        </p:nvGrpSpPr>
        <p:grpSpPr>
          <a:xfrm>
            <a:off x="385484" y="561900"/>
            <a:ext cx="4752760" cy="6096633"/>
            <a:chOff x="385484" y="561900"/>
            <a:chExt cx="4752760" cy="6096633"/>
          </a:xfrm>
        </p:grpSpPr>
        <p:sp>
          <p:nvSpPr>
            <p:cNvPr id="5123" name="Rechteck 3">
              <a:extLst>
                <a:ext uri="{FF2B5EF4-FFF2-40B4-BE49-F238E27FC236}">
                  <a16:creationId xmlns:a16="http://schemas.microsoft.com/office/drawing/2014/main" id="{E86823FA-B7E4-ACB5-D81C-4803832FBBCE}"/>
                </a:ext>
              </a:extLst>
            </p:cNvPr>
            <p:cNvSpPr>
              <a:spLocks noChangeArrowheads="1"/>
            </p:cNvSpPr>
            <p:nvPr/>
          </p:nvSpPr>
          <p:spPr bwMode="auto">
            <a:xfrm>
              <a:off x="388176" y="561900"/>
              <a:ext cx="4750068" cy="378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b="1" dirty="0">
                  <a:latin typeface="Calibri"/>
                  <a:cs typeface="Calibri"/>
                </a:rPr>
                <a:t>Top </a:t>
              </a:r>
              <a:r>
                <a:rPr lang="en-US" b="1" dirty="0">
                  <a:latin typeface="Calibri"/>
                  <a:cs typeface="Calibri"/>
                </a:rPr>
                <a:t>1000 most variable CpG regions</a:t>
              </a:r>
              <a:endParaRPr lang="de-DE" altLang="en-US" b="1" dirty="0">
                <a:latin typeface="Calibri"/>
                <a:cs typeface="Calibri"/>
              </a:endParaRPr>
            </a:p>
          </p:txBody>
        </p:sp>
        <p:pic>
          <p:nvPicPr>
            <p:cNvPr id="4" name="Picture 3" descr="A screen shot of a computer screen&#10;&#10;Description automatically generated">
              <a:extLst>
                <a:ext uri="{FF2B5EF4-FFF2-40B4-BE49-F238E27FC236}">
                  <a16:creationId xmlns:a16="http://schemas.microsoft.com/office/drawing/2014/main" id="{FCFFD6E5-242A-9994-E163-E1AFBAA6E8A1}"/>
                </a:ext>
              </a:extLst>
            </p:cNvPr>
            <p:cNvPicPr>
              <a:picLocks noChangeAspect="1"/>
            </p:cNvPicPr>
            <p:nvPr/>
          </p:nvPicPr>
          <p:blipFill>
            <a:blip r:embed="rId3"/>
            <a:stretch>
              <a:fillRect/>
            </a:stretch>
          </p:blipFill>
          <p:spPr>
            <a:xfrm>
              <a:off x="385484" y="952499"/>
              <a:ext cx="4607858" cy="5706034"/>
            </a:xfrm>
            <a:prstGeom prst="rect">
              <a:avLst/>
            </a:prstGeom>
          </p:spPr>
        </p:pic>
      </p:grpSp>
      <p:grpSp>
        <p:nvGrpSpPr>
          <p:cNvPr id="7" name="Gruppieren 6">
            <a:extLst>
              <a:ext uri="{FF2B5EF4-FFF2-40B4-BE49-F238E27FC236}">
                <a16:creationId xmlns:a16="http://schemas.microsoft.com/office/drawing/2014/main" id="{55C3D70B-DB0A-51BF-595C-594E55D2AD75}"/>
              </a:ext>
            </a:extLst>
          </p:cNvPr>
          <p:cNvGrpSpPr/>
          <p:nvPr/>
        </p:nvGrpSpPr>
        <p:grpSpPr>
          <a:xfrm>
            <a:off x="7046258" y="559360"/>
            <a:ext cx="4527176" cy="6099175"/>
            <a:chOff x="7046258" y="559360"/>
            <a:chExt cx="4527176" cy="6099175"/>
          </a:xfrm>
        </p:grpSpPr>
        <p:sp>
          <p:nvSpPr>
            <p:cNvPr id="5124" name="Rechteck 6">
              <a:extLst>
                <a:ext uri="{FF2B5EF4-FFF2-40B4-BE49-F238E27FC236}">
                  <a16:creationId xmlns:a16="http://schemas.microsoft.com/office/drawing/2014/main" id="{FA04F68F-701A-C2B6-F224-1326C7983ADC}"/>
                </a:ext>
              </a:extLst>
            </p:cNvPr>
            <p:cNvSpPr>
              <a:spLocks noChangeArrowheads="1"/>
            </p:cNvSpPr>
            <p:nvPr/>
          </p:nvSpPr>
          <p:spPr bwMode="auto">
            <a:xfrm>
              <a:off x="7047544" y="559360"/>
              <a:ext cx="41475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de-DE" b="1" dirty="0">
                  <a:latin typeface="Calibri"/>
                  <a:cs typeface="Calibri"/>
                </a:rPr>
                <a:t>Top </a:t>
              </a:r>
              <a:r>
                <a:rPr lang="en-US" b="1" dirty="0">
                  <a:latin typeface="Calibri"/>
                  <a:cs typeface="Calibri"/>
                </a:rPr>
                <a:t>10000 most variable CpG regions</a:t>
              </a:r>
              <a:endParaRPr lang="de-DE" dirty="0">
                <a:latin typeface="Calibri"/>
                <a:cs typeface="Calibri"/>
              </a:endParaRPr>
            </a:p>
            <a:p>
              <a:endParaRPr lang="de-DE" altLang="en-US" b="1" dirty="0">
                <a:cs typeface="Calibri"/>
              </a:endParaRPr>
            </a:p>
          </p:txBody>
        </p:sp>
        <p:pic>
          <p:nvPicPr>
            <p:cNvPr id="5" name="Picture 4" descr="A screen shot of a computer screen&#10;&#10;Description automatically generated">
              <a:extLst>
                <a:ext uri="{FF2B5EF4-FFF2-40B4-BE49-F238E27FC236}">
                  <a16:creationId xmlns:a16="http://schemas.microsoft.com/office/drawing/2014/main" id="{18021B17-D7A5-969A-B5FB-8856F0E08EF0}"/>
                </a:ext>
              </a:extLst>
            </p:cNvPr>
            <p:cNvPicPr>
              <a:picLocks noChangeAspect="1"/>
            </p:cNvPicPr>
            <p:nvPr/>
          </p:nvPicPr>
          <p:blipFill>
            <a:blip r:embed="rId4"/>
            <a:stretch>
              <a:fillRect/>
            </a:stretch>
          </p:blipFill>
          <p:spPr>
            <a:xfrm>
              <a:off x="7046258" y="952503"/>
              <a:ext cx="4527176" cy="5706032"/>
            </a:xfrm>
            <a:prstGeom prst="rect">
              <a:avLst/>
            </a:prstGeom>
          </p:spPr>
        </p:pic>
      </p:grpSp>
      <p:sp>
        <p:nvSpPr>
          <p:cNvPr id="2" name="Rechteck 3">
            <a:extLst>
              <a:ext uri="{FF2B5EF4-FFF2-40B4-BE49-F238E27FC236}">
                <a16:creationId xmlns:a16="http://schemas.microsoft.com/office/drawing/2014/main" id="{C162B17F-A110-02E9-9839-04F8901E2F8F}"/>
              </a:ext>
            </a:extLst>
          </p:cNvPr>
          <p:cNvSpPr>
            <a:spLocks noChangeArrowheads="1"/>
          </p:cNvSpPr>
          <p:nvPr/>
        </p:nvSpPr>
        <p:spPr bwMode="auto">
          <a:xfrm>
            <a:off x="238565" y="295238"/>
            <a:ext cx="32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b="1" dirty="0"/>
              <a:t>A</a:t>
            </a:r>
          </a:p>
        </p:txBody>
      </p:sp>
      <p:sp>
        <p:nvSpPr>
          <p:cNvPr id="3" name="Rechteck 6">
            <a:extLst>
              <a:ext uri="{FF2B5EF4-FFF2-40B4-BE49-F238E27FC236}">
                <a16:creationId xmlns:a16="http://schemas.microsoft.com/office/drawing/2014/main" id="{ABE92CEE-F11C-FE2A-61C4-D66E5268B1E5}"/>
              </a:ext>
            </a:extLst>
          </p:cNvPr>
          <p:cNvSpPr>
            <a:spLocks noChangeArrowheads="1"/>
          </p:cNvSpPr>
          <p:nvPr/>
        </p:nvSpPr>
        <p:spPr bwMode="auto">
          <a:xfrm>
            <a:off x="6889739" y="300702"/>
            <a:ext cx="314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b="1"/>
              <a:t>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Grafik 1">
            <a:extLst>
              <a:ext uri="{FF2B5EF4-FFF2-40B4-BE49-F238E27FC236}">
                <a16:creationId xmlns:a16="http://schemas.microsoft.com/office/drawing/2014/main" id="{429CF1C3-C7CC-7078-19CF-EA62B0055A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7875" y="1100138"/>
            <a:ext cx="5256213" cy="543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8" name="Textfeld 2">
            <a:extLst>
              <a:ext uri="{FF2B5EF4-FFF2-40B4-BE49-F238E27FC236}">
                <a16:creationId xmlns:a16="http://schemas.microsoft.com/office/drawing/2014/main" id="{08924CBA-19D0-12B0-4628-FF4DB16FF654}"/>
              </a:ext>
            </a:extLst>
          </p:cNvPr>
          <p:cNvSpPr txBox="1">
            <a:spLocks noChangeArrowheads="1"/>
          </p:cNvSpPr>
          <p:nvPr/>
        </p:nvSpPr>
        <p:spPr bwMode="auto">
          <a:xfrm>
            <a:off x="0" y="28575"/>
            <a:ext cx="24032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err="1">
                <a:latin typeface="Calibri"/>
                <a:cs typeface="Calibri"/>
              </a:rPr>
              <a:t>Supplemental</a:t>
            </a:r>
            <a:r>
              <a:rPr lang="de-DE" altLang="en-US">
                <a:latin typeface="Calibri"/>
                <a:cs typeface="Calibri"/>
              </a:rPr>
              <a:t> Figure 11</a:t>
            </a:r>
          </a:p>
        </p:txBody>
      </p:sp>
      <p:sp>
        <p:nvSpPr>
          <p:cNvPr id="19459" name="Textfeld 3">
            <a:extLst>
              <a:ext uri="{FF2B5EF4-FFF2-40B4-BE49-F238E27FC236}">
                <a16:creationId xmlns:a16="http://schemas.microsoft.com/office/drawing/2014/main" id="{885A1EAA-5F1E-6ADA-3BD7-7F700DB94AA9}"/>
              </a:ext>
            </a:extLst>
          </p:cNvPr>
          <p:cNvSpPr txBox="1">
            <a:spLocks noChangeArrowheads="1"/>
          </p:cNvSpPr>
          <p:nvPr/>
        </p:nvSpPr>
        <p:spPr bwMode="auto">
          <a:xfrm>
            <a:off x="3317875" y="1014413"/>
            <a:ext cx="5654675" cy="403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en-US" sz="2000" b="1"/>
              <a:t>ROC curve for the signature linear predictor in STD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29483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dirty="0" err="1">
                <a:latin typeface="Calibri"/>
                <a:cs typeface="Calibri"/>
              </a:rPr>
              <a:t>Supplemental</a:t>
            </a:r>
            <a:r>
              <a:rPr lang="de-DE" altLang="en-US" dirty="0">
                <a:latin typeface="Calibri"/>
                <a:cs typeface="Calibri"/>
              </a:rPr>
              <a:t> Figure 3 – 1/10</a:t>
            </a:r>
          </a:p>
        </p:txBody>
      </p:sp>
      <p:grpSp>
        <p:nvGrpSpPr>
          <p:cNvPr id="24" name="Gruppieren 23">
            <a:extLst>
              <a:ext uri="{FF2B5EF4-FFF2-40B4-BE49-F238E27FC236}">
                <a16:creationId xmlns:a16="http://schemas.microsoft.com/office/drawing/2014/main" id="{E0BC36E9-D66A-3B59-157A-CBBD9191ED1E}"/>
              </a:ext>
            </a:extLst>
          </p:cNvPr>
          <p:cNvGrpSpPr/>
          <p:nvPr/>
        </p:nvGrpSpPr>
        <p:grpSpPr>
          <a:xfrm>
            <a:off x="9105889" y="4831221"/>
            <a:ext cx="1676055" cy="1025953"/>
            <a:chOff x="7512908" y="4091614"/>
            <a:chExt cx="4481039" cy="2630804"/>
          </a:xfrm>
        </p:grpSpPr>
        <p:grpSp>
          <p:nvGrpSpPr>
            <p:cNvPr id="25" name="Gruppieren 24">
              <a:extLst>
                <a:ext uri="{FF2B5EF4-FFF2-40B4-BE49-F238E27FC236}">
                  <a16:creationId xmlns:a16="http://schemas.microsoft.com/office/drawing/2014/main" id="{5B861099-6F05-5CEF-D1CF-46F8DB0F4823}"/>
                </a:ext>
              </a:extLst>
            </p:cNvPr>
            <p:cNvGrpSpPr/>
            <p:nvPr/>
          </p:nvGrpSpPr>
          <p:grpSpPr>
            <a:xfrm>
              <a:off x="7512908" y="4091614"/>
              <a:ext cx="4481039" cy="2630804"/>
              <a:chOff x="7512908" y="4091614"/>
              <a:chExt cx="4481039" cy="2630804"/>
            </a:xfrm>
          </p:grpSpPr>
          <p:pic>
            <p:nvPicPr>
              <p:cNvPr id="31" name="Grafik 30">
                <a:extLst>
                  <a:ext uri="{FF2B5EF4-FFF2-40B4-BE49-F238E27FC236}">
                    <a16:creationId xmlns:a16="http://schemas.microsoft.com/office/drawing/2014/main" id="{868002CD-91DD-DEA8-2414-473780E27E8E}"/>
                  </a:ext>
                </a:extLst>
              </p:cNvPr>
              <p:cNvPicPr>
                <a:picLocks noChangeAspect="1"/>
              </p:cNvPicPr>
              <p:nvPr/>
            </p:nvPicPr>
            <p:blipFill>
              <a:blip r:embed="rId3"/>
              <a:stretch>
                <a:fillRect/>
              </a:stretch>
            </p:blipFill>
            <p:spPr>
              <a:xfrm>
                <a:off x="7512908" y="4091614"/>
                <a:ext cx="4481039" cy="2630804"/>
              </a:xfrm>
              <a:prstGeom prst="rect">
                <a:avLst/>
              </a:prstGeom>
            </p:spPr>
          </p:pic>
          <p:sp>
            <p:nvSpPr>
              <p:cNvPr id="32" name="Abgerundetes Rechteck 31">
                <a:extLst>
                  <a:ext uri="{FF2B5EF4-FFF2-40B4-BE49-F238E27FC236}">
                    <a16:creationId xmlns:a16="http://schemas.microsoft.com/office/drawing/2014/main" id="{691AE4AE-499E-C139-AB16-81DE88218FF5}"/>
                  </a:ext>
                </a:extLst>
              </p:cNvPr>
              <p:cNvSpPr/>
              <p:nvPr/>
            </p:nvSpPr>
            <p:spPr>
              <a:xfrm>
                <a:off x="9388862" y="4267910"/>
                <a:ext cx="1460370"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6" name="Abgerundetes Rechteck 25">
              <a:extLst>
                <a:ext uri="{FF2B5EF4-FFF2-40B4-BE49-F238E27FC236}">
                  <a16:creationId xmlns:a16="http://schemas.microsoft.com/office/drawing/2014/main" id="{4DC50DD1-3824-2F84-7B63-51C2CD0D3F3A}"/>
                </a:ext>
              </a:extLst>
            </p:cNvPr>
            <p:cNvSpPr/>
            <p:nvPr/>
          </p:nvSpPr>
          <p:spPr>
            <a:xfrm>
              <a:off x="10849232" y="4633321"/>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7" name="Abgerundetes Rechteck 26">
              <a:extLst>
                <a:ext uri="{FF2B5EF4-FFF2-40B4-BE49-F238E27FC236}">
                  <a16:creationId xmlns:a16="http://schemas.microsoft.com/office/drawing/2014/main" id="{7742E7D1-8DAC-2A12-720D-1FD8CC0F58CB}"/>
                </a:ext>
              </a:extLst>
            </p:cNvPr>
            <p:cNvSpPr/>
            <p:nvPr/>
          </p:nvSpPr>
          <p:spPr>
            <a:xfrm>
              <a:off x="9852453" y="502878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8" name="Abgerundetes Rechteck 27">
              <a:extLst>
                <a:ext uri="{FF2B5EF4-FFF2-40B4-BE49-F238E27FC236}">
                  <a16:creationId xmlns:a16="http://schemas.microsoft.com/office/drawing/2014/main" id="{330689C3-B421-35FF-897D-EC8AE4408AD7}"/>
                </a:ext>
              </a:extLst>
            </p:cNvPr>
            <p:cNvSpPr/>
            <p:nvPr/>
          </p:nvSpPr>
          <p:spPr>
            <a:xfrm>
              <a:off x="9388862" y="540701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9" name="Abgerundetes Rechteck 28">
              <a:extLst>
                <a:ext uri="{FF2B5EF4-FFF2-40B4-BE49-F238E27FC236}">
                  <a16:creationId xmlns:a16="http://schemas.microsoft.com/office/drawing/2014/main" id="{8591759F-C338-4B61-B7B0-8165458747AD}"/>
                </a:ext>
              </a:extLst>
            </p:cNvPr>
            <p:cNvSpPr/>
            <p:nvPr/>
          </p:nvSpPr>
          <p:spPr>
            <a:xfrm>
              <a:off x="8925271" y="578524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0" name="Abgerundetes Rechteck 29">
              <a:extLst>
                <a:ext uri="{FF2B5EF4-FFF2-40B4-BE49-F238E27FC236}">
                  <a16:creationId xmlns:a16="http://schemas.microsoft.com/office/drawing/2014/main" id="{90998A60-99AF-3EE7-96D8-A3496718FD2B}"/>
                </a:ext>
              </a:extLst>
            </p:cNvPr>
            <p:cNvSpPr/>
            <p:nvPr/>
          </p:nvSpPr>
          <p:spPr>
            <a:xfrm>
              <a:off x="8707738" y="616347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33" name="Grafik 32">
            <a:extLst>
              <a:ext uri="{FF2B5EF4-FFF2-40B4-BE49-F238E27FC236}">
                <a16:creationId xmlns:a16="http://schemas.microsoft.com/office/drawing/2014/main" id="{B816FEB1-88C6-2B16-325C-BD6A91FD36B0}"/>
              </a:ext>
            </a:extLst>
          </p:cNvPr>
          <p:cNvPicPr>
            <a:picLocks noChangeAspect="1"/>
          </p:cNvPicPr>
          <p:nvPr/>
        </p:nvPicPr>
        <p:blipFill>
          <a:blip r:embed="rId4"/>
          <a:stretch>
            <a:fillRect/>
          </a:stretch>
        </p:blipFill>
        <p:spPr>
          <a:xfrm>
            <a:off x="268244" y="506628"/>
            <a:ext cx="3438790" cy="1919758"/>
          </a:xfrm>
          <a:prstGeom prst="rect">
            <a:avLst/>
          </a:prstGeom>
        </p:spPr>
      </p:pic>
      <p:pic>
        <p:nvPicPr>
          <p:cNvPr id="34" name="Grafik 33">
            <a:extLst>
              <a:ext uri="{FF2B5EF4-FFF2-40B4-BE49-F238E27FC236}">
                <a16:creationId xmlns:a16="http://schemas.microsoft.com/office/drawing/2014/main" id="{34BB9A8D-0DDB-B8A8-8063-EAAF2F729615}"/>
              </a:ext>
            </a:extLst>
          </p:cNvPr>
          <p:cNvPicPr>
            <a:picLocks noChangeAspect="1"/>
          </p:cNvPicPr>
          <p:nvPr/>
        </p:nvPicPr>
        <p:blipFill>
          <a:blip r:embed="rId5"/>
          <a:stretch>
            <a:fillRect/>
          </a:stretch>
        </p:blipFill>
        <p:spPr>
          <a:xfrm>
            <a:off x="3707034" y="506628"/>
            <a:ext cx="3433972" cy="1919261"/>
          </a:xfrm>
          <a:prstGeom prst="rect">
            <a:avLst/>
          </a:prstGeom>
        </p:spPr>
      </p:pic>
      <p:sp>
        <p:nvSpPr>
          <p:cNvPr id="35" name="Textfeld 34">
            <a:extLst>
              <a:ext uri="{FF2B5EF4-FFF2-40B4-BE49-F238E27FC236}">
                <a16:creationId xmlns:a16="http://schemas.microsoft.com/office/drawing/2014/main" id="{41C151C6-170E-A805-1742-D44BEA5B641A}"/>
              </a:ext>
            </a:extLst>
          </p:cNvPr>
          <p:cNvSpPr txBox="1"/>
          <p:nvPr/>
        </p:nvSpPr>
        <p:spPr>
          <a:xfrm>
            <a:off x="6585555" y="488816"/>
            <a:ext cx="1532238" cy="292388"/>
          </a:xfrm>
          <a:prstGeom prst="rect">
            <a:avLst/>
          </a:prstGeom>
          <a:noFill/>
        </p:spPr>
        <p:txBody>
          <a:bodyPr wrap="square" rtlCol="0">
            <a:spAutoFit/>
          </a:bodyPr>
          <a:lstStyle/>
          <a:p>
            <a:r>
              <a:rPr lang="de-DE" sz="1300" dirty="0"/>
              <a:t>ASXL1</a:t>
            </a:r>
          </a:p>
        </p:txBody>
      </p:sp>
      <p:pic>
        <p:nvPicPr>
          <p:cNvPr id="36" name="Grafik 35">
            <a:extLst>
              <a:ext uri="{FF2B5EF4-FFF2-40B4-BE49-F238E27FC236}">
                <a16:creationId xmlns:a16="http://schemas.microsoft.com/office/drawing/2014/main" id="{8E934BDA-23B0-58CB-CEA3-A1B0A36FEAB2}"/>
              </a:ext>
            </a:extLst>
          </p:cNvPr>
          <p:cNvPicPr>
            <a:picLocks noChangeAspect="1"/>
          </p:cNvPicPr>
          <p:nvPr/>
        </p:nvPicPr>
        <p:blipFill>
          <a:blip r:embed="rId6"/>
          <a:stretch>
            <a:fillRect/>
          </a:stretch>
        </p:blipFill>
        <p:spPr>
          <a:xfrm>
            <a:off x="7351674" y="518095"/>
            <a:ext cx="3430270" cy="1907794"/>
          </a:xfrm>
          <a:prstGeom prst="rect">
            <a:avLst/>
          </a:prstGeom>
        </p:spPr>
      </p:pic>
      <p:sp>
        <p:nvSpPr>
          <p:cNvPr id="37" name="Textfeld 36">
            <a:extLst>
              <a:ext uri="{FF2B5EF4-FFF2-40B4-BE49-F238E27FC236}">
                <a16:creationId xmlns:a16="http://schemas.microsoft.com/office/drawing/2014/main" id="{43048614-9DAF-A3E7-AC6A-DEADBBCCB93E}"/>
              </a:ext>
            </a:extLst>
          </p:cNvPr>
          <p:cNvSpPr txBox="1"/>
          <p:nvPr/>
        </p:nvSpPr>
        <p:spPr>
          <a:xfrm>
            <a:off x="10015825" y="462418"/>
            <a:ext cx="1532238" cy="292388"/>
          </a:xfrm>
          <a:prstGeom prst="rect">
            <a:avLst/>
          </a:prstGeom>
          <a:noFill/>
        </p:spPr>
        <p:txBody>
          <a:bodyPr wrap="square" rtlCol="0">
            <a:spAutoFit/>
          </a:bodyPr>
          <a:lstStyle/>
          <a:p>
            <a:r>
              <a:rPr lang="de-DE" sz="1300" dirty="0"/>
              <a:t>DNMT3A</a:t>
            </a:r>
          </a:p>
        </p:txBody>
      </p:sp>
      <p:pic>
        <p:nvPicPr>
          <p:cNvPr id="38" name="Grafik 37">
            <a:extLst>
              <a:ext uri="{FF2B5EF4-FFF2-40B4-BE49-F238E27FC236}">
                <a16:creationId xmlns:a16="http://schemas.microsoft.com/office/drawing/2014/main" id="{C2B515E7-91CC-A7C2-D01B-F44A18A3F486}"/>
              </a:ext>
            </a:extLst>
          </p:cNvPr>
          <p:cNvPicPr>
            <a:picLocks noChangeAspect="1"/>
          </p:cNvPicPr>
          <p:nvPr/>
        </p:nvPicPr>
        <p:blipFill rotWithShape="1">
          <a:blip r:embed="rId7"/>
          <a:srcRect t="2274" r="1307" b="1"/>
          <a:stretch/>
        </p:blipFill>
        <p:spPr>
          <a:xfrm>
            <a:off x="268244" y="2500031"/>
            <a:ext cx="3353758" cy="1919758"/>
          </a:xfrm>
          <a:prstGeom prst="rect">
            <a:avLst/>
          </a:prstGeom>
        </p:spPr>
      </p:pic>
      <p:sp>
        <p:nvSpPr>
          <p:cNvPr id="39" name="Textfeld 38">
            <a:extLst>
              <a:ext uri="{FF2B5EF4-FFF2-40B4-BE49-F238E27FC236}">
                <a16:creationId xmlns:a16="http://schemas.microsoft.com/office/drawing/2014/main" id="{5171FC41-43D0-B892-0B64-7170851FCA19}"/>
              </a:ext>
            </a:extLst>
          </p:cNvPr>
          <p:cNvSpPr txBox="1"/>
          <p:nvPr/>
        </p:nvSpPr>
        <p:spPr>
          <a:xfrm>
            <a:off x="2870328" y="2425889"/>
            <a:ext cx="1532238" cy="292388"/>
          </a:xfrm>
          <a:prstGeom prst="rect">
            <a:avLst/>
          </a:prstGeom>
          <a:noFill/>
        </p:spPr>
        <p:txBody>
          <a:bodyPr wrap="square" rtlCol="0">
            <a:spAutoFit/>
          </a:bodyPr>
          <a:lstStyle/>
          <a:p>
            <a:r>
              <a:rPr lang="de-DE" sz="1300" dirty="0"/>
              <a:t>IDH1</a:t>
            </a:r>
          </a:p>
        </p:txBody>
      </p:sp>
      <p:pic>
        <p:nvPicPr>
          <p:cNvPr id="40" name="Grafik 39">
            <a:extLst>
              <a:ext uri="{FF2B5EF4-FFF2-40B4-BE49-F238E27FC236}">
                <a16:creationId xmlns:a16="http://schemas.microsoft.com/office/drawing/2014/main" id="{E8263011-588A-7947-A671-BF8E3366B159}"/>
              </a:ext>
            </a:extLst>
          </p:cNvPr>
          <p:cNvPicPr>
            <a:picLocks noChangeAspect="1"/>
          </p:cNvPicPr>
          <p:nvPr/>
        </p:nvPicPr>
        <p:blipFill>
          <a:blip r:embed="rId8"/>
          <a:stretch>
            <a:fillRect/>
          </a:stretch>
        </p:blipFill>
        <p:spPr>
          <a:xfrm>
            <a:off x="3874491" y="2474403"/>
            <a:ext cx="3458464" cy="1945386"/>
          </a:xfrm>
          <a:prstGeom prst="rect">
            <a:avLst/>
          </a:prstGeom>
        </p:spPr>
      </p:pic>
      <p:sp>
        <p:nvSpPr>
          <p:cNvPr id="41" name="Textfeld 40">
            <a:extLst>
              <a:ext uri="{FF2B5EF4-FFF2-40B4-BE49-F238E27FC236}">
                <a16:creationId xmlns:a16="http://schemas.microsoft.com/office/drawing/2014/main" id="{101E946D-B6DC-AA45-E3ED-E95C36F915C0}"/>
              </a:ext>
            </a:extLst>
          </p:cNvPr>
          <p:cNvSpPr txBox="1"/>
          <p:nvPr/>
        </p:nvSpPr>
        <p:spPr>
          <a:xfrm>
            <a:off x="6804880" y="2402258"/>
            <a:ext cx="1532238" cy="292388"/>
          </a:xfrm>
          <a:prstGeom prst="rect">
            <a:avLst/>
          </a:prstGeom>
          <a:noFill/>
        </p:spPr>
        <p:txBody>
          <a:bodyPr wrap="square" rtlCol="0">
            <a:spAutoFit/>
          </a:bodyPr>
          <a:lstStyle/>
          <a:p>
            <a:r>
              <a:rPr lang="de-DE" sz="1300" dirty="0"/>
              <a:t>IDH2</a:t>
            </a:r>
          </a:p>
        </p:txBody>
      </p:sp>
      <p:pic>
        <p:nvPicPr>
          <p:cNvPr id="42" name="Grafik 41">
            <a:extLst>
              <a:ext uri="{FF2B5EF4-FFF2-40B4-BE49-F238E27FC236}">
                <a16:creationId xmlns:a16="http://schemas.microsoft.com/office/drawing/2014/main" id="{5602D1A2-AA9A-7253-FB0D-8E4B2AF21E92}"/>
              </a:ext>
            </a:extLst>
          </p:cNvPr>
          <p:cNvPicPr>
            <a:picLocks noChangeAspect="1"/>
          </p:cNvPicPr>
          <p:nvPr/>
        </p:nvPicPr>
        <p:blipFill>
          <a:blip r:embed="rId9"/>
          <a:stretch>
            <a:fillRect/>
          </a:stretch>
        </p:blipFill>
        <p:spPr>
          <a:xfrm>
            <a:off x="7370370" y="2490677"/>
            <a:ext cx="3439668" cy="1945386"/>
          </a:xfrm>
          <a:prstGeom prst="rect">
            <a:avLst/>
          </a:prstGeom>
        </p:spPr>
      </p:pic>
      <p:pic>
        <p:nvPicPr>
          <p:cNvPr id="43" name="Grafik 42">
            <a:extLst>
              <a:ext uri="{FF2B5EF4-FFF2-40B4-BE49-F238E27FC236}">
                <a16:creationId xmlns:a16="http://schemas.microsoft.com/office/drawing/2014/main" id="{8BBAB455-27C6-3BCB-1519-593100B8D164}"/>
              </a:ext>
            </a:extLst>
          </p:cNvPr>
          <p:cNvPicPr>
            <a:picLocks noChangeAspect="1"/>
          </p:cNvPicPr>
          <p:nvPr/>
        </p:nvPicPr>
        <p:blipFill>
          <a:blip r:embed="rId10"/>
          <a:stretch>
            <a:fillRect/>
          </a:stretch>
        </p:blipFill>
        <p:spPr>
          <a:xfrm>
            <a:off x="268244" y="4491934"/>
            <a:ext cx="3439668" cy="1954784"/>
          </a:xfrm>
          <a:prstGeom prst="rect">
            <a:avLst/>
          </a:prstGeom>
        </p:spPr>
      </p:pic>
      <p:sp>
        <p:nvSpPr>
          <p:cNvPr id="44" name="Textfeld 43">
            <a:extLst>
              <a:ext uri="{FF2B5EF4-FFF2-40B4-BE49-F238E27FC236}">
                <a16:creationId xmlns:a16="http://schemas.microsoft.com/office/drawing/2014/main" id="{CE49ACF1-15A7-0F3E-BFC2-44F242AD8CE2}"/>
              </a:ext>
            </a:extLst>
          </p:cNvPr>
          <p:cNvSpPr txBox="1"/>
          <p:nvPr/>
        </p:nvSpPr>
        <p:spPr>
          <a:xfrm>
            <a:off x="3070957" y="4400599"/>
            <a:ext cx="1532238" cy="292388"/>
          </a:xfrm>
          <a:prstGeom prst="rect">
            <a:avLst/>
          </a:prstGeom>
          <a:noFill/>
        </p:spPr>
        <p:txBody>
          <a:bodyPr wrap="square" rtlCol="0">
            <a:spAutoFit/>
          </a:bodyPr>
          <a:lstStyle/>
          <a:p>
            <a:r>
              <a:rPr lang="de-DE" sz="1300" dirty="0"/>
              <a:t>TP53</a:t>
            </a:r>
          </a:p>
        </p:txBody>
      </p:sp>
      <p:sp>
        <p:nvSpPr>
          <p:cNvPr id="2" name="Textfeld 1">
            <a:extLst>
              <a:ext uri="{FF2B5EF4-FFF2-40B4-BE49-F238E27FC236}">
                <a16:creationId xmlns:a16="http://schemas.microsoft.com/office/drawing/2014/main" id="{B84C9D08-D8C6-5A5F-8AC1-1BDA44EE631D}"/>
              </a:ext>
            </a:extLst>
          </p:cNvPr>
          <p:cNvSpPr txBox="1"/>
          <p:nvPr/>
        </p:nvSpPr>
        <p:spPr>
          <a:xfrm>
            <a:off x="10167040" y="2402258"/>
            <a:ext cx="1532238" cy="292388"/>
          </a:xfrm>
          <a:prstGeom prst="rect">
            <a:avLst/>
          </a:prstGeom>
          <a:noFill/>
        </p:spPr>
        <p:txBody>
          <a:bodyPr wrap="square" rtlCol="0">
            <a:spAutoFit/>
          </a:bodyPr>
          <a:lstStyle/>
          <a:p>
            <a:r>
              <a:rPr lang="de-DE" sz="1300" dirty="0"/>
              <a:t>RUNX1</a:t>
            </a:r>
          </a:p>
        </p:txBody>
      </p:sp>
    </p:spTree>
    <p:extLst>
      <p:ext uri="{BB962C8B-B14F-4D97-AF65-F5344CB8AC3E}">
        <p14:creationId xmlns:p14="http://schemas.microsoft.com/office/powerpoint/2010/main" val="3966219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29483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dirty="0" err="1">
                <a:latin typeface="Calibri"/>
                <a:cs typeface="Calibri"/>
              </a:rPr>
              <a:t>Supplemental</a:t>
            </a:r>
            <a:r>
              <a:rPr lang="de-DE" altLang="en-US" dirty="0">
                <a:latin typeface="Calibri"/>
                <a:cs typeface="Calibri"/>
              </a:rPr>
              <a:t> Figure 3 – 2/10</a:t>
            </a:r>
          </a:p>
        </p:txBody>
      </p:sp>
      <p:grpSp>
        <p:nvGrpSpPr>
          <p:cNvPr id="34" name="Gruppieren 33">
            <a:extLst>
              <a:ext uri="{FF2B5EF4-FFF2-40B4-BE49-F238E27FC236}">
                <a16:creationId xmlns:a16="http://schemas.microsoft.com/office/drawing/2014/main" id="{BD323CC8-5037-B8B7-8C37-21785EBD0165}"/>
              </a:ext>
            </a:extLst>
          </p:cNvPr>
          <p:cNvGrpSpPr/>
          <p:nvPr/>
        </p:nvGrpSpPr>
        <p:grpSpPr>
          <a:xfrm>
            <a:off x="160527" y="488816"/>
            <a:ext cx="11538751" cy="5941975"/>
            <a:chOff x="160527" y="488816"/>
            <a:chExt cx="11538751" cy="5941975"/>
          </a:xfrm>
        </p:grpSpPr>
        <p:pic>
          <p:nvPicPr>
            <p:cNvPr id="33" name="Grafik 32">
              <a:extLst>
                <a:ext uri="{FF2B5EF4-FFF2-40B4-BE49-F238E27FC236}">
                  <a16:creationId xmlns:a16="http://schemas.microsoft.com/office/drawing/2014/main" id="{EF387E77-4F5E-8369-FE62-92DA2814E248}"/>
                </a:ext>
              </a:extLst>
            </p:cNvPr>
            <p:cNvPicPr>
              <a:picLocks noChangeAspect="1"/>
            </p:cNvPicPr>
            <p:nvPr/>
          </p:nvPicPr>
          <p:blipFill>
            <a:blip r:embed="rId3"/>
            <a:stretch>
              <a:fillRect/>
            </a:stretch>
          </p:blipFill>
          <p:spPr>
            <a:xfrm>
              <a:off x="198447" y="4384107"/>
              <a:ext cx="3438000" cy="2046684"/>
            </a:xfrm>
            <a:prstGeom prst="rect">
              <a:avLst/>
            </a:prstGeom>
          </p:spPr>
        </p:pic>
        <p:pic>
          <p:nvPicPr>
            <p:cNvPr id="32" name="Grafik 31">
              <a:extLst>
                <a:ext uri="{FF2B5EF4-FFF2-40B4-BE49-F238E27FC236}">
                  <a16:creationId xmlns:a16="http://schemas.microsoft.com/office/drawing/2014/main" id="{0EEA6464-3FF1-9741-8BE2-C9B1FF3AD4EA}"/>
                </a:ext>
              </a:extLst>
            </p:cNvPr>
            <p:cNvPicPr>
              <a:picLocks noChangeAspect="1"/>
            </p:cNvPicPr>
            <p:nvPr/>
          </p:nvPicPr>
          <p:blipFill>
            <a:blip r:embed="rId4"/>
            <a:stretch>
              <a:fillRect/>
            </a:stretch>
          </p:blipFill>
          <p:spPr>
            <a:xfrm>
              <a:off x="4095079" y="581819"/>
              <a:ext cx="3438000" cy="2019825"/>
            </a:xfrm>
            <a:prstGeom prst="rect">
              <a:avLst/>
            </a:prstGeom>
          </p:spPr>
        </p:pic>
        <p:pic>
          <p:nvPicPr>
            <p:cNvPr id="31" name="Grafik 30">
              <a:extLst>
                <a:ext uri="{FF2B5EF4-FFF2-40B4-BE49-F238E27FC236}">
                  <a16:creationId xmlns:a16="http://schemas.microsoft.com/office/drawing/2014/main" id="{2355E638-DD89-2055-5C62-10D945579792}"/>
                </a:ext>
              </a:extLst>
            </p:cNvPr>
            <p:cNvPicPr>
              <a:picLocks noChangeAspect="1"/>
            </p:cNvPicPr>
            <p:nvPr/>
          </p:nvPicPr>
          <p:blipFill>
            <a:blip r:embed="rId5"/>
            <a:stretch>
              <a:fillRect/>
            </a:stretch>
          </p:blipFill>
          <p:spPr>
            <a:xfrm>
              <a:off x="7692983" y="550565"/>
              <a:ext cx="3438000" cy="1973066"/>
            </a:xfrm>
            <a:prstGeom prst="rect">
              <a:avLst/>
            </a:prstGeom>
          </p:spPr>
        </p:pic>
        <p:pic>
          <p:nvPicPr>
            <p:cNvPr id="30" name="Grafik 29">
              <a:extLst>
                <a:ext uri="{FF2B5EF4-FFF2-40B4-BE49-F238E27FC236}">
                  <a16:creationId xmlns:a16="http://schemas.microsoft.com/office/drawing/2014/main" id="{0FB73871-D18A-7541-F77C-4E7EF2DA1B81}"/>
                </a:ext>
              </a:extLst>
            </p:cNvPr>
            <p:cNvPicPr>
              <a:picLocks noChangeAspect="1"/>
            </p:cNvPicPr>
            <p:nvPr/>
          </p:nvPicPr>
          <p:blipFill>
            <a:blip r:embed="rId6"/>
            <a:stretch>
              <a:fillRect/>
            </a:stretch>
          </p:blipFill>
          <p:spPr>
            <a:xfrm>
              <a:off x="4037705" y="2589751"/>
              <a:ext cx="3438000" cy="1910599"/>
            </a:xfrm>
            <a:prstGeom prst="rect">
              <a:avLst/>
            </a:prstGeom>
          </p:spPr>
        </p:pic>
        <p:pic>
          <p:nvPicPr>
            <p:cNvPr id="28" name="Grafik 27">
              <a:extLst>
                <a:ext uri="{FF2B5EF4-FFF2-40B4-BE49-F238E27FC236}">
                  <a16:creationId xmlns:a16="http://schemas.microsoft.com/office/drawing/2014/main" id="{A6AE5FE6-5B7B-D784-C567-F69017358F92}"/>
                </a:ext>
              </a:extLst>
            </p:cNvPr>
            <p:cNvPicPr>
              <a:picLocks noChangeAspect="1"/>
            </p:cNvPicPr>
            <p:nvPr/>
          </p:nvPicPr>
          <p:blipFill>
            <a:blip r:embed="rId7"/>
            <a:stretch>
              <a:fillRect/>
            </a:stretch>
          </p:blipFill>
          <p:spPr>
            <a:xfrm>
              <a:off x="160527" y="2440939"/>
              <a:ext cx="3438000" cy="2025573"/>
            </a:xfrm>
            <a:prstGeom prst="rect">
              <a:avLst/>
            </a:prstGeom>
          </p:spPr>
        </p:pic>
        <p:pic>
          <p:nvPicPr>
            <p:cNvPr id="27" name="Grafik 26">
              <a:extLst>
                <a:ext uri="{FF2B5EF4-FFF2-40B4-BE49-F238E27FC236}">
                  <a16:creationId xmlns:a16="http://schemas.microsoft.com/office/drawing/2014/main" id="{A867A55B-B4EB-4392-890D-80045FB4B89A}"/>
                </a:ext>
              </a:extLst>
            </p:cNvPr>
            <p:cNvPicPr>
              <a:picLocks noChangeAspect="1"/>
            </p:cNvPicPr>
            <p:nvPr/>
          </p:nvPicPr>
          <p:blipFill>
            <a:blip r:embed="rId8"/>
            <a:stretch>
              <a:fillRect/>
            </a:stretch>
          </p:blipFill>
          <p:spPr>
            <a:xfrm>
              <a:off x="7711076" y="2538913"/>
              <a:ext cx="3438000" cy="1954516"/>
            </a:xfrm>
            <a:prstGeom prst="rect">
              <a:avLst/>
            </a:prstGeom>
          </p:spPr>
        </p:pic>
        <p:pic>
          <p:nvPicPr>
            <p:cNvPr id="11" name="Grafik 10">
              <a:extLst>
                <a:ext uri="{FF2B5EF4-FFF2-40B4-BE49-F238E27FC236}">
                  <a16:creationId xmlns:a16="http://schemas.microsoft.com/office/drawing/2014/main" id="{75415237-EA0C-FADA-4CF3-D83199A66A1C}"/>
                </a:ext>
              </a:extLst>
            </p:cNvPr>
            <p:cNvPicPr>
              <a:picLocks noChangeAspect="1"/>
            </p:cNvPicPr>
            <p:nvPr/>
          </p:nvPicPr>
          <p:blipFill>
            <a:blip r:embed="rId9"/>
            <a:stretch>
              <a:fillRect/>
            </a:stretch>
          </p:blipFill>
          <p:spPr>
            <a:xfrm>
              <a:off x="181349" y="550622"/>
              <a:ext cx="3438000" cy="1956431"/>
            </a:xfrm>
            <a:prstGeom prst="rect">
              <a:avLst/>
            </a:prstGeom>
          </p:spPr>
        </p:pic>
        <p:sp>
          <p:nvSpPr>
            <p:cNvPr id="12" name="Textfeld 11">
              <a:extLst>
                <a:ext uri="{FF2B5EF4-FFF2-40B4-BE49-F238E27FC236}">
                  <a16:creationId xmlns:a16="http://schemas.microsoft.com/office/drawing/2014/main" id="{07305747-DC07-409B-87AA-2B7757684380}"/>
                </a:ext>
              </a:extLst>
            </p:cNvPr>
            <p:cNvSpPr txBox="1"/>
            <p:nvPr/>
          </p:nvSpPr>
          <p:spPr>
            <a:xfrm>
              <a:off x="6585555" y="488816"/>
              <a:ext cx="1532238" cy="292388"/>
            </a:xfrm>
            <a:prstGeom prst="rect">
              <a:avLst/>
            </a:prstGeom>
            <a:noFill/>
          </p:spPr>
          <p:txBody>
            <a:bodyPr wrap="square" rtlCol="0">
              <a:spAutoFit/>
            </a:bodyPr>
            <a:lstStyle/>
            <a:p>
              <a:r>
                <a:rPr lang="de-DE" sz="1300" dirty="0"/>
                <a:t>ASXL1</a:t>
              </a:r>
            </a:p>
          </p:txBody>
        </p:sp>
        <p:sp>
          <p:nvSpPr>
            <p:cNvPr id="13" name="Textfeld 12">
              <a:extLst>
                <a:ext uri="{FF2B5EF4-FFF2-40B4-BE49-F238E27FC236}">
                  <a16:creationId xmlns:a16="http://schemas.microsoft.com/office/drawing/2014/main" id="{9AE4C75D-8612-AB2D-60E7-07A7481802D8}"/>
                </a:ext>
              </a:extLst>
            </p:cNvPr>
            <p:cNvSpPr txBox="1"/>
            <p:nvPr/>
          </p:nvSpPr>
          <p:spPr>
            <a:xfrm>
              <a:off x="10015825" y="549506"/>
              <a:ext cx="1532238" cy="292388"/>
            </a:xfrm>
            <a:prstGeom prst="rect">
              <a:avLst/>
            </a:prstGeom>
            <a:noFill/>
          </p:spPr>
          <p:txBody>
            <a:bodyPr wrap="square" rtlCol="0">
              <a:spAutoFit/>
            </a:bodyPr>
            <a:lstStyle/>
            <a:p>
              <a:r>
                <a:rPr lang="de-DE" sz="1300" dirty="0"/>
                <a:t>DNMT3A</a:t>
              </a:r>
            </a:p>
          </p:txBody>
        </p:sp>
        <p:sp>
          <p:nvSpPr>
            <p:cNvPr id="14" name="Textfeld 13">
              <a:extLst>
                <a:ext uri="{FF2B5EF4-FFF2-40B4-BE49-F238E27FC236}">
                  <a16:creationId xmlns:a16="http://schemas.microsoft.com/office/drawing/2014/main" id="{361373C4-9096-0A7D-C1C9-7780ECBB4CB1}"/>
                </a:ext>
              </a:extLst>
            </p:cNvPr>
            <p:cNvSpPr txBox="1"/>
            <p:nvPr/>
          </p:nvSpPr>
          <p:spPr>
            <a:xfrm>
              <a:off x="2870328" y="2425889"/>
              <a:ext cx="1532238" cy="292388"/>
            </a:xfrm>
            <a:prstGeom prst="rect">
              <a:avLst/>
            </a:prstGeom>
            <a:noFill/>
          </p:spPr>
          <p:txBody>
            <a:bodyPr wrap="square" rtlCol="0">
              <a:spAutoFit/>
            </a:bodyPr>
            <a:lstStyle/>
            <a:p>
              <a:r>
                <a:rPr lang="de-DE" sz="1300" dirty="0"/>
                <a:t>IDH1</a:t>
              </a:r>
            </a:p>
          </p:txBody>
        </p:sp>
        <p:sp>
          <p:nvSpPr>
            <p:cNvPr id="15" name="Textfeld 14">
              <a:extLst>
                <a:ext uri="{FF2B5EF4-FFF2-40B4-BE49-F238E27FC236}">
                  <a16:creationId xmlns:a16="http://schemas.microsoft.com/office/drawing/2014/main" id="{B641FED1-E2F1-C93C-306C-2AC4FAB5705A}"/>
                </a:ext>
              </a:extLst>
            </p:cNvPr>
            <p:cNvSpPr txBox="1"/>
            <p:nvPr/>
          </p:nvSpPr>
          <p:spPr>
            <a:xfrm>
              <a:off x="6804880" y="2402258"/>
              <a:ext cx="1532238" cy="292388"/>
            </a:xfrm>
            <a:prstGeom prst="rect">
              <a:avLst/>
            </a:prstGeom>
            <a:noFill/>
          </p:spPr>
          <p:txBody>
            <a:bodyPr wrap="square" rtlCol="0">
              <a:spAutoFit/>
            </a:bodyPr>
            <a:lstStyle/>
            <a:p>
              <a:r>
                <a:rPr lang="de-DE" sz="1300" dirty="0"/>
                <a:t>IDH2</a:t>
              </a:r>
            </a:p>
          </p:txBody>
        </p:sp>
        <p:sp>
          <p:nvSpPr>
            <p:cNvPr id="16" name="Textfeld 15">
              <a:extLst>
                <a:ext uri="{FF2B5EF4-FFF2-40B4-BE49-F238E27FC236}">
                  <a16:creationId xmlns:a16="http://schemas.microsoft.com/office/drawing/2014/main" id="{F008C466-015E-8CBA-3A60-8545D976EFCA}"/>
                </a:ext>
              </a:extLst>
            </p:cNvPr>
            <p:cNvSpPr txBox="1"/>
            <p:nvPr/>
          </p:nvSpPr>
          <p:spPr>
            <a:xfrm>
              <a:off x="10167040" y="2467574"/>
              <a:ext cx="1532238" cy="292388"/>
            </a:xfrm>
            <a:prstGeom prst="rect">
              <a:avLst/>
            </a:prstGeom>
            <a:noFill/>
          </p:spPr>
          <p:txBody>
            <a:bodyPr wrap="square" rtlCol="0">
              <a:spAutoFit/>
            </a:bodyPr>
            <a:lstStyle/>
            <a:p>
              <a:r>
                <a:rPr lang="de-DE" sz="1300" dirty="0"/>
                <a:t>RUNX1</a:t>
              </a:r>
            </a:p>
          </p:txBody>
        </p:sp>
        <p:sp>
          <p:nvSpPr>
            <p:cNvPr id="17" name="Textfeld 16">
              <a:extLst>
                <a:ext uri="{FF2B5EF4-FFF2-40B4-BE49-F238E27FC236}">
                  <a16:creationId xmlns:a16="http://schemas.microsoft.com/office/drawing/2014/main" id="{10723532-75C2-16DD-DEAC-3511FAE32B5D}"/>
                </a:ext>
              </a:extLst>
            </p:cNvPr>
            <p:cNvSpPr txBox="1"/>
            <p:nvPr/>
          </p:nvSpPr>
          <p:spPr>
            <a:xfrm>
              <a:off x="3070957" y="4400599"/>
              <a:ext cx="1532238" cy="292388"/>
            </a:xfrm>
            <a:prstGeom prst="rect">
              <a:avLst/>
            </a:prstGeom>
            <a:noFill/>
          </p:spPr>
          <p:txBody>
            <a:bodyPr wrap="square" rtlCol="0">
              <a:spAutoFit/>
            </a:bodyPr>
            <a:lstStyle/>
            <a:p>
              <a:r>
                <a:rPr lang="de-DE" sz="1300" dirty="0"/>
                <a:t>TP53</a:t>
              </a:r>
            </a:p>
          </p:txBody>
        </p:sp>
        <p:grpSp>
          <p:nvGrpSpPr>
            <p:cNvPr id="18" name="Gruppieren 17">
              <a:extLst>
                <a:ext uri="{FF2B5EF4-FFF2-40B4-BE49-F238E27FC236}">
                  <a16:creationId xmlns:a16="http://schemas.microsoft.com/office/drawing/2014/main" id="{AAE4E4AA-7EA2-2441-D56F-A3CC114CB397}"/>
                </a:ext>
              </a:extLst>
            </p:cNvPr>
            <p:cNvGrpSpPr/>
            <p:nvPr/>
          </p:nvGrpSpPr>
          <p:grpSpPr>
            <a:xfrm>
              <a:off x="9105889" y="4831221"/>
              <a:ext cx="1676055" cy="1025953"/>
              <a:chOff x="7512908" y="4091614"/>
              <a:chExt cx="4481039" cy="2630804"/>
            </a:xfrm>
          </p:grpSpPr>
          <p:grpSp>
            <p:nvGrpSpPr>
              <p:cNvPr id="19" name="Gruppieren 18">
                <a:extLst>
                  <a:ext uri="{FF2B5EF4-FFF2-40B4-BE49-F238E27FC236}">
                    <a16:creationId xmlns:a16="http://schemas.microsoft.com/office/drawing/2014/main" id="{F669E477-D876-58B5-2892-754AA29E2247}"/>
                  </a:ext>
                </a:extLst>
              </p:cNvPr>
              <p:cNvGrpSpPr/>
              <p:nvPr/>
            </p:nvGrpSpPr>
            <p:grpSpPr>
              <a:xfrm>
                <a:off x="7512908" y="4091614"/>
                <a:ext cx="4481039" cy="2630804"/>
                <a:chOff x="7512908" y="4091614"/>
                <a:chExt cx="4481039" cy="2630804"/>
              </a:xfrm>
            </p:grpSpPr>
            <p:pic>
              <p:nvPicPr>
                <p:cNvPr id="25" name="Grafik 24">
                  <a:extLst>
                    <a:ext uri="{FF2B5EF4-FFF2-40B4-BE49-F238E27FC236}">
                      <a16:creationId xmlns:a16="http://schemas.microsoft.com/office/drawing/2014/main" id="{13531FC4-E459-2B99-1DA9-A7416087FFF5}"/>
                    </a:ext>
                  </a:extLst>
                </p:cNvPr>
                <p:cNvPicPr>
                  <a:picLocks noChangeAspect="1"/>
                </p:cNvPicPr>
                <p:nvPr/>
              </p:nvPicPr>
              <p:blipFill>
                <a:blip r:embed="rId10"/>
                <a:stretch>
                  <a:fillRect/>
                </a:stretch>
              </p:blipFill>
              <p:spPr>
                <a:xfrm>
                  <a:off x="7512908" y="4091614"/>
                  <a:ext cx="4481039" cy="2630804"/>
                </a:xfrm>
                <a:prstGeom prst="rect">
                  <a:avLst/>
                </a:prstGeom>
              </p:spPr>
            </p:pic>
            <p:sp>
              <p:nvSpPr>
                <p:cNvPr id="26" name="Abgerundetes Rechteck 25">
                  <a:extLst>
                    <a:ext uri="{FF2B5EF4-FFF2-40B4-BE49-F238E27FC236}">
                      <a16:creationId xmlns:a16="http://schemas.microsoft.com/office/drawing/2014/main" id="{042E6A09-32E6-D0EE-D9E4-1DF2E24C1F60}"/>
                    </a:ext>
                  </a:extLst>
                </p:cNvPr>
                <p:cNvSpPr/>
                <p:nvPr/>
              </p:nvSpPr>
              <p:spPr>
                <a:xfrm>
                  <a:off x="9388862" y="4267910"/>
                  <a:ext cx="1460370"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0" name="Abgerundetes Rechteck 19">
                <a:extLst>
                  <a:ext uri="{FF2B5EF4-FFF2-40B4-BE49-F238E27FC236}">
                    <a16:creationId xmlns:a16="http://schemas.microsoft.com/office/drawing/2014/main" id="{3DD6147D-7424-C4F1-8306-CDEE547268DC}"/>
                  </a:ext>
                </a:extLst>
              </p:cNvPr>
              <p:cNvSpPr/>
              <p:nvPr/>
            </p:nvSpPr>
            <p:spPr>
              <a:xfrm>
                <a:off x="10849232" y="4633321"/>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Abgerundetes Rechteck 20">
                <a:extLst>
                  <a:ext uri="{FF2B5EF4-FFF2-40B4-BE49-F238E27FC236}">
                    <a16:creationId xmlns:a16="http://schemas.microsoft.com/office/drawing/2014/main" id="{B0630380-918B-2131-959A-572E9F9D0F09}"/>
                  </a:ext>
                </a:extLst>
              </p:cNvPr>
              <p:cNvSpPr/>
              <p:nvPr/>
            </p:nvSpPr>
            <p:spPr>
              <a:xfrm>
                <a:off x="9852453" y="502878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Abgerundetes Rechteck 21">
                <a:extLst>
                  <a:ext uri="{FF2B5EF4-FFF2-40B4-BE49-F238E27FC236}">
                    <a16:creationId xmlns:a16="http://schemas.microsoft.com/office/drawing/2014/main" id="{05B09573-EE50-AB44-B78A-2CACC9781A8A}"/>
                  </a:ext>
                </a:extLst>
              </p:cNvPr>
              <p:cNvSpPr/>
              <p:nvPr/>
            </p:nvSpPr>
            <p:spPr>
              <a:xfrm>
                <a:off x="9388862" y="540701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Abgerundetes Rechteck 22">
                <a:extLst>
                  <a:ext uri="{FF2B5EF4-FFF2-40B4-BE49-F238E27FC236}">
                    <a16:creationId xmlns:a16="http://schemas.microsoft.com/office/drawing/2014/main" id="{1F6F48F1-1E47-0F1C-977F-FE92DF833316}"/>
                  </a:ext>
                </a:extLst>
              </p:cNvPr>
              <p:cNvSpPr/>
              <p:nvPr/>
            </p:nvSpPr>
            <p:spPr>
              <a:xfrm>
                <a:off x="8925271" y="578524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Abgerundetes Rechteck 23">
                <a:extLst>
                  <a:ext uri="{FF2B5EF4-FFF2-40B4-BE49-F238E27FC236}">
                    <a16:creationId xmlns:a16="http://schemas.microsoft.com/office/drawing/2014/main" id="{0952A4A2-575E-9A21-E579-67ABE6BDB76C}"/>
                  </a:ext>
                </a:extLst>
              </p:cNvPr>
              <p:cNvSpPr/>
              <p:nvPr/>
            </p:nvSpPr>
            <p:spPr>
              <a:xfrm>
                <a:off x="8707738" y="616347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spTree>
    <p:extLst>
      <p:ext uri="{BB962C8B-B14F-4D97-AF65-F5344CB8AC3E}">
        <p14:creationId xmlns:p14="http://schemas.microsoft.com/office/powerpoint/2010/main" val="2927318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29483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dirty="0" err="1">
                <a:latin typeface="Calibri"/>
                <a:cs typeface="Calibri"/>
              </a:rPr>
              <a:t>Supplemental</a:t>
            </a:r>
            <a:r>
              <a:rPr lang="de-DE" altLang="en-US" dirty="0">
                <a:latin typeface="Calibri"/>
                <a:cs typeface="Calibri"/>
              </a:rPr>
              <a:t> Figure 3 – 3/10</a:t>
            </a:r>
          </a:p>
        </p:txBody>
      </p:sp>
      <p:grpSp>
        <p:nvGrpSpPr>
          <p:cNvPr id="9" name="Gruppieren 8">
            <a:extLst>
              <a:ext uri="{FF2B5EF4-FFF2-40B4-BE49-F238E27FC236}">
                <a16:creationId xmlns:a16="http://schemas.microsoft.com/office/drawing/2014/main" id="{1DB70FC2-471B-34A4-B3A8-2B66323BE75C}"/>
              </a:ext>
            </a:extLst>
          </p:cNvPr>
          <p:cNvGrpSpPr/>
          <p:nvPr/>
        </p:nvGrpSpPr>
        <p:grpSpPr>
          <a:xfrm>
            <a:off x="160527" y="396249"/>
            <a:ext cx="11538751" cy="6156041"/>
            <a:chOff x="160527" y="396249"/>
            <a:chExt cx="11538751" cy="6156041"/>
          </a:xfrm>
        </p:grpSpPr>
        <p:pic>
          <p:nvPicPr>
            <p:cNvPr id="8" name="Grafik 7">
              <a:extLst>
                <a:ext uri="{FF2B5EF4-FFF2-40B4-BE49-F238E27FC236}">
                  <a16:creationId xmlns:a16="http://schemas.microsoft.com/office/drawing/2014/main" id="{971B129F-95B4-775D-291E-EDF1A0AAB5A5}"/>
                </a:ext>
              </a:extLst>
            </p:cNvPr>
            <p:cNvPicPr>
              <a:picLocks noChangeAspect="1"/>
            </p:cNvPicPr>
            <p:nvPr/>
          </p:nvPicPr>
          <p:blipFill>
            <a:blip r:embed="rId3"/>
            <a:stretch>
              <a:fillRect/>
            </a:stretch>
          </p:blipFill>
          <p:spPr>
            <a:xfrm>
              <a:off x="198447" y="4536347"/>
              <a:ext cx="3438000" cy="2015943"/>
            </a:xfrm>
            <a:prstGeom prst="rect">
              <a:avLst/>
            </a:prstGeom>
          </p:spPr>
        </p:pic>
        <p:pic>
          <p:nvPicPr>
            <p:cNvPr id="7" name="Grafik 6">
              <a:extLst>
                <a:ext uri="{FF2B5EF4-FFF2-40B4-BE49-F238E27FC236}">
                  <a16:creationId xmlns:a16="http://schemas.microsoft.com/office/drawing/2014/main" id="{5A3FF125-48D8-5841-FBB7-86745D00C979}"/>
                </a:ext>
              </a:extLst>
            </p:cNvPr>
            <p:cNvPicPr>
              <a:picLocks noChangeAspect="1"/>
            </p:cNvPicPr>
            <p:nvPr/>
          </p:nvPicPr>
          <p:blipFill>
            <a:blip r:embed="rId4"/>
            <a:stretch>
              <a:fillRect/>
            </a:stretch>
          </p:blipFill>
          <p:spPr>
            <a:xfrm>
              <a:off x="4208117" y="535893"/>
              <a:ext cx="3438000" cy="1965345"/>
            </a:xfrm>
            <a:prstGeom prst="rect">
              <a:avLst/>
            </a:prstGeom>
          </p:spPr>
        </p:pic>
        <p:pic>
          <p:nvPicPr>
            <p:cNvPr id="6" name="Grafik 5">
              <a:extLst>
                <a:ext uri="{FF2B5EF4-FFF2-40B4-BE49-F238E27FC236}">
                  <a16:creationId xmlns:a16="http://schemas.microsoft.com/office/drawing/2014/main" id="{66DBD901-2CDB-8DA3-7A96-31930C28F979}"/>
                </a:ext>
              </a:extLst>
            </p:cNvPr>
            <p:cNvPicPr>
              <a:picLocks noChangeAspect="1"/>
            </p:cNvPicPr>
            <p:nvPr/>
          </p:nvPicPr>
          <p:blipFill>
            <a:blip r:embed="rId5"/>
            <a:stretch>
              <a:fillRect/>
            </a:stretch>
          </p:blipFill>
          <p:spPr>
            <a:xfrm>
              <a:off x="7789436" y="535893"/>
              <a:ext cx="3438000" cy="1910599"/>
            </a:xfrm>
            <a:prstGeom prst="rect">
              <a:avLst/>
            </a:prstGeom>
          </p:spPr>
        </p:pic>
        <p:pic>
          <p:nvPicPr>
            <p:cNvPr id="5" name="Grafik 4">
              <a:extLst>
                <a:ext uri="{FF2B5EF4-FFF2-40B4-BE49-F238E27FC236}">
                  <a16:creationId xmlns:a16="http://schemas.microsoft.com/office/drawing/2014/main" id="{89CB8E7F-96DB-AAFB-9042-AD9E15C05331}"/>
                </a:ext>
              </a:extLst>
            </p:cNvPr>
            <p:cNvPicPr>
              <a:picLocks noChangeAspect="1"/>
            </p:cNvPicPr>
            <p:nvPr/>
          </p:nvPicPr>
          <p:blipFill>
            <a:blip r:embed="rId6"/>
            <a:stretch>
              <a:fillRect/>
            </a:stretch>
          </p:blipFill>
          <p:spPr>
            <a:xfrm>
              <a:off x="4208117" y="2518685"/>
              <a:ext cx="3438000" cy="1963039"/>
            </a:xfrm>
            <a:prstGeom prst="rect">
              <a:avLst/>
            </a:prstGeom>
          </p:spPr>
        </p:pic>
        <p:pic>
          <p:nvPicPr>
            <p:cNvPr id="4" name="Grafik 3">
              <a:extLst>
                <a:ext uri="{FF2B5EF4-FFF2-40B4-BE49-F238E27FC236}">
                  <a16:creationId xmlns:a16="http://schemas.microsoft.com/office/drawing/2014/main" id="{36815BBA-49D5-315B-2442-80ACD36E866A}"/>
                </a:ext>
              </a:extLst>
            </p:cNvPr>
            <p:cNvPicPr>
              <a:picLocks noChangeAspect="1"/>
            </p:cNvPicPr>
            <p:nvPr/>
          </p:nvPicPr>
          <p:blipFill>
            <a:blip r:embed="rId7"/>
            <a:stretch>
              <a:fillRect/>
            </a:stretch>
          </p:blipFill>
          <p:spPr>
            <a:xfrm>
              <a:off x="160527" y="2402258"/>
              <a:ext cx="3438000" cy="1996954"/>
            </a:xfrm>
            <a:prstGeom prst="rect">
              <a:avLst/>
            </a:prstGeom>
          </p:spPr>
        </p:pic>
        <p:pic>
          <p:nvPicPr>
            <p:cNvPr id="3" name="Grafik 2">
              <a:extLst>
                <a:ext uri="{FF2B5EF4-FFF2-40B4-BE49-F238E27FC236}">
                  <a16:creationId xmlns:a16="http://schemas.microsoft.com/office/drawing/2014/main" id="{9CEF6F6C-74D5-4A02-F39B-4F67CD3E5AA0}"/>
                </a:ext>
              </a:extLst>
            </p:cNvPr>
            <p:cNvPicPr>
              <a:picLocks noChangeAspect="1"/>
            </p:cNvPicPr>
            <p:nvPr/>
          </p:nvPicPr>
          <p:blipFill>
            <a:blip r:embed="rId8"/>
            <a:stretch>
              <a:fillRect/>
            </a:stretch>
          </p:blipFill>
          <p:spPr>
            <a:xfrm>
              <a:off x="7789436" y="2521104"/>
              <a:ext cx="3438000" cy="1963039"/>
            </a:xfrm>
            <a:prstGeom prst="rect">
              <a:avLst/>
            </a:prstGeom>
          </p:spPr>
        </p:pic>
        <p:sp>
          <p:nvSpPr>
            <p:cNvPr id="12" name="Textfeld 11">
              <a:extLst>
                <a:ext uri="{FF2B5EF4-FFF2-40B4-BE49-F238E27FC236}">
                  <a16:creationId xmlns:a16="http://schemas.microsoft.com/office/drawing/2014/main" id="{07305747-DC07-409B-87AA-2B7757684380}"/>
                </a:ext>
              </a:extLst>
            </p:cNvPr>
            <p:cNvSpPr txBox="1"/>
            <p:nvPr/>
          </p:nvSpPr>
          <p:spPr>
            <a:xfrm>
              <a:off x="6585555" y="488816"/>
              <a:ext cx="1532238" cy="292388"/>
            </a:xfrm>
            <a:prstGeom prst="rect">
              <a:avLst/>
            </a:prstGeom>
            <a:noFill/>
          </p:spPr>
          <p:txBody>
            <a:bodyPr wrap="square" rtlCol="0">
              <a:spAutoFit/>
            </a:bodyPr>
            <a:lstStyle/>
            <a:p>
              <a:r>
                <a:rPr lang="de-DE" sz="1300" dirty="0"/>
                <a:t>ASXL1</a:t>
              </a:r>
            </a:p>
          </p:txBody>
        </p:sp>
        <p:sp>
          <p:nvSpPr>
            <p:cNvPr id="13" name="Textfeld 12">
              <a:extLst>
                <a:ext uri="{FF2B5EF4-FFF2-40B4-BE49-F238E27FC236}">
                  <a16:creationId xmlns:a16="http://schemas.microsoft.com/office/drawing/2014/main" id="{9AE4C75D-8612-AB2D-60E7-07A7481802D8}"/>
                </a:ext>
              </a:extLst>
            </p:cNvPr>
            <p:cNvSpPr txBox="1"/>
            <p:nvPr/>
          </p:nvSpPr>
          <p:spPr>
            <a:xfrm>
              <a:off x="10015825" y="462418"/>
              <a:ext cx="1532238" cy="292388"/>
            </a:xfrm>
            <a:prstGeom prst="rect">
              <a:avLst/>
            </a:prstGeom>
            <a:noFill/>
          </p:spPr>
          <p:txBody>
            <a:bodyPr wrap="square" rtlCol="0">
              <a:spAutoFit/>
            </a:bodyPr>
            <a:lstStyle/>
            <a:p>
              <a:r>
                <a:rPr lang="de-DE" sz="1300" dirty="0"/>
                <a:t>DNMT3A</a:t>
              </a:r>
            </a:p>
          </p:txBody>
        </p:sp>
        <p:sp>
          <p:nvSpPr>
            <p:cNvPr id="14" name="Textfeld 13">
              <a:extLst>
                <a:ext uri="{FF2B5EF4-FFF2-40B4-BE49-F238E27FC236}">
                  <a16:creationId xmlns:a16="http://schemas.microsoft.com/office/drawing/2014/main" id="{361373C4-9096-0A7D-C1C9-7780ECBB4CB1}"/>
                </a:ext>
              </a:extLst>
            </p:cNvPr>
            <p:cNvSpPr txBox="1"/>
            <p:nvPr/>
          </p:nvSpPr>
          <p:spPr>
            <a:xfrm>
              <a:off x="2870328" y="2425889"/>
              <a:ext cx="1532238" cy="292388"/>
            </a:xfrm>
            <a:prstGeom prst="rect">
              <a:avLst/>
            </a:prstGeom>
            <a:noFill/>
          </p:spPr>
          <p:txBody>
            <a:bodyPr wrap="square" rtlCol="0">
              <a:spAutoFit/>
            </a:bodyPr>
            <a:lstStyle/>
            <a:p>
              <a:r>
                <a:rPr lang="de-DE" sz="1300" dirty="0"/>
                <a:t>IDH1</a:t>
              </a:r>
            </a:p>
          </p:txBody>
        </p:sp>
        <p:sp>
          <p:nvSpPr>
            <p:cNvPr id="15" name="Textfeld 14">
              <a:extLst>
                <a:ext uri="{FF2B5EF4-FFF2-40B4-BE49-F238E27FC236}">
                  <a16:creationId xmlns:a16="http://schemas.microsoft.com/office/drawing/2014/main" id="{B641FED1-E2F1-C93C-306C-2AC4FAB5705A}"/>
                </a:ext>
              </a:extLst>
            </p:cNvPr>
            <p:cNvSpPr txBox="1"/>
            <p:nvPr/>
          </p:nvSpPr>
          <p:spPr>
            <a:xfrm>
              <a:off x="6804880" y="2402258"/>
              <a:ext cx="1532238" cy="292388"/>
            </a:xfrm>
            <a:prstGeom prst="rect">
              <a:avLst/>
            </a:prstGeom>
            <a:noFill/>
          </p:spPr>
          <p:txBody>
            <a:bodyPr wrap="square" rtlCol="0">
              <a:spAutoFit/>
            </a:bodyPr>
            <a:lstStyle/>
            <a:p>
              <a:r>
                <a:rPr lang="de-DE" sz="1300" dirty="0"/>
                <a:t>IDH2</a:t>
              </a:r>
            </a:p>
          </p:txBody>
        </p:sp>
        <p:sp>
          <p:nvSpPr>
            <p:cNvPr id="16" name="Textfeld 15">
              <a:extLst>
                <a:ext uri="{FF2B5EF4-FFF2-40B4-BE49-F238E27FC236}">
                  <a16:creationId xmlns:a16="http://schemas.microsoft.com/office/drawing/2014/main" id="{F008C466-015E-8CBA-3A60-8545D976EFCA}"/>
                </a:ext>
              </a:extLst>
            </p:cNvPr>
            <p:cNvSpPr txBox="1"/>
            <p:nvPr/>
          </p:nvSpPr>
          <p:spPr>
            <a:xfrm>
              <a:off x="10167040" y="2402258"/>
              <a:ext cx="1532238" cy="292388"/>
            </a:xfrm>
            <a:prstGeom prst="rect">
              <a:avLst/>
            </a:prstGeom>
            <a:noFill/>
          </p:spPr>
          <p:txBody>
            <a:bodyPr wrap="square" rtlCol="0">
              <a:spAutoFit/>
            </a:bodyPr>
            <a:lstStyle/>
            <a:p>
              <a:r>
                <a:rPr lang="de-DE" sz="1300" dirty="0"/>
                <a:t>RUNX1</a:t>
              </a:r>
            </a:p>
          </p:txBody>
        </p:sp>
        <p:sp>
          <p:nvSpPr>
            <p:cNvPr id="17" name="Textfeld 16">
              <a:extLst>
                <a:ext uri="{FF2B5EF4-FFF2-40B4-BE49-F238E27FC236}">
                  <a16:creationId xmlns:a16="http://schemas.microsoft.com/office/drawing/2014/main" id="{10723532-75C2-16DD-DEAC-3511FAE32B5D}"/>
                </a:ext>
              </a:extLst>
            </p:cNvPr>
            <p:cNvSpPr txBox="1"/>
            <p:nvPr/>
          </p:nvSpPr>
          <p:spPr>
            <a:xfrm>
              <a:off x="3070957" y="4400599"/>
              <a:ext cx="1532238" cy="292388"/>
            </a:xfrm>
            <a:prstGeom prst="rect">
              <a:avLst/>
            </a:prstGeom>
            <a:noFill/>
          </p:spPr>
          <p:txBody>
            <a:bodyPr wrap="square" rtlCol="0">
              <a:spAutoFit/>
            </a:bodyPr>
            <a:lstStyle/>
            <a:p>
              <a:r>
                <a:rPr lang="de-DE" sz="1300" dirty="0"/>
                <a:t>TP53</a:t>
              </a:r>
            </a:p>
          </p:txBody>
        </p:sp>
        <p:grpSp>
          <p:nvGrpSpPr>
            <p:cNvPr id="18" name="Gruppieren 17">
              <a:extLst>
                <a:ext uri="{FF2B5EF4-FFF2-40B4-BE49-F238E27FC236}">
                  <a16:creationId xmlns:a16="http://schemas.microsoft.com/office/drawing/2014/main" id="{AAE4E4AA-7EA2-2441-D56F-A3CC114CB397}"/>
                </a:ext>
              </a:extLst>
            </p:cNvPr>
            <p:cNvGrpSpPr/>
            <p:nvPr/>
          </p:nvGrpSpPr>
          <p:grpSpPr>
            <a:xfrm>
              <a:off x="9105889" y="4831221"/>
              <a:ext cx="1676055" cy="1025953"/>
              <a:chOff x="7512908" y="4091614"/>
              <a:chExt cx="4481039" cy="2630804"/>
            </a:xfrm>
          </p:grpSpPr>
          <p:grpSp>
            <p:nvGrpSpPr>
              <p:cNvPr id="19" name="Gruppieren 18">
                <a:extLst>
                  <a:ext uri="{FF2B5EF4-FFF2-40B4-BE49-F238E27FC236}">
                    <a16:creationId xmlns:a16="http://schemas.microsoft.com/office/drawing/2014/main" id="{F669E477-D876-58B5-2892-754AA29E2247}"/>
                  </a:ext>
                </a:extLst>
              </p:cNvPr>
              <p:cNvGrpSpPr/>
              <p:nvPr/>
            </p:nvGrpSpPr>
            <p:grpSpPr>
              <a:xfrm>
                <a:off x="7512908" y="4091614"/>
                <a:ext cx="4481039" cy="2630804"/>
                <a:chOff x="7512908" y="4091614"/>
                <a:chExt cx="4481039" cy="2630804"/>
              </a:xfrm>
            </p:grpSpPr>
            <p:pic>
              <p:nvPicPr>
                <p:cNvPr id="25" name="Grafik 24">
                  <a:extLst>
                    <a:ext uri="{FF2B5EF4-FFF2-40B4-BE49-F238E27FC236}">
                      <a16:creationId xmlns:a16="http://schemas.microsoft.com/office/drawing/2014/main" id="{13531FC4-E459-2B99-1DA9-A7416087FFF5}"/>
                    </a:ext>
                  </a:extLst>
                </p:cNvPr>
                <p:cNvPicPr>
                  <a:picLocks noChangeAspect="1"/>
                </p:cNvPicPr>
                <p:nvPr/>
              </p:nvPicPr>
              <p:blipFill>
                <a:blip r:embed="rId9"/>
                <a:stretch>
                  <a:fillRect/>
                </a:stretch>
              </p:blipFill>
              <p:spPr>
                <a:xfrm>
                  <a:off x="7512908" y="4091614"/>
                  <a:ext cx="4481039" cy="2630804"/>
                </a:xfrm>
                <a:prstGeom prst="rect">
                  <a:avLst/>
                </a:prstGeom>
              </p:spPr>
            </p:pic>
            <p:sp>
              <p:nvSpPr>
                <p:cNvPr id="26" name="Abgerundetes Rechteck 25">
                  <a:extLst>
                    <a:ext uri="{FF2B5EF4-FFF2-40B4-BE49-F238E27FC236}">
                      <a16:creationId xmlns:a16="http://schemas.microsoft.com/office/drawing/2014/main" id="{042E6A09-32E6-D0EE-D9E4-1DF2E24C1F60}"/>
                    </a:ext>
                  </a:extLst>
                </p:cNvPr>
                <p:cNvSpPr/>
                <p:nvPr/>
              </p:nvSpPr>
              <p:spPr>
                <a:xfrm>
                  <a:off x="9388862" y="4267910"/>
                  <a:ext cx="1460370"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0" name="Abgerundetes Rechteck 19">
                <a:extLst>
                  <a:ext uri="{FF2B5EF4-FFF2-40B4-BE49-F238E27FC236}">
                    <a16:creationId xmlns:a16="http://schemas.microsoft.com/office/drawing/2014/main" id="{3DD6147D-7424-C4F1-8306-CDEE547268DC}"/>
                  </a:ext>
                </a:extLst>
              </p:cNvPr>
              <p:cNvSpPr/>
              <p:nvPr/>
            </p:nvSpPr>
            <p:spPr>
              <a:xfrm>
                <a:off x="10849232" y="4633321"/>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Abgerundetes Rechteck 20">
                <a:extLst>
                  <a:ext uri="{FF2B5EF4-FFF2-40B4-BE49-F238E27FC236}">
                    <a16:creationId xmlns:a16="http://schemas.microsoft.com/office/drawing/2014/main" id="{B0630380-918B-2131-959A-572E9F9D0F09}"/>
                  </a:ext>
                </a:extLst>
              </p:cNvPr>
              <p:cNvSpPr/>
              <p:nvPr/>
            </p:nvSpPr>
            <p:spPr>
              <a:xfrm>
                <a:off x="9852453" y="502878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Abgerundetes Rechteck 21">
                <a:extLst>
                  <a:ext uri="{FF2B5EF4-FFF2-40B4-BE49-F238E27FC236}">
                    <a16:creationId xmlns:a16="http://schemas.microsoft.com/office/drawing/2014/main" id="{05B09573-EE50-AB44-B78A-2CACC9781A8A}"/>
                  </a:ext>
                </a:extLst>
              </p:cNvPr>
              <p:cNvSpPr/>
              <p:nvPr/>
            </p:nvSpPr>
            <p:spPr>
              <a:xfrm>
                <a:off x="9388862" y="540701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Abgerundetes Rechteck 22">
                <a:extLst>
                  <a:ext uri="{FF2B5EF4-FFF2-40B4-BE49-F238E27FC236}">
                    <a16:creationId xmlns:a16="http://schemas.microsoft.com/office/drawing/2014/main" id="{1F6F48F1-1E47-0F1C-977F-FE92DF833316}"/>
                  </a:ext>
                </a:extLst>
              </p:cNvPr>
              <p:cNvSpPr/>
              <p:nvPr/>
            </p:nvSpPr>
            <p:spPr>
              <a:xfrm>
                <a:off x="8925271" y="578524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Abgerundetes Rechteck 23">
                <a:extLst>
                  <a:ext uri="{FF2B5EF4-FFF2-40B4-BE49-F238E27FC236}">
                    <a16:creationId xmlns:a16="http://schemas.microsoft.com/office/drawing/2014/main" id="{0952A4A2-575E-9A21-E579-67ABE6BDB76C}"/>
                  </a:ext>
                </a:extLst>
              </p:cNvPr>
              <p:cNvSpPr/>
              <p:nvPr/>
            </p:nvSpPr>
            <p:spPr>
              <a:xfrm>
                <a:off x="8707738" y="616347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2" name="Grafik 1">
              <a:extLst>
                <a:ext uri="{FF2B5EF4-FFF2-40B4-BE49-F238E27FC236}">
                  <a16:creationId xmlns:a16="http://schemas.microsoft.com/office/drawing/2014/main" id="{6F4D4862-60C0-AD48-3057-D3868F6AF336}"/>
                </a:ext>
              </a:extLst>
            </p:cNvPr>
            <p:cNvPicPr>
              <a:picLocks noChangeAspect="1"/>
            </p:cNvPicPr>
            <p:nvPr/>
          </p:nvPicPr>
          <p:blipFill>
            <a:blip r:embed="rId10"/>
            <a:stretch>
              <a:fillRect/>
            </a:stretch>
          </p:blipFill>
          <p:spPr>
            <a:xfrm>
              <a:off x="160527" y="396249"/>
              <a:ext cx="3438000" cy="2031298"/>
            </a:xfrm>
            <a:prstGeom prst="rect">
              <a:avLst/>
            </a:prstGeom>
          </p:spPr>
        </p:pic>
      </p:grpSp>
    </p:spTree>
    <p:extLst>
      <p:ext uri="{BB962C8B-B14F-4D97-AF65-F5344CB8AC3E}">
        <p14:creationId xmlns:p14="http://schemas.microsoft.com/office/powerpoint/2010/main" val="697211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29483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dirty="0" err="1">
                <a:latin typeface="Calibri"/>
                <a:cs typeface="Calibri"/>
              </a:rPr>
              <a:t>Supplemental</a:t>
            </a:r>
            <a:r>
              <a:rPr lang="de-DE" altLang="en-US" dirty="0">
                <a:latin typeface="Calibri"/>
                <a:cs typeface="Calibri"/>
              </a:rPr>
              <a:t> Figure 3 – 4/10</a:t>
            </a:r>
          </a:p>
        </p:txBody>
      </p:sp>
      <p:grpSp>
        <p:nvGrpSpPr>
          <p:cNvPr id="9" name="Gruppieren 8">
            <a:extLst>
              <a:ext uri="{FF2B5EF4-FFF2-40B4-BE49-F238E27FC236}">
                <a16:creationId xmlns:a16="http://schemas.microsoft.com/office/drawing/2014/main" id="{AA40CD74-9202-3AD4-20A3-CA6FA6C070E0}"/>
              </a:ext>
            </a:extLst>
          </p:cNvPr>
          <p:cNvGrpSpPr/>
          <p:nvPr/>
        </p:nvGrpSpPr>
        <p:grpSpPr>
          <a:xfrm>
            <a:off x="198447" y="462418"/>
            <a:ext cx="11500831" cy="5942021"/>
            <a:chOff x="198447" y="462418"/>
            <a:chExt cx="11500831" cy="5942021"/>
          </a:xfrm>
        </p:grpSpPr>
        <p:pic>
          <p:nvPicPr>
            <p:cNvPr id="8" name="Grafik 7">
              <a:extLst>
                <a:ext uri="{FF2B5EF4-FFF2-40B4-BE49-F238E27FC236}">
                  <a16:creationId xmlns:a16="http://schemas.microsoft.com/office/drawing/2014/main" id="{0946757D-4C3B-4CD0-40D7-26AA492267DE}"/>
                </a:ext>
              </a:extLst>
            </p:cNvPr>
            <p:cNvPicPr>
              <a:picLocks noChangeAspect="1"/>
            </p:cNvPicPr>
            <p:nvPr/>
          </p:nvPicPr>
          <p:blipFill>
            <a:blip r:embed="rId3"/>
            <a:stretch>
              <a:fillRect/>
            </a:stretch>
          </p:blipFill>
          <p:spPr>
            <a:xfrm>
              <a:off x="237282" y="4407837"/>
              <a:ext cx="3438000" cy="1996602"/>
            </a:xfrm>
            <a:prstGeom prst="rect">
              <a:avLst/>
            </a:prstGeom>
          </p:spPr>
        </p:pic>
        <p:pic>
          <p:nvPicPr>
            <p:cNvPr id="7" name="Grafik 6">
              <a:extLst>
                <a:ext uri="{FF2B5EF4-FFF2-40B4-BE49-F238E27FC236}">
                  <a16:creationId xmlns:a16="http://schemas.microsoft.com/office/drawing/2014/main" id="{0D2B92C9-D0FB-5EAE-263D-2892F0F54004}"/>
                </a:ext>
              </a:extLst>
            </p:cNvPr>
            <p:cNvPicPr>
              <a:picLocks noChangeAspect="1"/>
            </p:cNvPicPr>
            <p:nvPr/>
          </p:nvPicPr>
          <p:blipFill>
            <a:blip r:embed="rId4"/>
            <a:stretch>
              <a:fillRect/>
            </a:stretch>
          </p:blipFill>
          <p:spPr>
            <a:xfrm>
              <a:off x="4092208" y="571806"/>
              <a:ext cx="3438000" cy="1912994"/>
            </a:xfrm>
            <a:prstGeom prst="rect">
              <a:avLst/>
            </a:prstGeom>
          </p:spPr>
        </p:pic>
        <p:pic>
          <p:nvPicPr>
            <p:cNvPr id="6" name="Grafik 5">
              <a:extLst>
                <a:ext uri="{FF2B5EF4-FFF2-40B4-BE49-F238E27FC236}">
                  <a16:creationId xmlns:a16="http://schemas.microsoft.com/office/drawing/2014/main" id="{EABE6ACC-C0A3-EA07-3CD4-958525400BC4}"/>
                </a:ext>
              </a:extLst>
            </p:cNvPr>
            <p:cNvPicPr>
              <a:picLocks noChangeAspect="1"/>
            </p:cNvPicPr>
            <p:nvPr/>
          </p:nvPicPr>
          <p:blipFill>
            <a:blip r:embed="rId5"/>
            <a:stretch>
              <a:fillRect/>
            </a:stretch>
          </p:blipFill>
          <p:spPr>
            <a:xfrm>
              <a:off x="7848226" y="551595"/>
              <a:ext cx="3438000" cy="1933205"/>
            </a:xfrm>
            <a:prstGeom prst="rect">
              <a:avLst/>
            </a:prstGeom>
          </p:spPr>
        </p:pic>
        <p:pic>
          <p:nvPicPr>
            <p:cNvPr id="5" name="Grafik 4">
              <a:extLst>
                <a:ext uri="{FF2B5EF4-FFF2-40B4-BE49-F238E27FC236}">
                  <a16:creationId xmlns:a16="http://schemas.microsoft.com/office/drawing/2014/main" id="{52B718A6-4076-D22C-EA15-85105AADBBF6}"/>
                </a:ext>
              </a:extLst>
            </p:cNvPr>
            <p:cNvPicPr>
              <a:picLocks noChangeAspect="1"/>
            </p:cNvPicPr>
            <p:nvPr/>
          </p:nvPicPr>
          <p:blipFill>
            <a:blip r:embed="rId6"/>
            <a:stretch>
              <a:fillRect/>
            </a:stretch>
          </p:blipFill>
          <p:spPr>
            <a:xfrm>
              <a:off x="4095079" y="2548452"/>
              <a:ext cx="3438000" cy="1895516"/>
            </a:xfrm>
            <a:prstGeom prst="rect">
              <a:avLst/>
            </a:prstGeom>
          </p:spPr>
        </p:pic>
        <p:pic>
          <p:nvPicPr>
            <p:cNvPr id="4" name="Grafik 3">
              <a:extLst>
                <a:ext uri="{FF2B5EF4-FFF2-40B4-BE49-F238E27FC236}">
                  <a16:creationId xmlns:a16="http://schemas.microsoft.com/office/drawing/2014/main" id="{A6D5EFD6-9C6A-3047-F8EB-4F8A2ED128EB}"/>
                </a:ext>
              </a:extLst>
            </p:cNvPr>
            <p:cNvPicPr>
              <a:picLocks noChangeAspect="1"/>
            </p:cNvPicPr>
            <p:nvPr/>
          </p:nvPicPr>
          <p:blipFill>
            <a:blip r:embed="rId7"/>
            <a:stretch>
              <a:fillRect/>
            </a:stretch>
          </p:blipFill>
          <p:spPr>
            <a:xfrm>
              <a:off x="198447" y="2425889"/>
              <a:ext cx="3438000" cy="1973066"/>
            </a:xfrm>
            <a:prstGeom prst="rect">
              <a:avLst/>
            </a:prstGeom>
          </p:spPr>
        </p:pic>
        <p:pic>
          <p:nvPicPr>
            <p:cNvPr id="3" name="Grafik 2">
              <a:extLst>
                <a:ext uri="{FF2B5EF4-FFF2-40B4-BE49-F238E27FC236}">
                  <a16:creationId xmlns:a16="http://schemas.microsoft.com/office/drawing/2014/main" id="{F7C001F8-2B86-15BF-D7FF-06AAFF2AB04D}"/>
                </a:ext>
              </a:extLst>
            </p:cNvPr>
            <p:cNvPicPr>
              <a:picLocks noChangeAspect="1"/>
            </p:cNvPicPr>
            <p:nvPr/>
          </p:nvPicPr>
          <p:blipFill>
            <a:blip r:embed="rId8"/>
            <a:stretch>
              <a:fillRect/>
            </a:stretch>
          </p:blipFill>
          <p:spPr>
            <a:xfrm>
              <a:off x="7833794" y="2450162"/>
              <a:ext cx="3438000" cy="1957675"/>
            </a:xfrm>
            <a:prstGeom prst="rect">
              <a:avLst/>
            </a:prstGeom>
          </p:spPr>
        </p:pic>
        <p:sp>
          <p:nvSpPr>
            <p:cNvPr id="12" name="Textfeld 11">
              <a:extLst>
                <a:ext uri="{FF2B5EF4-FFF2-40B4-BE49-F238E27FC236}">
                  <a16:creationId xmlns:a16="http://schemas.microsoft.com/office/drawing/2014/main" id="{07305747-DC07-409B-87AA-2B7757684380}"/>
                </a:ext>
              </a:extLst>
            </p:cNvPr>
            <p:cNvSpPr txBox="1"/>
            <p:nvPr/>
          </p:nvSpPr>
          <p:spPr>
            <a:xfrm>
              <a:off x="6585555" y="488816"/>
              <a:ext cx="1532238" cy="292388"/>
            </a:xfrm>
            <a:prstGeom prst="rect">
              <a:avLst/>
            </a:prstGeom>
            <a:noFill/>
          </p:spPr>
          <p:txBody>
            <a:bodyPr wrap="square" rtlCol="0">
              <a:spAutoFit/>
            </a:bodyPr>
            <a:lstStyle/>
            <a:p>
              <a:r>
                <a:rPr lang="de-DE" sz="1300" dirty="0"/>
                <a:t>ASXL1</a:t>
              </a:r>
            </a:p>
          </p:txBody>
        </p:sp>
        <p:sp>
          <p:nvSpPr>
            <p:cNvPr id="13" name="Textfeld 12">
              <a:extLst>
                <a:ext uri="{FF2B5EF4-FFF2-40B4-BE49-F238E27FC236}">
                  <a16:creationId xmlns:a16="http://schemas.microsoft.com/office/drawing/2014/main" id="{9AE4C75D-8612-AB2D-60E7-07A7481802D8}"/>
                </a:ext>
              </a:extLst>
            </p:cNvPr>
            <p:cNvSpPr txBox="1"/>
            <p:nvPr/>
          </p:nvSpPr>
          <p:spPr>
            <a:xfrm>
              <a:off x="10015825" y="462418"/>
              <a:ext cx="1532238" cy="292388"/>
            </a:xfrm>
            <a:prstGeom prst="rect">
              <a:avLst/>
            </a:prstGeom>
            <a:noFill/>
          </p:spPr>
          <p:txBody>
            <a:bodyPr wrap="square" rtlCol="0">
              <a:spAutoFit/>
            </a:bodyPr>
            <a:lstStyle/>
            <a:p>
              <a:r>
                <a:rPr lang="de-DE" sz="1300" dirty="0"/>
                <a:t>DNMT3A</a:t>
              </a:r>
            </a:p>
          </p:txBody>
        </p:sp>
        <p:sp>
          <p:nvSpPr>
            <p:cNvPr id="14" name="Textfeld 13">
              <a:extLst>
                <a:ext uri="{FF2B5EF4-FFF2-40B4-BE49-F238E27FC236}">
                  <a16:creationId xmlns:a16="http://schemas.microsoft.com/office/drawing/2014/main" id="{361373C4-9096-0A7D-C1C9-7780ECBB4CB1}"/>
                </a:ext>
              </a:extLst>
            </p:cNvPr>
            <p:cNvSpPr txBox="1"/>
            <p:nvPr/>
          </p:nvSpPr>
          <p:spPr>
            <a:xfrm>
              <a:off x="2870328" y="2425889"/>
              <a:ext cx="1532238" cy="292388"/>
            </a:xfrm>
            <a:prstGeom prst="rect">
              <a:avLst/>
            </a:prstGeom>
            <a:noFill/>
          </p:spPr>
          <p:txBody>
            <a:bodyPr wrap="square" rtlCol="0">
              <a:spAutoFit/>
            </a:bodyPr>
            <a:lstStyle/>
            <a:p>
              <a:r>
                <a:rPr lang="de-DE" sz="1300" dirty="0"/>
                <a:t>IDH1</a:t>
              </a:r>
            </a:p>
          </p:txBody>
        </p:sp>
        <p:sp>
          <p:nvSpPr>
            <p:cNvPr id="15" name="Textfeld 14">
              <a:extLst>
                <a:ext uri="{FF2B5EF4-FFF2-40B4-BE49-F238E27FC236}">
                  <a16:creationId xmlns:a16="http://schemas.microsoft.com/office/drawing/2014/main" id="{B641FED1-E2F1-C93C-306C-2AC4FAB5705A}"/>
                </a:ext>
              </a:extLst>
            </p:cNvPr>
            <p:cNvSpPr txBox="1"/>
            <p:nvPr/>
          </p:nvSpPr>
          <p:spPr>
            <a:xfrm>
              <a:off x="6804880" y="2402258"/>
              <a:ext cx="1532238" cy="292388"/>
            </a:xfrm>
            <a:prstGeom prst="rect">
              <a:avLst/>
            </a:prstGeom>
            <a:noFill/>
          </p:spPr>
          <p:txBody>
            <a:bodyPr wrap="square" rtlCol="0">
              <a:spAutoFit/>
            </a:bodyPr>
            <a:lstStyle/>
            <a:p>
              <a:r>
                <a:rPr lang="de-DE" sz="1300" dirty="0"/>
                <a:t>IDH2</a:t>
              </a:r>
            </a:p>
          </p:txBody>
        </p:sp>
        <p:sp>
          <p:nvSpPr>
            <p:cNvPr id="16" name="Textfeld 15">
              <a:extLst>
                <a:ext uri="{FF2B5EF4-FFF2-40B4-BE49-F238E27FC236}">
                  <a16:creationId xmlns:a16="http://schemas.microsoft.com/office/drawing/2014/main" id="{F008C466-015E-8CBA-3A60-8545D976EFCA}"/>
                </a:ext>
              </a:extLst>
            </p:cNvPr>
            <p:cNvSpPr txBox="1"/>
            <p:nvPr/>
          </p:nvSpPr>
          <p:spPr>
            <a:xfrm>
              <a:off x="10167040" y="2402258"/>
              <a:ext cx="1532238" cy="292388"/>
            </a:xfrm>
            <a:prstGeom prst="rect">
              <a:avLst/>
            </a:prstGeom>
            <a:noFill/>
          </p:spPr>
          <p:txBody>
            <a:bodyPr wrap="square" rtlCol="0">
              <a:spAutoFit/>
            </a:bodyPr>
            <a:lstStyle/>
            <a:p>
              <a:r>
                <a:rPr lang="de-DE" sz="1300" dirty="0"/>
                <a:t>RUNX1</a:t>
              </a:r>
            </a:p>
          </p:txBody>
        </p:sp>
        <p:sp>
          <p:nvSpPr>
            <p:cNvPr id="17" name="Textfeld 16">
              <a:extLst>
                <a:ext uri="{FF2B5EF4-FFF2-40B4-BE49-F238E27FC236}">
                  <a16:creationId xmlns:a16="http://schemas.microsoft.com/office/drawing/2014/main" id="{10723532-75C2-16DD-DEAC-3511FAE32B5D}"/>
                </a:ext>
              </a:extLst>
            </p:cNvPr>
            <p:cNvSpPr txBox="1"/>
            <p:nvPr/>
          </p:nvSpPr>
          <p:spPr>
            <a:xfrm>
              <a:off x="3070957" y="4400599"/>
              <a:ext cx="1532238" cy="292388"/>
            </a:xfrm>
            <a:prstGeom prst="rect">
              <a:avLst/>
            </a:prstGeom>
            <a:noFill/>
          </p:spPr>
          <p:txBody>
            <a:bodyPr wrap="square" rtlCol="0">
              <a:spAutoFit/>
            </a:bodyPr>
            <a:lstStyle/>
            <a:p>
              <a:r>
                <a:rPr lang="de-DE" sz="1300" dirty="0"/>
                <a:t>TP53</a:t>
              </a:r>
            </a:p>
          </p:txBody>
        </p:sp>
        <p:grpSp>
          <p:nvGrpSpPr>
            <p:cNvPr id="18" name="Gruppieren 17">
              <a:extLst>
                <a:ext uri="{FF2B5EF4-FFF2-40B4-BE49-F238E27FC236}">
                  <a16:creationId xmlns:a16="http://schemas.microsoft.com/office/drawing/2014/main" id="{AAE4E4AA-7EA2-2441-D56F-A3CC114CB397}"/>
                </a:ext>
              </a:extLst>
            </p:cNvPr>
            <p:cNvGrpSpPr/>
            <p:nvPr/>
          </p:nvGrpSpPr>
          <p:grpSpPr>
            <a:xfrm>
              <a:off x="9105889" y="4831221"/>
              <a:ext cx="1676055" cy="1025953"/>
              <a:chOff x="7512908" y="4091614"/>
              <a:chExt cx="4481039" cy="2630804"/>
            </a:xfrm>
          </p:grpSpPr>
          <p:grpSp>
            <p:nvGrpSpPr>
              <p:cNvPr id="19" name="Gruppieren 18">
                <a:extLst>
                  <a:ext uri="{FF2B5EF4-FFF2-40B4-BE49-F238E27FC236}">
                    <a16:creationId xmlns:a16="http://schemas.microsoft.com/office/drawing/2014/main" id="{F669E477-D876-58B5-2892-754AA29E2247}"/>
                  </a:ext>
                </a:extLst>
              </p:cNvPr>
              <p:cNvGrpSpPr/>
              <p:nvPr/>
            </p:nvGrpSpPr>
            <p:grpSpPr>
              <a:xfrm>
                <a:off x="7512908" y="4091614"/>
                <a:ext cx="4481039" cy="2630804"/>
                <a:chOff x="7512908" y="4091614"/>
                <a:chExt cx="4481039" cy="2630804"/>
              </a:xfrm>
            </p:grpSpPr>
            <p:pic>
              <p:nvPicPr>
                <p:cNvPr id="25" name="Grafik 24">
                  <a:extLst>
                    <a:ext uri="{FF2B5EF4-FFF2-40B4-BE49-F238E27FC236}">
                      <a16:creationId xmlns:a16="http://schemas.microsoft.com/office/drawing/2014/main" id="{13531FC4-E459-2B99-1DA9-A7416087FFF5}"/>
                    </a:ext>
                  </a:extLst>
                </p:cNvPr>
                <p:cNvPicPr>
                  <a:picLocks noChangeAspect="1"/>
                </p:cNvPicPr>
                <p:nvPr/>
              </p:nvPicPr>
              <p:blipFill>
                <a:blip r:embed="rId9"/>
                <a:stretch>
                  <a:fillRect/>
                </a:stretch>
              </p:blipFill>
              <p:spPr>
                <a:xfrm>
                  <a:off x="7512908" y="4091614"/>
                  <a:ext cx="4481039" cy="2630804"/>
                </a:xfrm>
                <a:prstGeom prst="rect">
                  <a:avLst/>
                </a:prstGeom>
              </p:spPr>
            </p:pic>
            <p:sp>
              <p:nvSpPr>
                <p:cNvPr id="26" name="Abgerundetes Rechteck 25">
                  <a:extLst>
                    <a:ext uri="{FF2B5EF4-FFF2-40B4-BE49-F238E27FC236}">
                      <a16:creationId xmlns:a16="http://schemas.microsoft.com/office/drawing/2014/main" id="{042E6A09-32E6-D0EE-D9E4-1DF2E24C1F60}"/>
                    </a:ext>
                  </a:extLst>
                </p:cNvPr>
                <p:cNvSpPr/>
                <p:nvPr/>
              </p:nvSpPr>
              <p:spPr>
                <a:xfrm>
                  <a:off x="9388862" y="4267910"/>
                  <a:ext cx="1460370"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0" name="Abgerundetes Rechteck 19">
                <a:extLst>
                  <a:ext uri="{FF2B5EF4-FFF2-40B4-BE49-F238E27FC236}">
                    <a16:creationId xmlns:a16="http://schemas.microsoft.com/office/drawing/2014/main" id="{3DD6147D-7424-C4F1-8306-CDEE547268DC}"/>
                  </a:ext>
                </a:extLst>
              </p:cNvPr>
              <p:cNvSpPr/>
              <p:nvPr/>
            </p:nvSpPr>
            <p:spPr>
              <a:xfrm>
                <a:off x="10849232" y="4633321"/>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Abgerundetes Rechteck 20">
                <a:extLst>
                  <a:ext uri="{FF2B5EF4-FFF2-40B4-BE49-F238E27FC236}">
                    <a16:creationId xmlns:a16="http://schemas.microsoft.com/office/drawing/2014/main" id="{B0630380-918B-2131-959A-572E9F9D0F09}"/>
                  </a:ext>
                </a:extLst>
              </p:cNvPr>
              <p:cNvSpPr/>
              <p:nvPr/>
            </p:nvSpPr>
            <p:spPr>
              <a:xfrm>
                <a:off x="9852453" y="502878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Abgerundetes Rechteck 21">
                <a:extLst>
                  <a:ext uri="{FF2B5EF4-FFF2-40B4-BE49-F238E27FC236}">
                    <a16:creationId xmlns:a16="http://schemas.microsoft.com/office/drawing/2014/main" id="{05B09573-EE50-AB44-B78A-2CACC9781A8A}"/>
                  </a:ext>
                </a:extLst>
              </p:cNvPr>
              <p:cNvSpPr/>
              <p:nvPr/>
            </p:nvSpPr>
            <p:spPr>
              <a:xfrm>
                <a:off x="9388862" y="540701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Abgerundetes Rechteck 22">
                <a:extLst>
                  <a:ext uri="{FF2B5EF4-FFF2-40B4-BE49-F238E27FC236}">
                    <a16:creationId xmlns:a16="http://schemas.microsoft.com/office/drawing/2014/main" id="{1F6F48F1-1E47-0F1C-977F-FE92DF833316}"/>
                  </a:ext>
                </a:extLst>
              </p:cNvPr>
              <p:cNvSpPr/>
              <p:nvPr/>
            </p:nvSpPr>
            <p:spPr>
              <a:xfrm>
                <a:off x="8925271" y="578524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Abgerundetes Rechteck 23">
                <a:extLst>
                  <a:ext uri="{FF2B5EF4-FFF2-40B4-BE49-F238E27FC236}">
                    <a16:creationId xmlns:a16="http://schemas.microsoft.com/office/drawing/2014/main" id="{0952A4A2-575E-9A21-E579-67ABE6BDB76C}"/>
                  </a:ext>
                </a:extLst>
              </p:cNvPr>
              <p:cNvSpPr/>
              <p:nvPr/>
            </p:nvSpPr>
            <p:spPr>
              <a:xfrm>
                <a:off x="8707738" y="616347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2" name="Grafik 1">
              <a:extLst>
                <a:ext uri="{FF2B5EF4-FFF2-40B4-BE49-F238E27FC236}">
                  <a16:creationId xmlns:a16="http://schemas.microsoft.com/office/drawing/2014/main" id="{9BB62C67-17E4-81C1-E19D-A76417560F33}"/>
                </a:ext>
              </a:extLst>
            </p:cNvPr>
            <p:cNvPicPr>
              <a:picLocks noChangeAspect="1"/>
            </p:cNvPicPr>
            <p:nvPr/>
          </p:nvPicPr>
          <p:blipFill>
            <a:blip r:embed="rId10"/>
            <a:stretch>
              <a:fillRect/>
            </a:stretch>
          </p:blipFill>
          <p:spPr>
            <a:xfrm>
              <a:off x="198447" y="488816"/>
              <a:ext cx="3438000" cy="1915997"/>
            </a:xfrm>
            <a:prstGeom prst="rect">
              <a:avLst/>
            </a:prstGeom>
          </p:spPr>
        </p:pic>
      </p:grpSp>
    </p:spTree>
    <p:extLst>
      <p:ext uri="{BB962C8B-B14F-4D97-AF65-F5344CB8AC3E}">
        <p14:creationId xmlns:p14="http://schemas.microsoft.com/office/powerpoint/2010/main" val="1222949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29483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dirty="0" err="1">
                <a:latin typeface="Calibri"/>
                <a:cs typeface="Calibri"/>
              </a:rPr>
              <a:t>Supplemental</a:t>
            </a:r>
            <a:r>
              <a:rPr lang="de-DE" altLang="en-US" dirty="0">
                <a:latin typeface="Calibri"/>
                <a:cs typeface="Calibri"/>
              </a:rPr>
              <a:t> Figure 3 – 5/10</a:t>
            </a:r>
          </a:p>
        </p:txBody>
      </p:sp>
      <p:grpSp>
        <p:nvGrpSpPr>
          <p:cNvPr id="9" name="Gruppieren 8">
            <a:extLst>
              <a:ext uri="{FF2B5EF4-FFF2-40B4-BE49-F238E27FC236}">
                <a16:creationId xmlns:a16="http://schemas.microsoft.com/office/drawing/2014/main" id="{A3E2A368-57B8-B989-282E-93D6E17F4946}"/>
              </a:ext>
            </a:extLst>
          </p:cNvPr>
          <p:cNvGrpSpPr/>
          <p:nvPr/>
        </p:nvGrpSpPr>
        <p:grpSpPr>
          <a:xfrm>
            <a:off x="198447" y="462418"/>
            <a:ext cx="11500831" cy="5912891"/>
            <a:chOff x="198447" y="462418"/>
            <a:chExt cx="11500831" cy="5912891"/>
          </a:xfrm>
        </p:grpSpPr>
        <p:pic>
          <p:nvPicPr>
            <p:cNvPr id="8" name="Grafik 7">
              <a:extLst>
                <a:ext uri="{FF2B5EF4-FFF2-40B4-BE49-F238E27FC236}">
                  <a16:creationId xmlns:a16="http://schemas.microsoft.com/office/drawing/2014/main" id="{254DF684-0B7D-EA58-9C36-3318A62A9D49}"/>
                </a:ext>
              </a:extLst>
            </p:cNvPr>
            <p:cNvPicPr>
              <a:picLocks noChangeAspect="1"/>
            </p:cNvPicPr>
            <p:nvPr/>
          </p:nvPicPr>
          <p:blipFill>
            <a:blip r:embed="rId3"/>
            <a:stretch>
              <a:fillRect/>
            </a:stretch>
          </p:blipFill>
          <p:spPr>
            <a:xfrm>
              <a:off x="218754" y="4440761"/>
              <a:ext cx="3438000" cy="1934548"/>
            </a:xfrm>
            <a:prstGeom prst="rect">
              <a:avLst/>
            </a:prstGeom>
          </p:spPr>
        </p:pic>
        <p:pic>
          <p:nvPicPr>
            <p:cNvPr id="7" name="Grafik 6">
              <a:extLst>
                <a:ext uri="{FF2B5EF4-FFF2-40B4-BE49-F238E27FC236}">
                  <a16:creationId xmlns:a16="http://schemas.microsoft.com/office/drawing/2014/main" id="{9A6EB073-3BE5-179B-1F03-2FD88141C3A1}"/>
                </a:ext>
              </a:extLst>
            </p:cNvPr>
            <p:cNvPicPr>
              <a:picLocks noChangeAspect="1"/>
            </p:cNvPicPr>
            <p:nvPr/>
          </p:nvPicPr>
          <p:blipFill>
            <a:blip r:embed="rId4"/>
            <a:stretch>
              <a:fillRect/>
            </a:stretch>
          </p:blipFill>
          <p:spPr>
            <a:xfrm>
              <a:off x="4105014" y="489668"/>
              <a:ext cx="3438000" cy="1936221"/>
            </a:xfrm>
            <a:prstGeom prst="rect">
              <a:avLst/>
            </a:prstGeom>
          </p:spPr>
        </p:pic>
        <p:pic>
          <p:nvPicPr>
            <p:cNvPr id="6" name="Grafik 5">
              <a:extLst>
                <a:ext uri="{FF2B5EF4-FFF2-40B4-BE49-F238E27FC236}">
                  <a16:creationId xmlns:a16="http://schemas.microsoft.com/office/drawing/2014/main" id="{BAE079FC-7247-D395-515A-2B776EF9452D}"/>
                </a:ext>
              </a:extLst>
            </p:cNvPr>
            <p:cNvPicPr>
              <a:picLocks noChangeAspect="1"/>
            </p:cNvPicPr>
            <p:nvPr/>
          </p:nvPicPr>
          <p:blipFill>
            <a:blip r:embed="rId5"/>
            <a:stretch>
              <a:fillRect/>
            </a:stretch>
          </p:blipFill>
          <p:spPr>
            <a:xfrm>
              <a:off x="7776194" y="496345"/>
              <a:ext cx="3438000" cy="1929544"/>
            </a:xfrm>
            <a:prstGeom prst="rect">
              <a:avLst/>
            </a:prstGeom>
          </p:spPr>
        </p:pic>
        <p:pic>
          <p:nvPicPr>
            <p:cNvPr id="5" name="Grafik 4">
              <a:extLst>
                <a:ext uri="{FF2B5EF4-FFF2-40B4-BE49-F238E27FC236}">
                  <a16:creationId xmlns:a16="http://schemas.microsoft.com/office/drawing/2014/main" id="{83D44876-1394-DE5A-96C2-AAA43C46596A}"/>
                </a:ext>
              </a:extLst>
            </p:cNvPr>
            <p:cNvPicPr>
              <a:picLocks noChangeAspect="1"/>
            </p:cNvPicPr>
            <p:nvPr/>
          </p:nvPicPr>
          <p:blipFill>
            <a:blip r:embed="rId6"/>
            <a:stretch>
              <a:fillRect/>
            </a:stretch>
          </p:blipFill>
          <p:spPr>
            <a:xfrm>
              <a:off x="4300607" y="2472670"/>
              <a:ext cx="3438000" cy="1976850"/>
            </a:xfrm>
            <a:prstGeom prst="rect">
              <a:avLst/>
            </a:prstGeom>
          </p:spPr>
        </p:pic>
        <p:pic>
          <p:nvPicPr>
            <p:cNvPr id="4" name="Grafik 3">
              <a:extLst>
                <a:ext uri="{FF2B5EF4-FFF2-40B4-BE49-F238E27FC236}">
                  <a16:creationId xmlns:a16="http://schemas.microsoft.com/office/drawing/2014/main" id="{AC4A34DD-51CA-E260-D62E-F50A89A93406}"/>
                </a:ext>
              </a:extLst>
            </p:cNvPr>
            <p:cNvPicPr>
              <a:picLocks noChangeAspect="1"/>
            </p:cNvPicPr>
            <p:nvPr/>
          </p:nvPicPr>
          <p:blipFill>
            <a:blip r:embed="rId7"/>
            <a:stretch>
              <a:fillRect/>
            </a:stretch>
          </p:blipFill>
          <p:spPr>
            <a:xfrm>
              <a:off x="204448" y="2455432"/>
              <a:ext cx="3438000" cy="1955462"/>
            </a:xfrm>
            <a:prstGeom prst="rect">
              <a:avLst/>
            </a:prstGeom>
          </p:spPr>
        </p:pic>
        <p:pic>
          <p:nvPicPr>
            <p:cNvPr id="3" name="Grafik 2">
              <a:extLst>
                <a:ext uri="{FF2B5EF4-FFF2-40B4-BE49-F238E27FC236}">
                  <a16:creationId xmlns:a16="http://schemas.microsoft.com/office/drawing/2014/main" id="{E8EABE17-D88B-15C9-7B20-5704CABB14D6}"/>
                </a:ext>
              </a:extLst>
            </p:cNvPr>
            <p:cNvPicPr>
              <a:picLocks noChangeAspect="1"/>
            </p:cNvPicPr>
            <p:nvPr/>
          </p:nvPicPr>
          <p:blipFill>
            <a:blip r:embed="rId8"/>
            <a:stretch>
              <a:fillRect/>
            </a:stretch>
          </p:blipFill>
          <p:spPr>
            <a:xfrm>
              <a:off x="7891394" y="2514920"/>
              <a:ext cx="3322800" cy="1918800"/>
            </a:xfrm>
            <a:prstGeom prst="rect">
              <a:avLst/>
            </a:prstGeom>
          </p:spPr>
        </p:pic>
        <p:sp>
          <p:nvSpPr>
            <p:cNvPr id="12" name="Textfeld 11">
              <a:extLst>
                <a:ext uri="{FF2B5EF4-FFF2-40B4-BE49-F238E27FC236}">
                  <a16:creationId xmlns:a16="http://schemas.microsoft.com/office/drawing/2014/main" id="{07305747-DC07-409B-87AA-2B7757684380}"/>
                </a:ext>
              </a:extLst>
            </p:cNvPr>
            <p:cNvSpPr txBox="1"/>
            <p:nvPr/>
          </p:nvSpPr>
          <p:spPr>
            <a:xfrm>
              <a:off x="6585555" y="488816"/>
              <a:ext cx="1532238" cy="292388"/>
            </a:xfrm>
            <a:prstGeom prst="rect">
              <a:avLst/>
            </a:prstGeom>
            <a:noFill/>
          </p:spPr>
          <p:txBody>
            <a:bodyPr wrap="square" rtlCol="0">
              <a:spAutoFit/>
            </a:bodyPr>
            <a:lstStyle/>
            <a:p>
              <a:r>
                <a:rPr lang="de-DE" sz="1300" dirty="0"/>
                <a:t>ASXL1</a:t>
              </a:r>
            </a:p>
          </p:txBody>
        </p:sp>
        <p:sp>
          <p:nvSpPr>
            <p:cNvPr id="13" name="Textfeld 12">
              <a:extLst>
                <a:ext uri="{FF2B5EF4-FFF2-40B4-BE49-F238E27FC236}">
                  <a16:creationId xmlns:a16="http://schemas.microsoft.com/office/drawing/2014/main" id="{9AE4C75D-8612-AB2D-60E7-07A7481802D8}"/>
                </a:ext>
              </a:extLst>
            </p:cNvPr>
            <p:cNvSpPr txBox="1"/>
            <p:nvPr/>
          </p:nvSpPr>
          <p:spPr>
            <a:xfrm>
              <a:off x="10015825" y="462418"/>
              <a:ext cx="1532238" cy="292388"/>
            </a:xfrm>
            <a:prstGeom prst="rect">
              <a:avLst/>
            </a:prstGeom>
            <a:noFill/>
          </p:spPr>
          <p:txBody>
            <a:bodyPr wrap="square" rtlCol="0">
              <a:spAutoFit/>
            </a:bodyPr>
            <a:lstStyle/>
            <a:p>
              <a:r>
                <a:rPr lang="de-DE" sz="1300" dirty="0"/>
                <a:t>DNMT3A</a:t>
              </a:r>
            </a:p>
          </p:txBody>
        </p:sp>
        <p:sp>
          <p:nvSpPr>
            <p:cNvPr id="14" name="Textfeld 13">
              <a:extLst>
                <a:ext uri="{FF2B5EF4-FFF2-40B4-BE49-F238E27FC236}">
                  <a16:creationId xmlns:a16="http://schemas.microsoft.com/office/drawing/2014/main" id="{361373C4-9096-0A7D-C1C9-7780ECBB4CB1}"/>
                </a:ext>
              </a:extLst>
            </p:cNvPr>
            <p:cNvSpPr txBox="1"/>
            <p:nvPr/>
          </p:nvSpPr>
          <p:spPr>
            <a:xfrm>
              <a:off x="2870328" y="2425889"/>
              <a:ext cx="1532238" cy="292388"/>
            </a:xfrm>
            <a:prstGeom prst="rect">
              <a:avLst/>
            </a:prstGeom>
            <a:noFill/>
          </p:spPr>
          <p:txBody>
            <a:bodyPr wrap="square" rtlCol="0">
              <a:spAutoFit/>
            </a:bodyPr>
            <a:lstStyle/>
            <a:p>
              <a:r>
                <a:rPr lang="de-DE" sz="1300" dirty="0"/>
                <a:t>IDH1</a:t>
              </a:r>
            </a:p>
          </p:txBody>
        </p:sp>
        <p:sp>
          <p:nvSpPr>
            <p:cNvPr id="15" name="Textfeld 14">
              <a:extLst>
                <a:ext uri="{FF2B5EF4-FFF2-40B4-BE49-F238E27FC236}">
                  <a16:creationId xmlns:a16="http://schemas.microsoft.com/office/drawing/2014/main" id="{B641FED1-E2F1-C93C-306C-2AC4FAB5705A}"/>
                </a:ext>
              </a:extLst>
            </p:cNvPr>
            <p:cNvSpPr txBox="1"/>
            <p:nvPr/>
          </p:nvSpPr>
          <p:spPr>
            <a:xfrm>
              <a:off x="6804880" y="2402258"/>
              <a:ext cx="1532238" cy="292388"/>
            </a:xfrm>
            <a:prstGeom prst="rect">
              <a:avLst/>
            </a:prstGeom>
            <a:noFill/>
          </p:spPr>
          <p:txBody>
            <a:bodyPr wrap="square" rtlCol="0">
              <a:spAutoFit/>
            </a:bodyPr>
            <a:lstStyle/>
            <a:p>
              <a:r>
                <a:rPr lang="de-DE" sz="1300" dirty="0"/>
                <a:t>IDH2</a:t>
              </a:r>
            </a:p>
          </p:txBody>
        </p:sp>
        <p:sp>
          <p:nvSpPr>
            <p:cNvPr id="16" name="Textfeld 15">
              <a:extLst>
                <a:ext uri="{FF2B5EF4-FFF2-40B4-BE49-F238E27FC236}">
                  <a16:creationId xmlns:a16="http://schemas.microsoft.com/office/drawing/2014/main" id="{F008C466-015E-8CBA-3A60-8545D976EFCA}"/>
                </a:ext>
              </a:extLst>
            </p:cNvPr>
            <p:cNvSpPr txBox="1"/>
            <p:nvPr/>
          </p:nvSpPr>
          <p:spPr>
            <a:xfrm>
              <a:off x="10167040" y="2402258"/>
              <a:ext cx="1532238" cy="292388"/>
            </a:xfrm>
            <a:prstGeom prst="rect">
              <a:avLst/>
            </a:prstGeom>
            <a:noFill/>
          </p:spPr>
          <p:txBody>
            <a:bodyPr wrap="square" rtlCol="0">
              <a:spAutoFit/>
            </a:bodyPr>
            <a:lstStyle/>
            <a:p>
              <a:r>
                <a:rPr lang="de-DE" sz="1300" dirty="0"/>
                <a:t>RUNX1</a:t>
              </a:r>
            </a:p>
          </p:txBody>
        </p:sp>
        <p:sp>
          <p:nvSpPr>
            <p:cNvPr id="17" name="Textfeld 16">
              <a:extLst>
                <a:ext uri="{FF2B5EF4-FFF2-40B4-BE49-F238E27FC236}">
                  <a16:creationId xmlns:a16="http://schemas.microsoft.com/office/drawing/2014/main" id="{10723532-75C2-16DD-DEAC-3511FAE32B5D}"/>
                </a:ext>
              </a:extLst>
            </p:cNvPr>
            <p:cNvSpPr txBox="1"/>
            <p:nvPr/>
          </p:nvSpPr>
          <p:spPr>
            <a:xfrm>
              <a:off x="3070957" y="4400599"/>
              <a:ext cx="1532238" cy="292388"/>
            </a:xfrm>
            <a:prstGeom prst="rect">
              <a:avLst/>
            </a:prstGeom>
            <a:noFill/>
          </p:spPr>
          <p:txBody>
            <a:bodyPr wrap="square" rtlCol="0">
              <a:spAutoFit/>
            </a:bodyPr>
            <a:lstStyle/>
            <a:p>
              <a:r>
                <a:rPr lang="de-DE" sz="1300" dirty="0"/>
                <a:t>TP53</a:t>
              </a:r>
            </a:p>
          </p:txBody>
        </p:sp>
        <p:grpSp>
          <p:nvGrpSpPr>
            <p:cNvPr id="18" name="Gruppieren 17">
              <a:extLst>
                <a:ext uri="{FF2B5EF4-FFF2-40B4-BE49-F238E27FC236}">
                  <a16:creationId xmlns:a16="http://schemas.microsoft.com/office/drawing/2014/main" id="{AAE4E4AA-7EA2-2441-D56F-A3CC114CB397}"/>
                </a:ext>
              </a:extLst>
            </p:cNvPr>
            <p:cNvGrpSpPr/>
            <p:nvPr/>
          </p:nvGrpSpPr>
          <p:grpSpPr>
            <a:xfrm>
              <a:off x="9105889" y="4831221"/>
              <a:ext cx="1676055" cy="1025953"/>
              <a:chOff x="7512908" y="4091614"/>
              <a:chExt cx="4481039" cy="2630804"/>
            </a:xfrm>
          </p:grpSpPr>
          <p:grpSp>
            <p:nvGrpSpPr>
              <p:cNvPr id="19" name="Gruppieren 18">
                <a:extLst>
                  <a:ext uri="{FF2B5EF4-FFF2-40B4-BE49-F238E27FC236}">
                    <a16:creationId xmlns:a16="http://schemas.microsoft.com/office/drawing/2014/main" id="{F669E477-D876-58B5-2892-754AA29E2247}"/>
                  </a:ext>
                </a:extLst>
              </p:cNvPr>
              <p:cNvGrpSpPr/>
              <p:nvPr/>
            </p:nvGrpSpPr>
            <p:grpSpPr>
              <a:xfrm>
                <a:off x="7512908" y="4091614"/>
                <a:ext cx="4481039" cy="2630804"/>
                <a:chOff x="7512908" y="4091614"/>
                <a:chExt cx="4481039" cy="2630804"/>
              </a:xfrm>
            </p:grpSpPr>
            <p:pic>
              <p:nvPicPr>
                <p:cNvPr id="25" name="Grafik 24">
                  <a:extLst>
                    <a:ext uri="{FF2B5EF4-FFF2-40B4-BE49-F238E27FC236}">
                      <a16:creationId xmlns:a16="http://schemas.microsoft.com/office/drawing/2014/main" id="{13531FC4-E459-2B99-1DA9-A7416087FFF5}"/>
                    </a:ext>
                  </a:extLst>
                </p:cNvPr>
                <p:cNvPicPr>
                  <a:picLocks noChangeAspect="1"/>
                </p:cNvPicPr>
                <p:nvPr/>
              </p:nvPicPr>
              <p:blipFill>
                <a:blip r:embed="rId9"/>
                <a:stretch>
                  <a:fillRect/>
                </a:stretch>
              </p:blipFill>
              <p:spPr>
                <a:xfrm>
                  <a:off x="7512908" y="4091614"/>
                  <a:ext cx="4481039" cy="2630804"/>
                </a:xfrm>
                <a:prstGeom prst="rect">
                  <a:avLst/>
                </a:prstGeom>
              </p:spPr>
            </p:pic>
            <p:sp>
              <p:nvSpPr>
                <p:cNvPr id="26" name="Abgerundetes Rechteck 25">
                  <a:extLst>
                    <a:ext uri="{FF2B5EF4-FFF2-40B4-BE49-F238E27FC236}">
                      <a16:creationId xmlns:a16="http://schemas.microsoft.com/office/drawing/2014/main" id="{042E6A09-32E6-D0EE-D9E4-1DF2E24C1F60}"/>
                    </a:ext>
                  </a:extLst>
                </p:cNvPr>
                <p:cNvSpPr/>
                <p:nvPr/>
              </p:nvSpPr>
              <p:spPr>
                <a:xfrm>
                  <a:off x="9388862" y="4267910"/>
                  <a:ext cx="1460370"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0" name="Abgerundetes Rechteck 19">
                <a:extLst>
                  <a:ext uri="{FF2B5EF4-FFF2-40B4-BE49-F238E27FC236}">
                    <a16:creationId xmlns:a16="http://schemas.microsoft.com/office/drawing/2014/main" id="{3DD6147D-7424-C4F1-8306-CDEE547268DC}"/>
                  </a:ext>
                </a:extLst>
              </p:cNvPr>
              <p:cNvSpPr/>
              <p:nvPr/>
            </p:nvSpPr>
            <p:spPr>
              <a:xfrm>
                <a:off x="10849232" y="4633321"/>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Abgerundetes Rechteck 20">
                <a:extLst>
                  <a:ext uri="{FF2B5EF4-FFF2-40B4-BE49-F238E27FC236}">
                    <a16:creationId xmlns:a16="http://schemas.microsoft.com/office/drawing/2014/main" id="{B0630380-918B-2131-959A-572E9F9D0F09}"/>
                  </a:ext>
                </a:extLst>
              </p:cNvPr>
              <p:cNvSpPr/>
              <p:nvPr/>
            </p:nvSpPr>
            <p:spPr>
              <a:xfrm>
                <a:off x="9852453" y="502878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Abgerundetes Rechteck 21">
                <a:extLst>
                  <a:ext uri="{FF2B5EF4-FFF2-40B4-BE49-F238E27FC236}">
                    <a16:creationId xmlns:a16="http://schemas.microsoft.com/office/drawing/2014/main" id="{05B09573-EE50-AB44-B78A-2CACC9781A8A}"/>
                  </a:ext>
                </a:extLst>
              </p:cNvPr>
              <p:cNvSpPr/>
              <p:nvPr/>
            </p:nvSpPr>
            <p:spPr>
              <a:xfrm>
                <a:off x="9388862" y="540701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Abgerundetes Rechteck 22">
                <a:extLst>
                  <a:ext uri="{FF2B5EF4-FFF2-40B4-BE49-F238E27FC236}">
                    <a16:creationId xmlns:a16="http://schemas.microsoft.com/office/drawing/2014/main" id="{1F6F48F1-1E47-0F1C-977F-FE92DF833316}"/>
                  </a:ext>
                </a:extLst>
              </p:cNvPr>
              <p:cNvSpPr/>
              <p:nvPr/>
            </p:nvSpPr>
            <p:spPr>
              <a:xfrm>
                <a:off x="8925271" y="578524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Abgerundetes Rechteck 23">
                <a:extLst>
                  <a:ext uri="{FF2B5EF4-FFF2-40B4-BE49-F238E27FC236}">
                    <a16:creationId xmlns:a16="http://schemas.microsoft.com/office/drawing/2014/main" id="{0952A4A2-575E-9A21-E579-67ABE6BDB76C}"/>
                  </a:ext>
                </a:extLst>
              </p:cNvPr>
              <p:cNvSpPr/>
              <p:nvPr/>
            </p:nvSpPr>
            <p:spPr>
              <a:xfrm>
                <a:off x="8707738" y="616347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2" name="Grafik 1">
              <a:extLst>
                <a:ext uri="{FF2B5EF4-FFF2-40B4-BE49-F238E27FC236}">
                  <a16:creationId xmlns:a16="http://schemas.microsoft.com/office/drawing/2014/main" id="{F92C78A8-F020-B2FB-15F6-3A10A9728CE9}"/>
                </a:ext>
              </a:extLst>
            </p:cNvPr>
            <p:cNvPicPr>
              <a:picLocks noChangeAspect="1"/>
            </p:cNvPicPr>
            <p:nvPr/>
          </p:nvPicPr>
          <p:blipFill>
            <a:blip r:embed="rId10"/>
            <a:stretch>
              <a:fillRect/>
            </a:stretch>
          </p:blipFill>
          <p:spPr>
            <a:xfrm>
              <a:off x="198447" y="462418"/>
              <a:ext cx="3438000" cy="1928503"/>
            </a:xfrm>
            <a:prstGeom prst="rect">
              <a:avLst/>
            </a:prstGeom>
          </p:spPr>
        </p:pic>
      </p:grpSp>
    </p:spTree>
    <p:extLst>
      <p:ext uri="{BB962C8B-B14F-4D97-AF65-F5344CB8AC3E}">
        <p14:creationId xmlns:p14="http://schemas.microsoft.com/office/powerpoint/2010/main" val="2590585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29483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dirty="0" err="1">
                <a:latin typeface="Calibri"/>
                <a:cs typeface="Calibri"/>
              </a:rPr>
              <a:t>Supplemental</a:t>
            </a:r>
            <a:r>
              <a:rPr lang="de-DE" altLang="en-US" dirty="0">
                <a:latin typeface="Calibri"/>
                <a:cs typeface="Calibri"/>
              </a:rPr>
              <a:t> Figure 3 – 6/10</a:t>
            </a:r>
          </a:p>
        </p:txBody>
      </p:sp>
      <p:grpSp>
        <p:nvGrpSpPr>
          <p:cNvPr id="9" name="Gruppieren 8">
            <a:extLst>
              <a:ext uri="{FF2B5EF4-FFF2-40B4-BE49-F238E27FC236}">
                <a16:creationId xmlns:a16="http://schemas.microsoft.com/office/drawing/2014/main" id="{C0A1F5F2-5E69-F553-4610-311E7619F2CD}"/>
              </a:ext>
            </a:extLst>
          </p:cNvPr>
          <p:cNvGrpSpPr/>
          <p:nvPr/>
        </p:nvGrpSpPr>
        <p:grpSpPr>
          <a:xfrm>
            <a:off x="0" y="452050"/>
            <a:ext cx="11699278" cy="5953900"/>
            <a:chOff x="0" y="452050"/>
            <a:chExt cx="11699278" cy="5953900"/>
          </a:xfrm>
        </p:grpSpPr>
        <p:pic>
          <p:nvPicPr>
            <p:cNvPr id="8" name="Grafik 7">
              <a:extLst>
                <a:ext uri="{FF2B5EF4-FFF2-40B4-BE49-F238E27FC236}">
                  <a16:creationId xmlns:a16="http://schemas.microsoft.com/office/drawing/2014/main" id="{F2D63BE1-A24A-4D1F-4497-CD1B519B1DCE}"/>
                </a:ext>
              </a:extLst>
            </p:cNvPr>
            <p:cNvPicPr>
              <a:picLocks noChangeAspect="1"/>
            </p:cNvPicPr>
            <p:nvPr/>
          </p:nvPicPr>
          <p:blipFill>
            <a:blip r:embed="rId3"/>
            <a:stretch>
              <a:fillRect/>
            </a:stretch>
          </p:blipFill>
          <p:spPr>
            <a:xfrm>
              <a:off x="52054" y="4471803"/>
              <a:ext cx="3438000" cy="1934147"/>
            </a:xfrm>
            <a:prstGeom prst="rect">
              <a:avLst/>
            </a:prstGeom>
          </p:spPr>
        </p:pic>
        <p:pic>
          <p:nvPicPr>
            <p:cNvPr id="7" name="Grafik 6">
              <a:extLst>
                <a:ext uri="{FF2B5EF4-FFF2-40B4-BE49-F238E27FC236}">
                  <a16:creationId xmlns:a16="http://schemas.microsoft.com/office/drawing/2014/main" id="{575AA9D0-C9BC-7C72-6770-D507C3BECB29}"/>
                </a:ext>
              </a:extLst>
            </p:cNvPr>
            <p:cNvPicPr>
              <a:picLocks noChangeAspect="1"/>
            </p:cNvPicPr>
            <p:nvPr/>
          </p:nvPicPr>
          <p:blipFill>
            <a:blip r:embed="rId4"/>
            <a:stretch>
              <a:fillRect/>
            </a:stretch>
          </p:blipFill>
          <p:spPr>
            <a:xfrm>
              <a:off x="3895775" y="535051"/>
              <a:ext cx="3438000" cy="1940946"/>
            </a:xfrm>
            <a:prstGeom prst="rect">
              <a:avLst/>
            </a:prstGeom>
          </p:spPr>
        </p:pic>
        <p:pic>
          <p:nvPicPr>
            <p:cNvPr id="6" name="Grafik 5">
              <a:extLst>
                <a:ext uri="{FF2B5EF4-FFF2-40B4-BE49-F238E27FC236}">
                  <a16:creationId xmlns:a16="http://schemas.microsoft.com/office/drawing/2014/main" id="{DD5E5FA8-8B1B-9877-309D-7103EEC34515}"/>
                </a:ext>
              </a:extLst>
            </p:cNvPr>
            <p:cNvPicPr>
              <a:picLocks noChangeAspect="1"/>
            </p:cNvPicPr>
            <p:nvPr/>
          </p:nvPicPr>
          <p:blipFill>
            <a:blip r:embed="rId5"/>
            <a:stretch>
              <a:fillRect/>
            </a:stretch>
          </p:blipFill>
          <p:spPr>
            <a:xfrm>
              <a:off x="7533079" y="488816"/>
              <a:ext cx="3438000" cy="1987181"/>
            </a:xfrm>
            <a:prstGeom prst="rect">
              <a:avLst/>
            </a:prstGeom>
          </p:spPr>
        </p:pic>
        <p:pic>
          <p:nvPicPr>
            <p:cNvPr id="5" name="Grafik 4">
              <a:extLst>
                <a:ext uri="{FF2B5EF4-FFF2-40B4-BE49-F238E27FC236}">
                  <a16:creationId xmlns:a16="http://schemas.microsoft.com/office/drawing/2014/main" id="{311B992F-CA34-5B73-B0E6-831CF8A13485}"/>
                </a:ext>
              </a:extLst>
            </p:cNvPr>
            <p:cNvPicPr>
              <a:picLocks noChangeAspect="1"/>
            </p:cNvPicPr>
            <p:nvPr/>
          </p:nvPicPr>
          <p:blipFill>
            <a:blip r:embed="rId6"/>
            <a:stretch>
              <a:fillRect/>
            </a:stretch>
          </p:blipFill>
          <p:spPr>
            <a:xfrm>
              <a:off x="3910850" y="2428063"/>
              <a:ext cx="3438000" cy="2001873"/>
            </a:xfrm>
            <a:prstGeom prst="rect">
              <a:avLst/>
            </a:prstGeom>
          </p:spPr>
        </p:pic>
        <p:pic>
          <p:nvPicPr>
            <p:cNvPr id="4" name="Grafik 3">
              <a:extLst>
                <a:ext uri="{FF2B5EF4-FFF2-40B4-BE49-F238E27FC236}">
                  <a16:creationId xmlns:a16="http://schemas.microsoft.com/office/drawing/2014/main" id="{4FAFCF47-A64D-989D-AC82-144BFE22F31B}"/>
                </a:ext>
              </a:extLst>
            </p:cNvPr>
            <p:cNvPicPr>
              <a:picLocks noChangeAspect="1"/>
            </p:cNvPicPr>
            <p:nvPr/>
          </p:nvPicPr>
          <p:blipFill>
            <a:blip r:embed="rId7"/>
            <a:stretch>
              <a:fillRect/>
            </a:stretch>
          </p:blipFill>
          <p:spPr>
            <a:xfrm>
              <a:off x="52054" y="2439573"/>
              <a:ext cx="3438000" cy="1995267"/>
            </a:xfrm>
            <a:prstGeom prst="rect">
              <a:avLst/>
            </a:prstGeom>
          </p:spPr>
        </p:pic>
        <p:pic>
          <p:nvPicPr>
            <p:cNvPr id="3" name="Grafik 2">
              <a:extLst>
                <a:ext uri="{FF2B5EF4-FFF2-40B4-BE49-F238E27FC236}">
                  <a16:creationId xmlns:a16="http://schemas.microsoft.com/office/drawing/2014/main" id="{90A23C3C-8F3F-F879-1ACC-8BC2CA20BFC5}"/>
                </a:ext>
              </a:extLst>
            </p:cNvPr>
            <p:cNvPicPr>
              <a:picLocks noChangeAspect="1"/>
            </p:cNvPicPr>
            <p:nvPr/>
          </p:nvPicPr>
          <p:blipFill>
            <a:blip r:embed="rId8"/>
            <a:stretch>
              <a:fillRect/>
            </a:stretch>
          </p:blipFill>
          <p:spPr>
            <a:xfrm>
              <a:off x="7602672" y="2410127"/>
              <a:ext cx="3438000" cy="1995974"/>
            </a:xfrm>
            <a:prstGeom prst="rect">
              <a:avLst/>
            </a:prstGeom>
          </p:spPr>
        </p:pic>
        <p:sp>
          <p:nvSpPr>
            <p:cNvPr id="12" name="Textfeld 11">
              <a:extLst>
                <a:ext uri="{FF2B5EF4-FFF2-40B4-BE49-F238E27FC236}">
                  <a16:creationId xmlns:a16="http://schemas.microsoft.com/office/drawing/2014/main" id="{07305747-DC07-409B-87AA-2B7757684380}"/>
                </a:ext>
              </a:extLst>
            </p:cNvPr>
            <p:cNvSpPr txBox="1"/>
            <p:nvPr/>
          </p:nvSpPr>
          <p:spPr>
            <a:xfrm>
              <a:off x="6585555" y="488816"/>
              <a:ext cx="1532238" cy="292388"/>
            </a:xfrm>
            <a:prstGeom prst="rect">
              <a:avLst/>
            </a:prstGeom>
            <a:noFill/>
          </p:spPr>
          <p:txBody>
            <a:bodyPr wrap="square" rtlCol="0">
              <a:spAutoFit/>
            </a:bodyPr>
            <a:lstStyle/>
            <a:p>
              <a:r>
                <a:rPr lang="de-DE" sz="1300" dirty="0"/>
                <a:t>ASXL1</a:t>
              </a:r>
            </a:p>
          </p:txBody>
        </p:sp>
        <p:sp>
          <p:nvSpPr>
            <p:cNvPr id="13" name="Textfeld 12">
              <a:extLst>
                <a:ext uri="{FF2B5EF4-FFF2-40B4-BE49-F238E27FC236}">
                  <a16:creationId xmlns:a16="http://schemas.microsoft.com/office/drawing/2014/main" id="{9AE4C75D-8612-AB2D-60E7-07A7481802D8}"/>
                </a:ext>
              </a:extLst>
            </p:cNvPr>
            <p:cNvSpPr txBox="1"/>
            <p:nvPr/>
          </p:nvSpPr>
          <p:spPr>
            <a:xfrm>
              <a:off x="10015825" y="462418"/>
              <a:ext cx="1532238" cy="292388"/>
            </a:xfrm>
            <a:prstGeom prst="rect">
              <a:avLst/>
            </a:prstGeom>
            <a:noFill/>
          </p:spPr>
          <p:txBody>
            <a:bodyPr wrap="square" rtlCol="0">
              <a:spAutoFit/>
            </a:bodyPr>
            <a:lstStyle/>
            <a:p>
              <a:r>
                <a:rPr lang="de-DE" sz="1300" dirty="0"/>
                <a:t>DNMT3A</a:t>
              </a:r>
            </a:p>
          </p:txBody>
        </p:sp>
        <p:sp>
          <p:nvSpPr>
            <p:cNvPr id="14" name="Textfeld 13">
              <a:extLst>
                <a:ext uri="{FF2B5EF4-FFF2-40B4-BE49-F238E27FC236}">
                  <a16:creationId xmlns:a16="http://schemas.microsoft.com/office/drawing/2014/main" id="{361373C4-9096-0A7D-C1C9-7780ECBB4CB1}"/>
                </a:ext>
              </a:extLst>
            </p:cNvPr>
            <p:cNvSpPr txBox="1"/>
            <p:nvPr/>
          </p:nvSpPr>
          <p:spPr>
            <a:xfrm>
              <a:off x="2870328" y="2425889"/>
              <a:ext cx="1532238" cy="292388"/>
            </a:xfrm>
            <a:prstGeom prst="rect">
              <a:avLst/>
            </a:prstGeom>
            <a:noFill/>
          </p:spPr>
          <p:txBody>
            <a:bodyPr wrap="square" rtlCol="0">
              <a:spAutoFit/>
            </a:bodyPr>
            <a:lstStyle/>
            <a:p>
              <a:r>
                <a:rPr lang="de-DE" sz="1300" dirty="0"/>
                <a:t>IDH1</a:t>
              </a:r>
            </a:p>
          </p:txBody>
        </p:sp>
        <p:sp>
          <p:nvSpPr>
            <p:cNvPr id="15" name="Textfeld 14">
              <a:extLst>
                <a:ext uri="{FF2B5EF4-FFF2-40B4-BE49-F238E27FC236}">
                  <a16:creationId xmlns:a16="http://schemas.microsoft.com/office/drawing/2014/main" id="{B641FED1-E2F1-C93C-306C-2AC4FAB5705A}"/>
                </a:ext>
              </a:extLst>
            </p:cNvPr>
            <p:cNvSpPr txBox="1"/>
            <p:nvPr/>
          </p:nvSpPr>
          <p:spPr>
            <a:xfrm>
              <a:off x="6804880" y="2402258"/>
              <a:ext cx="1532238" cy="292388"/>
            </a:xfrm>
            <a:prstGeom prst="rect">
              <a:avLst/>
            </a:prstGeom>
            <a:noFill/>
          </p:spPr>
          <p:txBody>
            <a:bodyPr wrap="square" rtlCol="0">
              <a:spAutoFit/>
            </a:bodyPr>
            <a:lstStyle/>
            <a:p>
              <a:r>
                <a:rPr lang="de-DE" sz="1300" dirty="0"/>
                <a:t>IDH2</a:t>
              </a:r>
            </a:p>
          </p:txBody>
        </p:sp>
        <p:sp>
          <p:nvSpPr>
            <p:cNvPr id="16" name="Textfeld 15">
              <a:extLst>
                <a:ext uri="{FF2B5EF4-FFF2-40B4-BE49-F238E27FC236}">
                  <a16:creationId xmlns:a16="http://schemas.microsoft.com/office/drawing/2014/main" id="{F008C466-015E-8CBA-3A60-8545D976EFCA}"/>
                </a:ext>
              </a:extLst>
            </p:cNvPr>
            <p:cNvSpPr txBox="1"/>
            <p:nvPr/>
          </p:nvSpPr>
          <p:spPr>
            <a:xfrm>
              <a:off x="10167040" y="2402258"/>
              <a:ext cx="1532238" cy="292388"/>
            </a:xfrm>
            <a:prstGeom prst="rect">
              <a:avLst/>
            </a:prstGeom>
            <a:noFill/>
          </p:spPr>
          <p:txBody>
            <a:bodyPr wrap="square" rtlCol="0">
              <a:spAutoFit/>
            </a:bodyPr>
            <a:lstStyle/>
            <a:p>
              <a:r>
                <a:rPr lang="de-DE" sz="1300" dirty="0"/>
                <a:t>RUNX1</a:t>
              </a:r>
            </a:p>
          </p:txBody>
        </p:sp>
        <p:sp>
          <p:nvSpPr>
            <p:cNvPr id="17" name="Textfeld 16">
              <a:extLst>
                <a:ext uri="{FF2B5EF4-FFF2-40B4-BE49-F238E27FC236}">
                  <a16:creationId xmlns:a16="http://schemas.microsoft.com/office/drawing/2014/main" id="{10723532-75C2-16DD-DEAC-3511FAE32B5D}"/>
                </a:ext>
              </a:extLst>
            </p:cNvPr>
            <p:cNvSpPr txBox="1"/>
            <p:nvPr/>
          </p:nvSpPr>
          <p:spPr>
            <a:xfrm>
              <a:off x="3070957" y="4400599"/>
              <a:ext cx="1532238" cy="292388"/>
            </a:xfrm>
            <a:prstGeom prst="rect">
              <a:avLst/>
            </a:prstGeom>
            <a:noFill/>
          </p:spPr>
          <p:txBody>
            <a:bodyPr wrap="square" rtlCol="0">
              <a:spAutoFit/>
            </a:bodyPr>
            <a:lstStyle/>
            <a:p>
              <a:r>
                <a:rPr lang="de-DE" sz="1300" dirty="0"/>
                <a:t>TP53</a:t>
              </a:r>
            </a:p>
          </p:txBody>
        </p:sp>
        <p:grpSp>
          <p:nvGrpSpPr>
            <p:cNvPr id="18" name="Gruppieren 17">
              <a:extLst>
                <a:ext uri="{FF2B5EF4-FFF2-40B4-BE49-F238E27FC236}">
                  <a16:creationId xmlns:a16="http://schemas.microsoft.com/office/drawing/2014/main" id="{AAE4E4AA-7EA2-2441-D56F-A3CC114CB397}"/>
                </a:ext>
              </a:extLst>
            </p:cNvPr>
            <p:cNvGrpSpPr/>
            <p:nvPr/>
          </p:nvGrpSpPr>
          <p:grpSpPr>
            <a:xfrm>
              <a:off x="9105889" y="4831221"/>
              <a:ext cx="1676055" cy="1025953"/>
              <a:chOff x="7512908" y="4091614"/>
              <a:chExt cx="4481039" cy="2630804"/>
            </a:xfrm>
          </p:grpSpPr>
          <p:grpSp>
            <p:nvGrpSpPr>
              <p:cNvPr id="19" name="Gruppieren 18">
                <a:extLst>
                  <a:ext uri="{FF2B5EF4-FFF2-40B4-BE49-F238E27FC236}">
                    <a16:creationId xmlns:a16="http://schemas.microsoft.com/office/drawing/2014/main" id="{F669E477-D876-58B5-2892-754AA29E2247}"/>
                  </a:ext>
                </a:extLst>
              </p:cNvPr>
              <p:cNvGrpSpPr/>
              <p:nvPr/>
            </p:nvGrpSpPr>
            <p:grpSpPr>
              <a:xfrm>
                <a:off x="7512908" y="4091614"/>
                <a:ext cx="4481039" cy="2630804"/>
                <a:chOff x="7512908" y="4091614"/>
                <a:chExt cx="4481039" cy="2630804"/>
              </a:xfrm>
            </p:grpSpPr>
            <p:pic>
              <p:nvPicPr>
                <p:cNvPr id="25" name="Grafik 24">
                  <a:extLst>
                    <a:ext uri="{FF2B5EF4-FFF2-40B4-BE49-F238E27FC236}">
                      <a16:creationId xmlns:a16="http://schemas.microsoft.com/office/drawing/2014/main" id="{13531FC4-E459-2B99-1DA9-A7416087FFF5}"/>
                    </a:ext>
                  </a:extLst>
                </p:cNvPr>
                <p:cNvPicPr>
                  <a:picLocks noChangeAspect="1"/>
                </p:cNvPicPr>
                <p:nvPr/>
              </p:nvPicPr>
              <p:blipFill>
                <a:blip r:embed="rId9"/>
                <a:stretch>
                  <a:fillRect/>
                </a:stretch>
              </p:blipFill>
              <p:spPr>
                <a:xfrm>
                  <a:off x="7512908" y="4091614"/>
                  <a:ext cx="4481039" cy="2630804"/>
                </a:xfrm>
                <a:prstGeom prst="rect">
                  <a:avLst/>
                </a:prstGeom>
              </p:spPr>
            </p:pic>
            <p:sp>
              <p:nvSpPr>
                <p:cNvPr id="26" name="Abgerundetes Rechteck 25">
                  <a:extLst>
                    <a:ext uri="{FF2B5EF4-FFF2-40B4-BE49-F238E27FC236}">
                      <a16:creationId xmlns:a16="http://schemas.microsoft.com/office/drawing/2014/main" id="{042E6A09-32E6-D0EE-D9E4-1DF2E24C1F60}"/>
                    </a:ext>
                  </a:extLst>
                </p:cNvPr>
                <p:cNvSpPr/>
                <p:nvPr/>
              </p:nvSpPr>
              <p:spPr>
                <a:xfrm>
                  <a:off x="9388862" y="4267910"/>
                  <a:ext cx="1460370"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0" name="Abgerundetes Rechteck 19">
                <a:extLst>
                  <a:ext uri="{FF2B5EF4-FFF2-40B4-BE49-F238E27FC236}">
                    <a16:creationId xmlns:a16="http://schemas.microsoft.com/office/drawing/2014/main" id="{3DD6147D-7424-C4F1-8306-CDEE547268DC}"/>
                  </a:ext>
                </a:extLst>
              </p:cNvPr>
              <p:cNvSpPr/>
              <p:nvPr/>
            </p:nvSpPr>
            <p:spPr>
              <a:xfrm>
                <a:off x="10849232" y="4633321"/>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Abgerundetes Rechteck 20">
                <a:extLst>
                  <a:ext uri="{FF2B5EF4-FFF2-40B4-BE49-F238E27FC236}">
                    <a16:creationId xmlns:a16="http://schemas.microsoft.com/office/drawing/2014/main" id="{B0630380-918B-2131-959A-572E9F9D0F09}"/>
                  </a:ext>
                </a:extLst>
              </p:cNvPr>
              <p:cNvSpPr/>
              <p:nvPr/>
            </p:nvSpPr>
            <p:spPr>
              <a:xfrm>
                <a:off x="9852453" y="502878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Abgerundetes Rechteck 21">
                <a:extLst>
                  <a:ext uri="{FF2B5EF4-FFF2-40B4-BE49-F238E27FC236}">
                    <a16:creationId xmlns:a16="http://schemas.microsoft.com/office/drawing/2014/main" id="{05B09573-EE50-AB44-B78A-2CACC9781A8A}"/>
                  </a:ext>
                </a:extLst>
              </p:cNvPr>
              <p:cNvSpPr/>
              <p:nvPr/>
            </p:nvSpPr>
            <p:spPr>
              <a:xfrm>
                <a:off x="9388862" y="540701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Abgerundetes Rechteck 22">
                <a:extLst>
                  <a:ext uri="{FF2B5EF4-FFF2-40B4-BE49-F238E27FC236}">
                    <a16:creationId xmlns:a16="http://schemas.microsoft.com/office/drawing/2014/main" id="{1F6F48F1-1E47-0F1C-977F-FE92DF833316}"/>
                  </a:ext>
                </a:extLst>
              </p:cNvPr>
              <p:cNvSpPr/>
              <p:nvPr/>
            </p:nvSpPr>
            <p:spPr>
              <a:xfrm>
                <a:off x="8925271" y="578524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Abgerundetes Rechteck 23">
                <a:extLst>
                  <a:ext uri="{FF2B5EF4-FFF2-40B4-BE49-F238E27FC236}">
                    <a16:creationId xmlns:a16="http://schemas.microsoft.com/office/drawing/2014/main" id="{0952A4A2-575E-9A21-E579-67ABE6BDB76C}"/>
                  </a:ext>
                </a:extLst>
              </p:cNvPr>
              <p:cNvSpPr/>
              <p:nvPr/>
            </p:nvSpPr>
            <p:spPr>
              <a:xfrm>
                <a:off x="8707738" y="616347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2" name="Grafik 1">
              <a:extLst>
                <a:ext uri="{FF2B5EF4-FFF2-40B4-BE49-F238E27FC236}">
                  <a16:creationId xmlns:a16="http://schemas.microsoft.com/office/drawing/2014/main" id="{14FF8F87-BBC3-E848-5D82-838511B7D327}"/>
                </a:ext>
              </a:extLst>
            </p:cNvPr>
            <p:cNvPicPr>
              <a:picLocks noChangeAspect="1"/>
            </p:cNvPicPr>
            <p:nvPr/>
          </p:nvPicPr>
          <p:blipFill>
            <a:blip r:embed="rId10"/>
            <a:stretch>
              <a:fillRect/>
            </a:stretch>
          </p:blipFill>
          <p:spPr>
            <a:xfrm>
              <a:off x="0" y="452050"/>
              <a:ext cx="3438000" cy="1919695"/>
            </a:xfrm>
            <a:prstGeom prst="rect">
              <a:avLst/>
            </a:prstGeom>
          </p:spPr>
        </p:pic>
      </p:grpSp>
    </p:spTree>
    <p:extLst>
      <p:ext uri="{BB962C8B-B14F-4D97-AF65-F5344CB8AC3E}">
        <p14:creationId xmlns:p14="http://schemas.microsoft.com/office/powerpoint/2010/main" val="2045193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feld 11">
            <a:extLst>
              <a:ext uri="{FF2B5EF4-FFF2-40B4-BE49-F238E27FC236}">
                <a16:creationId xmlns:a16="http://schemas.microsoft.com/office/drawing/2014/main" id="{F2428018-C45A-6349-53D0-C8BFD2CC49F5}"/>
              </a:ext>
            </a:extLst>
          </p:cNvPr>
          <p:cNvSpPr txBox="1">
            <a:spLocks noChangeArrowheads="1"/>
          </p:cNvSpPr>
          <p:nvPr/>
        </p:nvSpPr>
        <p:spPr bwMode="auto">
          <a:xfrm>
            <a:off x="0" y="28575"/>
            <a:ext cx="29483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en-US" dirty="0" err="1">
                <a:latin typeface="Calibri"/>
                <a:cs typeface="Calibri"/>
              </a:rPr>
              <a:t>Supplemental</a:t>
            </a:r>
            <a:r>
              <a:rPr lang="de-DE" altLang="en-US" dirty="0">
                <a:latin typeface="Calibri"/>
                <a:cs typeface="Calibri"/>
              </a:rPr>
              <a:t> Figure 3 – 7/10</a:t>
            </a:r>
          </a:p>
        </p:txBody>
      </p:sp>
      <p:grpSp>
        <p:nvGrpSpPr>
          <p:cNvPr id="10" name="Gruppieren 9">
            <a:extLst>
              <a:ext uri="{FF2B5EF4-FFF2-40B4-BE49-F238E27FC236}">
                <a16:creationId xmlns:a16="http://schemas.microsoft.com/office/drawing/2014/main" id="{FDE7AB74-1876-6D88-48ED-19D3E0EA1D7B}"/>
              </a:ext>
            </a:extLst>
          </p:cNvPr>
          <p:cNvGrpSpPr/>
          <p:nvPr/>
        </p:nvGrpSpPr>
        <p:grpSpPr>
          <a:xfrm>
            <a:off x="0" y="415562"/>
            <a:ext cx="11699278" cy="6049319"/>
            <a:chOff x="0" y="415562"/>
            <a:chExt cx="11699278" cy="6049319"/>
          </a:xfrm>
        </p:grpSpPr>
        <p:pic>
          <p:nvPicPr>
            <p:cNvPr id="9" name="Grafik 8">
              <a:extLst>
                <a:ext uri="{FF2B5EF4-FFF2-40B4-BE49-F238E27FC236}">
                  <a16:creationId xmlns:a16="http://schemas.microsoft.com/office/drawing/2014/main" id="{3458E62C-9F82-BA1C-1CEA-F408CA29E04F}"/>
                </a:ext>
              </a:extLst>
            </p:cNvPr>
            <p:cNvPicPr>
              <a:picLocks noChangeAspect="1"/>
            </p:cNvPicPr>
            <p:nvPr/>
          </p:nvPicPr>
          <p:blipFill>
            <a:blip r:embed="rId3"/>
            <a:stretch>
              <a:fillRect/>
            </a:stretch>
          </p:blipFill>
          <p:spPr>
            <a:xfrm>
              <a:off x="63884" y="4474232"/>
              <a:ext cx="3438000" cy="1990649"/>
            </a:xfrm>
            <a:prstGeom prst="rect">
              <a:avLst/>
            </a:prstGeom>
          </p:spPr>
        </p:pic>
        <p:pic>
          <p:nvPicPr>
            <p:cNvPr id="8" name="Grafik 7">
              <a:extLst>
                <a:ext uri="{FF2B5EF4-FFF2-40B4-BE49-F238E27FC236}">
                  <a16:creationId xmlns:a16="http://schemas.microsoft.com/office/drawing/2014/main" id="{5D048E9C-8E6C-45DD-8BF0-E856DAF75834}"/>
                </a:ext>
              </a:extLst>
            </p:cNvPr>
            <p:cNvPicPr>
              <a:picLocks noChangeAspect="1"/>
            </p:cNvPicPr>
            <p:nvPr/>
          </p:nvPicPr>
          <p:blipFill>
            <a:blip r:embed="rId4"/>
            <a:stretch>
              <a:fillRect/>
            </a:stretch>
          </p:blipFill>
          <p:spPr>
            <a:xfrm>
              <a:off x="4129370" y="534735"/>
              <a:ext cx="3438000" cy="1945468"/>
            </a:xfrm>
            <a:prstGeom prst="rect">
              <a:avLst/>
            </a:prstGeom>
          </p:spPr>
        </p:pic>
        <p:pic>
          <p:nvPicPr>
            <p:cNvPr id="7" name="Grafik 6">
              <a:extLst>
                <a:ext uri="{FF2B5EF4-FFF2-40B4-BE49-F238E27FC236}">
                  <a16:creationId xmlns:a16="http://schemas.microsoft.com/office/drawing/2014/main" id="{FA55EF5F-3E71-C9B5-2890-596E5D7165ED}"/>
                </a:ext>
              </a:extLst>
            </p:cNvPr>
            <p:cNvPicPr>
              <a:picLocks noChangeAspect="1"/>
            </p:cNvPicPr>
            <p:nvPr/>
          </p:nvPicPr>
          <p:blipFill>
            <a:blip r:embed="rId5"/>
            <a:stretch>
              <a:fillRect/>
            </a:stretch>
          </p:blipFill>
          <p:spPr>
            <a:xfrm>
              <a:off x="7769446" y="587559"/>
              <a:ext cx="3438000" cy="1962113"/>
            </a:xfrm>
            <a:prstGeom prst="rect">
              <a:avLst/>
            </a:prstGeom>
          </p:spPr>
        </p:pic>
        <p:pic>
          <p:nvPicPr>
            <p:cNvPr id="6" name="Grafik 5">
              <a:extLst>
                <a:ext uri="{FF2B5EF4-FFF2-40B4-BE49-F238E27FC236}">
                  <a16:creationId xmlns:a16="http://schemas.microsoft.com/office/drawing/2014/main" id="{B3D79794-8429-72B0-D4AC-F586A189AA78}"/>
                </a:ext>
              </a:extLst>
            </p:cNvPr>
            <p:cNvPicPr>
              <a:picLocks noChangeAspect="1"/>
            </p:cNvPicPr>
            <p:nvPr/>
          </p:nvPicPr>
          <p:blipFill>
            <a:blip r:embed="rId6"/>
            <a:stretch>
              <a:fillRect/>
            </a:stretch>
          </p:blipFill>
          <p:spPr>
            <a:xfrm>
              <a:off x="4145873" y="2471942"/>
              <a:ext cx="3438000" cy="1947912"/>
            </a:xfrm>
            <a:prstGeom prst="rect">
              <a:avLst/>
            </a:prstGeom>
          </p:spPr>
        </p:pic>
        <p:pic>
          <p:nvPicPr>
            <p:cNvPr id="5" name="Grafik 4">
              <a:extLst>
                <a:ext uri="{FF2B5EF4-FFF2-40B4-BE49-F238E27FC236}">
                  <a16:creationId xmlns:a16="http://schemas.microsoft.com/office/drawing/2014/main" id="{D11410E8-EED9-5203-72DB-C24730C33401}"/>
                </a:ext>
              </a:extLst>
            </p:cNvPr>
            <p:cNvPicPr>
              <a:picLocks noChangeAspect="1"/>
            </p:cNvPicPr>
            <p:nvPr/>
          </p:nvPicPr>
          <p:blipFill>
            <a:blip r:embed="rId7"/>
            <a:stretch>
              <a:fillRect/>
            </a:stretch>
          </p:blipFill>
          <p:spPr>
            <a:xfrm>
              <a:off x="0" y="2434972"/>
              <a:ext cx="3438000" cy="1995422"/>
            </a:xfrm>
            <a:prstGeom prst="rect">
              <a:avLst/>
            </a:prstGeom>
          </p:spPr>
        </p:pic>
        <p:pic>
          <p:nvPicPr>
            <p:cNvPr id="4" name="Grafik 3">
              <a:extLst>
                <a:ext uri="{FF2B5EF4-FFF2-40B4-BE49-F238E27FC236}">
                  <a16:creationId xmlns:a16="http://schemas.microsoft.com/office/drawing/2014/main" id="{B2595A3D-AA48-2AF2-A314-C1D853D3C0CE}"/>
                </a:ext>
              </a:extLst>
            </p:cNvPr>
            <p:cNvPicPr>
              <a:picLocks noChangeAspect="1"/>
            </p:cNvPicPr>
            <p:nvPr/>
          </p:nvPicPr>
          <p:blipFill>
            <a:blip r:embed="rId8"/>
            <a:stretch>
              <a:fillRect/>
            </a:stretch>
          </p:blipFill>
          <p:spPr>
            <a:xfrm>
              <a:off x="7789436" y="2531015"/>
              <a:ext cx="3438000" cy="1943217"/>
            </a:xfrm>
            <a:prstGeom prst="rect">
              <a:avLst/>
            </a:prstGeom>
          </p:spPr>
        </p:pic>
        <p:sp>
          <p:nvSpPr>
            <p:cNvPr id="12" name="Textfeld 11">
              <a:extLst>
                <a:ext uri="{FF2B5EF4-FFF2-40B4-BE49-F238E27FC236}">
                  <a16:creationId xmlns:a16="http://schemas.microsoft.com/office/drawing/2014/main" id="{07305747-DC07-409B-87AA-2B7757684380}"/>
                </a:ext>
              </a:extLst>
            </p:cNvPr>
            <p:cNvSpPr txBox="1"/>
            <p:nvPr/>
          </p:nvSpPr>
          <p:spPr>
            <a:xfrm>
              <a:off x="6585555" y="488816"/>
              <a:ext cx="1532238" cy="292388"/>
            </a:xfrm>
            <a:prstGeom prst="rect">
              <a:avLst/>
            </a:prstGeom>
            <a:noFill/>
          </p:spPr>
          <p:txBody>
            <a:bodyPr wrap="square" rtlCol="0">
              <a:spAutoFit/>
            </a:bodyPr>
            <a:lstStyle/>
            <a:p>
              <a:r>
                <a:rPr lang="de-DE" sz="1300" dirty="0"/>
                <a:t>ASXL1</a:t>
              </a:r>
            </a:p>
          </p:txBody>
        </p:sp>
        <p:sp>
          <p:nvSpPr>
            <p:cNvPr id="13" name="Textfeld 12">
              <a:extLst>
                <a:ext uri="{FF2B5EF4-FFF2-40B4-BE49-F238E27FC236}">
                  <a16:creationId xmlns:a16="http://schemas.microsoft.com/office/drawing/2014/main" id="{9AE4C75D-8612-AB2D-60E7-07A7481802D8}"/>
                </a:ext>
              </a:extLst>
            </p:cNvPr>
            <p:cNvSpPr txBox="1"/>
            <p:nvPr/>
          </p:nvSpPr>
          <p:spPr>
            <a:xfrm>
              <a:off x="10015825" y="462418"/>
              <a:ext cx="1532238" cy="292388"/>
            </a:xfrm>
            <a:prstGeom prst="rect">
              <a:avLst/>
            </a:prstGeom>
            <a:noFill/>
          </p:spPr>
          <p:txBody>
            <a:bodyPr wrap="square" rtlCol="0">
              <a:spAutoFit/>
            </a:bodyPr>
            <a:lstStyle/>
            <a:p>
              <a:r>
                <a:rPr lang="de-DE" sz="1300" dirty="0"/>
                <a:t>DNMT3A</a:t>
              </a:r>
            </a:p>
          </p:txBody>
        </p:sp>
        <p:sp>
          <p:nvSpPr>
            <p:cNvPr id="14" name="Textfeld 13">
              <a:extLst>
                <a:ext uri="{FF2B5EF4-FFF2-40B4-BE49-F238E27FC236}">
                  <a16:creationId xmlns:a16="http://schemas.microsoft.com/office/drawing/2014/main" id="{361373C4-9096-0A7D-C1C9-7780ECBB4CB1}"/>
                </a:ext>
              </a:extLst>
            </p:cNvPr>
            <p:cNvSpPr txBox="1"/>
            <p:nvPr/>
          </p:nvSpPr>
          <p:spPr>
            <a:xfrm>
              <a:off x="2870328" y="2425889"/>
              <a:ext cx="1532238" cy="292388"/>
            </a:xfrm>
            <a:prstGeom prst="rect">
              <a:avLst/>
            </a:prstGeom>
            <a:noFill/>
          </p:spPr>
          <p:txBody>
            <a:bodyPr wrap="square" rtlCol="0">
              <a:spAutoFit/>
            </a:bodyPr>
            <a:lstStyle/>
            <a:p>
              <a:r>
                <a:rPr lang="de-DE" sz="1300" dirty="0"/>
                <a:t>IDH1</a:t>
              </a:r>
            </a:p>
          </p:txBody>
        </p:sp>
        <p:sp>
          <p:nvSpPr>
            <p:cNvPr id="15" name="Textfeld 14">
              <a:extLst>
                <a:ext uri="{FF2B5EF4-FFF2-40B4-BE49-F238E27FC236}">
                  <a16:creationId xmlns:a16="http://schemas.microsoft.com/office/drawing/2014/main" id="{B641FED1-E2F1-C93C-306C-2AC4FAB5705A}"/>
                </a:ext>
              </a:extLst>
            </p:cNvPr>
            <p:cNvSpPr txBox="1"/>
            <p:nvPr/>
          </p:nvSpPr>
          <p:spPr>
            <a:xfrm>
              <a:off x="6804880" y="2402258"/>
              <a:ext cx="1532238" cy="292388"/>
            </a:xfrm>
            <a:prstGeom prst="rect">
              <a:avLst/>
            </a:prstGeom>
            <a:noFill/>
          </p:spPr>
          <p:txBody>
            <a:bodyPr wrap="square" rtlCol="0">
              <a:spAutoFit/>
            </a:bodyPr>
            <a:lstStyle/>
            <a:p>
              <a:r>
                <a:rPr lang="de-DE" sz="1300" dirty="0"/>
                <a:t>IDH2</a:t>
              </a:r>
            </a:p>
          </p:txBody>
        </p:sp>
        <p:sp>
          <p:nvSpPr>
            <p:cNvPr id="16" name="Textfeld 15">
              <a:extLst>
                <a:ext uri="{FF2B5EF4-FFF2-40B4-BE49-F238E27FC236}">
                  <a16:creationId xmlns:a16="http://schemas.microsoft.com/office/drawing/2014/main" id="{F008C466-015E-8CBA-3A60-8545D976EFCA}"/>
                </a:ext>
              </a:extLst>
            </p:cNvPr>
            <p:cNvSpPr txBox="1"/>
            <p:nvPr/>
          </p:nvSpPr>
          <p:spPr>
            <a:xfrm>
              <a:off x="10167040" y="2402258"/>
              <a:ext cx="1532238" cy="292388"/>
            </a:xfrm>
            <a:prstGeom prst="rect">
              <a:avLst/>
            </a:prstGeom>
            <a:noFill/>
          </p:spPr>
          <p:txBody>
            <a:bodyPr wrap="square" rtlCol="0">
              <a:spAutoFit/>
            </a:bodyPr>
            <a:lstStyle/>
            <a:p>
              <a:r>
                <a:rPr lang="de-DE" sz="1300" dirty="0"/>
                <a:t>RUNX1</a:t>
              </a:r>
            </a:p>
          </p:txBody>
        </p:sp>
        <p:sp>
          <p:nvSpPr>
            <p:cNvPr id="17" name="Textfeld 16">
              <a:extLst>
                <a:ext uri="{FF2B5EF4-FFF2-40B4-BE49-F238E27FC236}">
                  <a16:creationId xmlns:a16="http://schemas.microsoft.com/office/drawing/2014/main" id="{10723532-75C2-16DD-DEAC-3511FAE32B5D}"/>
                </a:ext>
              </a:extLst>
            </p:cNvPr>
            <p:cNvSpPr txBox="1"/>
            <p:nvPr/>
          </p:nvSpPr>
          <p:spPr>
            <a:xfrm>
              <a:off x="3070957" y="4400599"/>
              <a:ext cx="1532238" cy="292388"/>
            </a:xfrm>
            <a:prstGeom prst="rect">
              <a:avLst/>
            </a:prstGeom>
            <a:noFill/>
          </p:spPr>
          <p:txBody>
            <a:bodyPr wrap="square" rtlCol="0">
              <a:spAutoFit/>
            </a:bodyPr>
            <a:lstStyle/>
            <a:p>
              <a:r>
                <a:rPr lang="de-DE" sz="1300" dirty="0"/>
                <a:t>TP53</a:t>
              </a:r>
            </a:p>
          </p:txBody>
        </p:sp>
        <p:grpSp>
          <p:nvGrpSpPr>
            <p:cNvPr id="18" name="Gruppieren 17">
              <a:extLst>
                <a:ext uri="{FF2B5EF4-FFF2-40B4-BE49-F238E27FC236}">
                  <a16:creationId xmlns:a16="http://schemas.microsoft.com/office/drawing/2014/main" id="{AAE4E4AA-7EA2-2441-D56F-A3CC114CB397}"/>
                </a:ext>
              </a:extLst>
            </p:cNvPr>
            <p:cNvGrpSpPr/>
            <p:nvPr/>
          </p:nvGrpSpPr>
          <p:grpSpPr>
            <a:xfrm>
              <a:off x="9105889" y="4831221"/>
              <a:ext cx="1676055" cy="1025953"/>
              <a:chOff x="7512908" y="4091614"/>
              <a:chExt cx="4481039" cy="2630804"/>
            </a:xfrm>
          </p:grpSpPr>
          <p:grpSp>
            <p:nvGrpSpPr>
              <p:cNvPr id="19" name="Gruppieren 18">
                <a:extLst>
                  <a:ext uri="{FF2B5EF4-FFF2-40B4-BE49-F238E27FC236}">
                    <a16:creationId xmlns:a16="http://schemas.microsoft.com/office/drawing/2014/main" id="{F669E477-D876-58B5-2892-754AA29E2247}"/>
                  </a:ext>
                </a:extLst>
              </p:cNvPr>
              <p:cNvGrpSpPr/>
              <p:nvPr/>
            </p:nvGrpSpPr>
            <p:grpSpPr>
              <a:xfrm>
                <a:off x="7512908" y="4091614"/>
                <a:ext cx="4481039" cy="2630804"/>
                <a:chOff x="7512908" y="4091614"/>
                <a:chExt cx="4481039" cy="2630804"/>
              </a:xfrm>
            </p:grpSpPr>
            <p:pic>
              <p:nvPicPr>
                <p:cNvPr id="25" name="Grafik 24">
                  <a:extLst>
                    <a:ext uri="{FF2B5EF4-FFF2-40B4-BE49-F238E27FC236}">
                      <a16:creationId xmlns:a16="http://schemas.microsoft.com/office/drawing/2014/main" id="{13531FC4-E459-2B99-1DA9-A7416087FFF5}"/>
                    </a:ext>
                  </a:extLst>
                </p:cNvPr>
                <p:cNvPicPr>
                  <a:picLocks noChangeAspect="1"/>
                </p:cNvPicPr>
                <p:nvPr/>
              </p:nvPicPr>
              <p:blipFill>
                <a:blip r:embed="rId9"/>
                <a:stretch>
                  <a:fillRect/>
                </a:stretch>
              </p:blipFill>
              <p:spPr>
                <a:xfrm>
                  <a:off x="7512908" y="4091614"/>
                  <a:ext cx="4481039" cy="2630804"/>
                </a:xfrm>
                <a:prstGeom prst="rect">
                  <a:avLst/>
                </a:prstGeom>
              </p:spPr>
            </p:pic>
            <p:sp>
              <p:nvSpPr>
                <p:cNvPr id="26" name="Abgerundetes Rechteck 25">
                  <a:extLst>
                    <a:ext uri="{FF2B5EF4-FFF2-40B4-BE49-F238E27FC236}">
                      <a16:creationId xmlns:a16="http://schemas.microsoft.com/office/drawing/2014/main" id="{042E6A09-32E6-D0EE-D9E4-1DF2E24C1F60}"/>
                    </a:ext>
                  </a:extLst>
                </p:cNvPr>
                <p:cNvSpPr/>
                <p:nvPr/>
              </p:nvSpPr>
              <p:spPr>
                <a:xfrm>
                  <a:off x="9388862" y="4267910"/>
                  <a:ext cx="1460370"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0" name="Abgerundetes Rechteck 19">
                <a:extLst>
                  <a:ext uri="{FF2B5EF4-FFF2-40B4-BE49-F238E27FC236}">
                    <a16:creationId xmlns:a16="http://schemas.microsoft.com/office/drawing/2014/main" id="{3DD6147D-7424-C4F1-8306-CDEE547268DC}"/>
                  </a:ext>
                </a:extLst>
              </p:cNvPr>
              <p:cNvSpPr/>
              <p:nvPr/>
            </p:nvSpPr>
            <p:spPr>
              <a:xfrm>
                <a:off x="10849232" y="4633321"/>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Abgerundetes Rechteck 20">
                <a:extLst>
                  <a:ext uri="{FF2B5EF4-FFF2-40B4-BE49-F238E27FC236}">
                    <a16:creationId xmlns:a16="http://schemas.microsoft.com/office/drawing/2014/main" id="{B0630380-918B-2131-959A-572E9F9D0F09}"/>
                  </a:ext>
                </a:extLst>
              </p:cNvPr>
              <p:cNvSpPr/>
              <p:nvPr/>
            </p:nvSpPr>
            <p:spPr>
              <a:xfrm>
                <a:off x="9852453" y="502878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Abgerundetes Rechteck 21">
                <a:extLst>
                  <a:ext uri="{FF2B5EF4-FFF2-40B4-BE49-F238E27FC236}">
                    <a16:creationId xmlns:a16="http://schemas.microsoft.com/office/drawing/2014/main" id="{05B09573-EE50-AB44-B78A-2CACC9781A8A}"/>
                  </a:ext>
                </a:extLst>
              </p:cNvPr>
              <p:cNvSpPr/>
              <p:nvPr/>
            </p:nvSpPr>
            <p:spPr>
              <a:xfrm>
                <a:off x="9388862" y="540701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Abgerundetes Rechteck 22">
                <a:extLst>
                  <a:ext uri="{FF2B5EF4-FFF2-40B4-BE49-F238E27FC236}">
                    <a16:creationId xmlns:a16="http://schemas.microsoft.com/office/drawing/2014/main" id="{1F6F48F1-1E47-0F1C-977F-FE92DF833316}"/>
                  </a:ext>
                </a:extLst>
              </p:cNvPr>
              <p:cNvSpPr/>
              <p:nvPr/>
            </p:nvSpPr>
            <p:spPr>
              <a:xfrm>
                <a:off x="8925271" y="578524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Abgerundetes Rechteck 23">
                <a:extLst>
                  <a:ext uri="{FF2B5EF4-FFF2-40B4-BE49-F238E27FC236}">
                    <a16:creationId xmlns:a16="http://schemas.microsoft.com/office/drawing/2014/main" id="{0952A4A2-575E-9A21-E579-67ABE6BDB76C}"/>
                  </a:ext>
                </a:extLst>
              </p:cNvPr>
              <p:cNvSpPr/>
              <p:nvPr/>
            </p:nvSpPr>
            <p:spPr>
              <a:xfrm>
                <a:off x="8707738" y="6163476"/>
                <a:ext cx="1144715" cy="37823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2" name="Grafik 1">
              <a:extLst>
                <a:ext uri="{FF2B5EF4-FFF2-40B4-BE49-F238E27FC236}">
                  <a16:creationId xmlns:a16="http://schemas.microsoft.com/office/drawing/2014/main" id="{7C93956F-3348-CB53-5D38-BBB842695884}"/>
                </a:ext>
              </a:extLst>
            </p:cNvPr>
            <p:cNvPicPr>
              <a:picLocks noChangeAspect="1"/>
            </p:cNvPicPr>
            <p:nvPr/>
          </p:nvPicPr>
          <p:blipFill>
            <a:blip r:embed="rId10"/>
            <a:stretch>
              <a:fillRect/>
            </a:stretch>
          </p:blipFill>
          <p:spPr>
            <a:xfrm>
              <a:off x="0" y="415562"/>
              <a:ext cx="3438000" cy="1992671"/>
            </a:xfrm>
            <a:prstGeom prst="rect">
              <a:avLst/>
            </a:prstGeom>
          </p:spPr>
        </p:pic>
      </p:grpSp>
    </p:spTree>
    <p:extLst>
      <p:ext uri="{BB962C8B-B14F-4D97-AF65-F5344CB8AC3E}">
        <p14:creationId xmlns:p14="http://schemas.microsoft.com/office/powerpoint/2010/main" val="54283999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465A4F384533B549A5780E63901B1989" ma:contentTypeVersion="9" ma:contentTypeDescription="Ein neues Dokument erstellen." ma:contentTypeScope="" ma:versionID="ee6187d82818bf0e3b1cd493342da9ae">
  <xsd:schema xmlns:xsd="http://www.w3.org/2001/XMLSchema" xmlns:xs="http://www.w3.org/2001/XMLSchema" xmlns:p="http://schemas.microsoft.com/office/2006/metadata/properties" xmlns:ns2="a81b8897-27fd-4e5c-a11a-8da57cf059f5" xmlns:ns3="7ff7ed86-39d4-481b-bbeb-9e7051fd77b5" targetNamespace="http://schemas.microsoft.com/office/2006/metadata/properties" ma:root="true" ma:fieldsID="e5a3aa7a7511d44522290fd889dfec54" ns2:_="" ns3:_="">
    <xsd:import namespace="a81b8897-27fd-4e5c-a11a-8da57cf059f5"/>
    <xsd:import namespace="7ff7ed86-39d4-481b-bbeb-9e7051fd77b5"/>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1b8897-27fd-4e5c-a11a-8da57cf059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ildmarkierungen" ma:readOnly="false" ma:fieldId="{5cf76f15-5ced-4ddc-b409-7134ff3c332f}" ma:taxonomyMulti="true" ma:sspId="36b9b673-ed41-40d3-971f-38cac85539cf"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ff7ed86-39d4-481b-bbeb-9e7051fd77b5"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a12c808b-98f7-436b-a2e5-7a1884040e1d}" ma:internalName="TaxCatchAll" ma:showField="CatchAllData" ma:web="7ff7ed86-39d4-481b-bbeb-9e7051fd77b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7ff7ed86-39d4-481b-bbeb-9e7051fd77b5" xsi:nil="true"/>
    <lcf76f155ced4ddcb4097134ff3c332f xmlns="a81b8897-27fd-4e5c-a11a-8da57cf059f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39FB52-3ED2-4DFE-8DD4-D3E336CA771B}">
  <ds:schemaRefs>
    <ds:schemaRef ds:uri="7ff7ed86-39d4-481b-bbeb-9e7051fd77b5"/>
    <ds:schemaRef ds:uri="a81b8897-27fd-4e5c-a11a-8da57cf059f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9DF121A-9103-4EC1-9CD4-CAE9F845B8E7}">
  <ds:schemaRefs>
    <ds:schemaRef ds:uri="http://purl.org/dc/elements/1.1/"/>
    <ds:schemaRef ds:uri="http://purl.org/dc/dcmitype/"/>
    <ds:schemaRef ds:uri="http://schemas.microsoft.com/office/infopath/2007/PartnerControls"/>
    <ds:schemaRef ds:uri="7ff7ed86-39d4-481b-bbeb-9e7051fd77b5"/>
    <ds:schemaRef ds:uri="http://schemas.microsoft.com/office/2006/documentManagement/types"/>
    <ds:schemaRef ds:uri="a81b8897-27fd-4e5c-a11a-8da57cf059f5"/>
    <ds:schemaRef ds:uri="http://www.w3.org/XML/1998/namespace"/>
    <ds:schemaRef ds:uri="http://purl.org/dc/term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32901CAA-EB41-4A97-876A-F7BE45B11C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1018</Words>
  <Application>Microsoft Macintosh PowerPoint</Application>
  <PresentationFormat>Breitbild</PresentationFormat>
  <Paragraphs>178</Paragraphs>
  <Slides>20</Slides>
  <Notes>20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20</vt:i4>
      </vt:variant>
    </vt:vector>
  </HeadingPairs>
  <TitlesOfParts>
    <vt:vector size="24" baseType="lpstr">
      <vt:lpstr>Arial</vt:lpstr>
      <vt:lpstr>Calibri</vt:lpstr>
      <vt:lpstr>Calibri Light</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Maximilian Schmutz</dc:creator>
  <cp:lastModifiedBy>Rainer Claus</cp:lastModifiedBy>
  <cp:revision>2</cp:revision>
  <cp:lastPrinted>2023-06-25T12:41:20Z</cp:lastPrinted>
  <dcterms:created xsi:type="dcterms:W3CDTF">2020-06-04T10:05:33Z</dcterms:created>
  <dcterms:modified xsi:type="dcterms:W3CDTF">2023-10-15T10:27:01Z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0x010100465A4F384533B549A5780E63901B1989</vt:lpwstr>
  </property>
  <property fmtid="{D5CDD505-2E9C-101B-9397-08002B2CF9AE}" pid="3" name="MediaServiceImageTags">
    <vt:lpwstr/>
  </property>
</Properties>
</file>