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13"/>
  </p:notesMasterIdLst>
  <p:handoutMasterIdLst>
    <p:handoutMasterId r:id="rId14"/>
  </p:handoutMasterIdLst>
  <p:sldIdLst>
    <p:sldId id="256" r:id="rId2"/>
    <p:sldId id="263" r:id="rId3"/>
    <p:sldId id="259" r:id="rId4"/>
    <p:sldId id="260" r:id="rId5"/>
    <p:sldId id="264" r:id="rId6"/>
    <p:sldId id="266" r:id="rId7"/>
    <p:sldId id="267" r:id="rId8"/>
    <p:sldId id="268" r:id="rId9"/>
    <p:sldId id="261" r:id="rId10"/>
    <p:sldId id="262" r:id="rId11"/>
    <p:sldId id="270"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84" userDrawn="1">
          <p15:clr>
            <a:srgbClr val="A4A3A4"/>
          </p15:clr>
        </p15:guide>
        <p15:guide id="3" pos="3168" userDrawn="1">
          <p15:clr>
            <a:srgbClr val="A4A3A4"/>
          </p15:clr>
        </p15:guide>
        <p15:guide id="4" pos="2496" userDrawn="1">
          <p15:clr>
            <a:srgbClr val="A4A3A4"/>
          </p15:clr>
        </p15:guide>
        <p15:guide id="5" pos="5664" userDrawn="1">
          <p15:clr>
            <a:srgbClr val="A4A3A4"/>
          </p15:clr>
        </p15:guide>
        <p15:guide id="6" pos="96" userDrawn="1">
          <p15:clr>
            <a:srgbClr val="A4A3A4"/>
          </p15:clr>
        </p15:guide>
        <p15:guide id="7" pos="456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BA80718-A13E-DC7F-3689-362ECCE4CB29}" name="Melanie Stephens (FleishmanHillard)" initials="MS(" userId="S::melanie.stephens@fleishman.com::20724fc4-7514-4ad2-a2c7-729c006e3a0d" providerId="AD"/>
  <p188:author id="{F8F2EFB9-F3E3-41AF-F59D-48EC112EE3EF}" name="Wendy Morris (FleishmanHillard)" initials="WM(" userId="S::wendy.morris@fleishman.com::26fb24ee-c908-4967-ae32-fcf19fe4edd0" providerId="AD"/>
  <p188:author id="{152C36D0-70DC-EE58-5489-5F836224CE58}" name="Elizabeth Ng (FleishmanHillard)" initials="EN(" userId="S::elizabeth.ng@fleishman.com::ae7fb44a-5d82-4961-929e-607c2cccf36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008C"/>
    <a:srgbClr val="F5CBDD"/>
    <a:srgbClr val="F0AAC8"/>
    <a:srgbClr val="9E1D53"/>
    <a:srgbClr val="D81668"/>
    <a:srgbClr val="343842"/>
    <a:srgbClr val="4045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113" autoAdjust="0"/>
    <p:restoredTop sz="94628" autoAdjust="0"/>
  </p:normalViewPr>
  <p:slideViewPr>
    <p:cSldViewPr>
      <p:cViewPr varScale="1">
        <p:scale>
          <a:sx n="72" d="100"/>
          <a:sy n="72" d="100"/>
        </p:scale>
        <p:origin x="2100" y="54"/>
      </p:cViewPr>
      <p:guideLst>
        <p:guide orient="horz" pos="3984"/>
        <p:guide pos="3168"/>
        <p:guide pos="2496"/>
        <p:guide pos="5664"/>
        <p:guide pos="96"/>
        <p:guide pos="4560"/>
      </p:guideLst>
    </p:cSldViewPr>
  </p:slideViewPr>
  <p:notesTextViewPr>
    <p:cViewPr>
      <p:scale>
        <a:sx n="25" d="100"/>
        <a:sy n="25" d="100"/>
      </p:scale>
      <p:origin x="0" y="0"/>
    </p:cViewPr>
  </p:notesTextViewPr>
  <p:sorterViewPr>
    <p:cViewPr>
      <p:scale>
        <a:sx n="66" d="100"/>
        <a:sy n="66" d="100"/>
      </p:scale>
      <p:origin x="0" y="0"/>
    </p:cViewPr>
  </p:sorterViewPr>
  <p:notesViewPr>
    <p:cSldViewPr>
      <p:cViewPr varScale="1">
        <p:scale>
          <a:sx n="62" d="100"/>
          <a:sy n="62" d="100"/>
        </p:scale>
        <p:origin x="2616" y="6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480240013698374"/>
          <c:y val="0.10113369000055504"/>
          <c:w val="0.66407516090315122"/>
          <c:h val="0.56071182298217559"/>
        </c:manualLayout>
      </c:layout>
      <c:bubbleChart>
        <c:varyColors val="0"/>
        <c:ser>
          <c:idx val="0"/>
          <c:order val="0"/>
          <c:spPr>
            <a:solidFill>
              <a:sysClr val="windowText" lastClr="000000"/>
            </a:solidFill>
            <a:ln>
              <a:solidFill>
                <a:sysClr val="windowText" lastClr="000000"/>
              </a:solidFill>
            </a:ln>
          </c:spPr>
          <c:invertIfNegative val="0"/>
          <c:dPt>
            <c:idx val="3"/>
            <c:invertIfNegative val="0"/>
            <c:bubble3D val="0"/>
            <c:extLst>
              <c:ext xmlns:c16="http://schemas.microsoft.com/office/drawing/2014/chart" uri="{C3380CC4-5D6E-409C-BE32-E72D297353CC}">
                <c16:uniqueId val="{00000000-6F1B-49BC-B61C-1AA284402F12}"/>
              </c:ext>
            </c:extLst>
          </c:dPt>
          <c:dPt>
            <c:idx val="6"/>
            <c:invertIfNegative val="0"/>
            <c:bubble3D val="0"/>
            <c:extLst>
              <c:ext xmlns:c16="http://schemas.microsoft.com/office/drawing/2014/chart" uri="{C3380CC4-5D6E-409C-BE32-E72D297353CC}">
                <c16:uniqueId val="{00000001-6F1B-49BC-B61C-1AA284402F12}"/>
              </c:ext>
            </c:extLst>
          </c:dPt>
          <c:errBars>
            <c:errDir val="x"/>
            <c:errBarType val="both"/>
            <c:errValType val="cust"/>
            <c:noEndCap val="0"/>
            <c:plus>
              <c:numRef>
                <c:f>CVd!$M$2:$M$29</c:f>
                <c:numCache>
                  <c:formatCode>General</c:formatCode>
                  <c:ptCount val="28"/>
                  <c:pt idx="0">
                    <c:v>41.540000000000006</c:v>
                  </c:pt>
                  <c:pt idx="1">
                    <c:v>56.730000000000018</c:v>
                  </c:pt>
                  <c:pt idx="2">
                    <c:v>60.34</c:v>
                  </c:pt>
                  <c:pt idx="3">
                    <c:v>65.34</c:v>
                  </c:pt>
                  <c:pt idx="4">
                    <c:v>53.710000000000008</c:v>
                  </c:pt>
                  <c:pt idx="5">
                    <c:v>48.609999999999985</c:v>
                  </c:pt>
                  <c:pt idx="6">
                    <c:v>83.689999999999984</c:v>
                  </c:pt>
                  <c:pt idx="7">
                    <c:v>77.87</c:v>
                  </c:pt>
                  <c:pt idx="8">
                    <c:v>68.960000000000008</c:v>
                  </c:pt>
                  <c:pt idx="9">
                    <c:v>68.97</c:v>
                  </c:pt>
                  <c:pt idx="10">
                    <c:v>94.07</c:v>
                  </c:pt>
                  <c:pt idx="11">
                    <c:v>70.750000000000014</c:v>
                  </c:pt>
                  <c:pt idx="12">
                    <c:v>94.44</c:v>
                  </c:pt>
                  <c:pt idx="13">
                    <c:v>83.739999999999981</c:v>
                  </c:pt>
                  <c:pt idx="14">
                    <c:v>127.2</c:v>
                  </c:pt>
                  <c:pt idx="15">
                    <c:v>59.599999999999994</c:v>
                  </c:pt>
                  <c:pt idx="16">
                    <c:v>72.5</c:v>
                  </c:pt>
                  <c:pt idx="17">
                    <c:v>128.02000000000001</c:v>
                  </c:pt>
                  <c:pt idx="18">
                    <c:v>60.08</c:v>
                  </c:pt>
                  <c:pt idx="19">
                    <c:v>58.370000000000005</c:v>
                  </c:pt>
                  <c:pt idx="20">
                    <c:v>75.660000000000025</c:v>
                  </c:pt>
                  <c:pt idx="21">
                    <c:v>50.63000000000001</c:v>
                  </c:pt>
                  <c:pt idx="22">
                    <c:v>60.36</c:v>
                  </c:pt>
                  <c:pt idx="23">
                    <c:v>56.36</c:v>
                  </c:pt>
                  <c:pt idx="24">
                    <c:v>55.109999999999985</c:v>
                  </c:pt>
                  <c:pt idx="25">
                    <c:v>63.67</c:v>
                  </c:pt>
                  <c:pt idx="26">
                    <c:v>114.5</c:v>
                  </c:pt>
                  <c:pt idx="27">
                    <c:v>44.660000000000011</c:v>
                  </c:pt>
                </c:numCache>
              </c:numRef>
            </c:plus>
            <c:minus>
              <c:numRef>
                <c:f>CVd!$L$2:$L$29</c:f>
                <c:numCache>
                  <c:formatCode>General</c:formatCode>
                  <c:ptCount val="28"/>
                  <c:pt idx="0">
                    <c:v>41.539999999999992</c:v>
                  </c:pt>
                  <c:pt idx="1">
                    <c:v>56.72999999999999</c:v>
                  </c:pt>
                  <c:pt idx="2">
                    <c:v>60.339999999999996</c:v>
                  </c:pt>
                  <c:pt idx="3">
                    <c:v>65.34</c:v>
                  </c:pt>
                  <c:pt idx="4">
                    <c:v>53.72</c:v>
                  </c:pt>
                  <c:pt idx="5">
                    <c:v>48.620000000000005</c:v>
                  </c:pt>
                  <c:pt idx="6">
                    <c:v>83.68</c:v>
                  </c:pt>
                  <c:pt idx="7">
                    <c:v>77.87</c:v>
                  </c:pt>
                  <c:pt idx="8">
                    <c:v>68.959999999999994</c:v>
                  </c:pt>
                  <c:pt idx="9">
                    <c:v>68.97</c:v>
                  </c:pt>
                  <c:pt idx="10">
                    <c:v>94.07</c:v>
                  </c:pt>
                  <c:pt idx="11">
                    <c:v>70.759999999999991</c:v>
                  </c:pt>
                  <c:pt idx="12">
                    <c:v>94.45</c:v>
                  </c:pt>
                  <c:pt idx="13">
                    <c:v>83.730000000000018</c:v>
                  </c:pt>
                  <c:pt idx="14">
                    <c:v>127.2</c:v>
                  </c:pt>
                  <c:pt idx="15">
                    <c:v>59.6</c:v>
                  </c:pt>
                  <c:pt idx="16">
                    <c:v>72.5</c:v>
                  </c:pt>
                  <c:pt idx="17">
                    <c:v>128.03000000000003</c:v>
                  </c:pt>
                  <c:pt idx="18">
                    <c:v>60.09</c:v>
                  </c:pt>
                  <c:pt idx="19">
                    <c:v>58.379999999999995</c:v>
                  </c:pt>
                  <c:pt idx="20">
                    <c:v>75.649999999999977</c:v>
                  </c:pt>
                  <c:pt idx="21">
                    <c:v>50.63</c:v>
                  </c:pt>
                  <c:pt idx="22">
                    <c:v>60.35</c:v>
                  </c:pt>
                  <c:pt idx="23">
                    <c:v>56.350000000000009</c:v>
                  </c:pt>
                  <c:pt idx="24">
                    <c:v>55.100000000000009</c:v>
                  </c:pt>
                  <c:pt idx="25">
                    <c:v>63.67</c:v>
                  </c:pt>
                  <c:pt idx="26">
                    <c:v>114.50000000000001</c:v>
                  </c:pt>
                  <c:pt idx="27">
                    <c:v>44.669999999999995</c:v>
                  </c:pt>
                </c:numCache>
              </c:numRef>
            </c:minus>
            <c:spPr>
              <a:ln w="15875">
                <a:solidFill>
                  <a:sysClr val="windowText" lastClr="000000"/>
                </a:solidFill>
              </a:ln>
            </c:spPr>
          </c:errBars>
          <c:xVal>
            <c:numRef>
              <c:f>CVd!$I$2:$I$29</c:f>
              <c:numCache>
                <c:formatCode>General</c:formatCode>
                <c:ptCount val="28"/>
                <c:pt idx="0">
                  <c:v>106.96</c:v>
                </c:pt>
                <c:pt idx="1">
                  <c:v>145.19999999999999</c:v>
                </c:pt>
                <c:pt idx="2">
                  <c:v>64.209999999999994</c:v>
                </c:pt>
                <c:pt idx="3">
                  <c:v>86.87</c:v>
                </c:pt>
                <c:pt idx="4">
                  <c:v>115.13</c:v>
                </c:pt>
                <c:pt idx="5">
                  <c:v>110.59</c:v>
                </c:pt>
                <c:pt idx="6">
                  <c:v>92.98</c:v>
                </c:pt>
                <c:pt idx="7">
                  <c:v>106.12</c:v>
                </c:pt>
                <c:pt idx="8">
                  <c:v>93.66</c:v>
                </c:pt>
                <c:pt idx="9">
                  <c:v>124.32</c:v>
                </c:pt>
                <c:pt idx="10">
                  <c:v>101.57</c:v>
                </c:pt>
                <c:pt idx="11">
                  <c:v>87.77</c:v>
                </c:pt>
                <c:pt idx="12">
                  <c:v>117.69</c:v>
                </c:pt>
                <c:pt idx="13">
                  <c:v>129.36000000000001</c:v>
                </c:pt>
                <c:pt idx="14">
                  <c:v>98.33</c:v>
                </c:pt>
                <c:pt idx="15">
                  <c:v>101.28</c:v>
                </c:pt>
                <c:pt idx="16">
                  <c:v>98.56</c:v>
                </c:pt>
                <c:pt idx="17">
                  <c:v>220.77</c:v>
                </c:pt>
                <c:pt idx="18">
                  <c:v>92.42</c:v>
                </c:pt>
                <c:pt idx="19">
                  <c:v>128.44</c:v>
                </c:pt>
                <c:pt idx="20">
                  <c:v>138.38999999999999</c:v>
                </c:pt>
                <c:pt idx="21">
                  <c:v>105.86</c:v>
                </c:pt>
                <c:pt idx="22">
                  <c:v>97.95</c:v>
                </c:pt>
                <c:pt idx="23">
                  <c:v>119.79</c:v>
                </c:pt>
                <c:pt idx="24">
                  <c:v>113.9</c:v>
                </c:pt>
                <c:pt idx="25">
                  <c:v>95.2</c:v>
                </c:pt>
                <c:pt idx="26">
                  <c:v>148.36000000000001</c:v>
                </c:pt>
                <c:pt idx="27">
                  <c:v>99.49</c:v>
                </c:pt>
              </c:numCache>
            </c:numRef>
          </c:xVal>
          <c:yVal>
            <c:numRef>
              <c:f>CVd!$J$2:$J$29</c:f>
              <c:numCache>
                <c:formatCode>General</c:formatCode>
                <c:ptCount val="28"/>
                <c:pt idx="0">
                  <c:v>1</c:v>
                </c:pt>
                <c:pt idx="1">
                  <c:v>2</c:v>
                </c:pt>
                <c:pt idx="2">
                  <c:v>3</c:v>
                </c:pt>
                <c:pt idx="3">
                  <c:v>4</c:v>
                </c:pt>
                <c:pt idx="4">
                  <c:v>5</c:v>
                </c:pt>
                <c:pt idx="5">
                  <c:v>6</c:v>
                </c:pt>
                <c:pt idx="6">
                  <c:v>7</c:v>
                </c:pt>
                <c:pt idx="7">
                  <c:v>8</c:v>
                </c:pt>
                <c:pt idx="8">
                  <c:v>9</c:v>
                </c:pt>
                <c:pt idx="9">
                  <c:v>10</c:v>
                </c:pt>
              </c:numCache>
            </c:numRef>
          </c:yVal>
          <c:bubbleSize>
            <c:numRef>
              <c:f>CVd!$K$2:$K$29</c:f>
              <c:numCache>
                <c:formatCode>General</c:formatCode>
                <c:ptCount val="28"/>
                <c:pt idx="0">
                  <c:v>663</c:v>
                </c:pt>
                <c:pt idx="1">
                  <c:v>356</c:v>
                </c:pt>
                <c:pt idx="2">
                  <c:v>307</c:v>
                </c:pt>
                <c:pt idx="3">
                  <c:v>260</c:v>
                </c:pt>
                <c:pt idx="4">
                  <c:v>403</c:v>
                </c:pt>
                <c:pt idx="5">
                  <c:v>488</c:v>
                </c:pt>
                <c:pt idx="6">
                  <c:v>164</c:v>
                </c:pt>
                <c:pt idx="7">
                  <c:v>188</c:v>
                </c:pt>
                <c:pt idx="8">
                  <c:v>242</c:v>
                </c:pt>
                <c:pt idx="9">
                  <c:v>232</c:v>
                </c:pt>
                <c:pt idx="10">
                  <c:v>134</c:v>
                </c:pt>
                <c:pt idx="11">
                  <c:v>227</c:v>
                </c:pt>
                <c:pt idx="12">
                  <c:v>131</c:v>
                </c:pt>
                <c:pt idx="13">
                  <c:v>170</c:v>
                </c:pt>
                <c:pt idx="14">
                  <c:v>75</c:v>
                </c:pt>
                <c:pt idx="15">
                  <c:v>314</c:v>
                </c:pt>
                <c:pt idx="16">
                  <c:v>209</c:v>
                </c:pt>
                <c:pt idx="17">
                  <c:v>65</c:v>
                </c:pt>
                <c:pt idx="18">
                  <c:v>327</c:v>
                </c:pt>
                <c:pt idx="19">
                  <c:v>327</c:v>
                </c:pt>
                <c:pt idx="20">
                  <c:v>202</c:v>
                </c:pt>
                <c:pt idx="21">
                  <c:v>452</c:v>
                </c:pt>
                <c:pt idx="22">
                  <c:v>294</c:v>
                </c:pt>
                <c:pt idx="23">
                  <c:v>369</c:v>
                </c:pt>
                <c:pt idx="24">
                  <c:v>380</c:v>
                </c:pt>
                <c:pt idx="25">
                  <c:v>283</c:v>
                </c:pt>
                <c:pt idx="26">
                  <c:v>91</c:v>
                </c:pt>
                <c:pt idx="27">
                  <c:v>572</c:v>
                </c:pt>
              </c:numCache>
            </c:numRef>
          </c:bubbleSize>
          <c:bubble3D val="0"/>
          <c:extLst>
            <c:ext xmlns:c16="http://schemas.microsoft.com/office/drawing/2014/chart" uri="{C3380CC4-5D6E-409C-BE32-E72D297353CC}">
              <c16:uniqueId val="{00000002-6F1B-49BC-B61C-1AA284402F12}"/>
            </c:ext>
          </c:extLst>
        </c:ser>
        <c:dLbls>
          <c:showLegendKey val="0"/>
          <c:showVal val="0"/>
          <c:showCatName val="0"/>
          <c:showSerName val="0"/>
          <c:showPercent val="0"/>
          <c:showBubbleSize val="0"/>
        </c:dLbls>
        <c:bubbleScale val="11"/>
        <c:showNegBubbles val="0"/>
        <c:axId val="140286976"/>
        <c:axId val="140292864"/>
      </c:bubbleChart>
      <c:valAx>
        <c:axId val="140286976"/>
        <c:scaling>
          <c:orientation val="minMax"/>
          <c:max val="400"/>
          <c:min val="-200"/>
        </c:scaling>
        <c:delete val="0"/>
        <c:axPos val="b"/>
        <c:numFmt formatCode="General" sourceLinked="0"/>
        <c:majorTickMark val="out"/>
        <c:minorTickMark val="none"/>
        <c:tickLblPos val="high"/>
        <c:spPr>
          <a:ln w="12700">
            <a:solidFill>
              <a:sysClr val="windowText" lastClr="000000"/>
            </a:solidFill>
          </a:ln>
        </c:spPr>
        <c:txPr>
          <a:bodyPr/>
          <a:lstStyle/>
          <a:p>
            <a:pPr>
              <a:defRPr sz="1400" baseline="0">
                <a:solidFill>
                  <a:schemeClr val="tx1"/>
                </a:solidFill>
                <a:latin typeface="Trebuchet MS" panose="020B0603020202020204" pitchFamily="34" charset="0"/>
                <a:cs typeface="Arial" panose="020B0604020202020204" pitchFamily="34" charset="0"/>
              </a:defRPr>
            </a:pPr>
            <a:endParaRPr lang="en-US"/>
          </a:p>
        </c:txPr>
        <c:crossAx val="140292864"/>
        <c:crosses val="max"/>
        <c:crossBetween val="midCat"/>
        <c:majorUnit val="100"/>
        <c:minorUnit val="50"/>
      </c:valAx>
      <c:valAx>
        <c:axId val="140292864"/>
        <c:scaling>
          <c:orientation val="maxMin"/>
          <c:max val="11"/>
          <c:min val="0.5"/>
        </c:scaling>
        <c:delete val="0"/>
        <c:axPos val="l"/>
        <c:numFmt formatCode="General" sourceLinked="1"/>
        <c:majorTickMark val="none"/>
        <c:minorTickMark val="none"/>
        <c:tickLblPos val="none"/>
        <c:spPr>
          <a:ln w="12700">
            <a:solidFill>
              <a:sysClr val="windowText" lastClr="000000"/>
            </a:solidFill>
          </a:ln>
        </c:spPr>
        <c:crossAx val="140286976"/>
        <c:crossesAt val="0"/>
        <c:crossBetween val="midCat"/>
      </c:valAx>
      <c:spPr>
        <a:noFill/>
        <a:ln w="25400">
          <a:noFill/>
        </a:ln>
      </c:spPr>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20498201276837816"/>
          <c:y val="9.1891157401432152E-2"/>
          <c:w val="0.66665172126404837"/>
          <c:h val="0.65330456410184323"/>
        </c:manualLayout>
      </c:layout>
      <c:bubbleChart>
        <c:varyColors val="0"/>
        <c:ser>
          <c:idx val="0"/>
          <c:order val="0"/>
          <c:spPr>
            <a:solidFill>
              <a:sysClr val="windowText" lastClr="000000"/>
            </a:solidFill>
            <a:ln>
              <a:solidFill>
                <a:sysClr val="windowText" lastClr="000000"/>
              </a:solidFill>
            </a:ln>
          </c:spPr>
          <c:invertIfNegative val="0"/>
          <c:dPt>
            <c:idx val="3"/>
            <c:invertIfNegative val="0"/>
            <c:bubble3D val="0"/>
            <c:extLst>
              <c:ext xmlns:c16="http://schemas.microsoft.com/office/drawing/2014/chart" uri="{C3380CC4-5D6E-409C-BE32-E72D297353CC}">
                <c16:uniqueId val="{00000000-6F1B-49BC-B61C-1AA284402F12}"/>
              </c:ext>
            </c:extLst>
          </c:dPt>
          <c:dPt>
            <c:idx val="6"/>
            <c:invertIfNegative val="0"/>
            <c:bubble3D val="0"/>
            <c:extLst>
              <c:ext xmlns:c16="http://schemas.microsoft.com/office/drawing/2014/chart" uri="{C3380CC4-5D6E-409C-BE32-E72D297353CC}">
                <c16:uniqueId val="{00000001-6F1B-49BC-B61C-1AA284402F12}"/>
              </c:ext>
            </c:extLst>
          </c:dPt>
          <c:errBars>
            <c:errDir val="x"/>
            <c:errBarType val="both"/>
            <c:errValType val="cust"/>
            <c:noEndCap val="0"/>
            <c:plus>
              <c:numRef>
                <c:f>CVd!$M$2:$M$29</c:f>
                <c:numCache>
                  <c:formatCode>General</c:formatCode>
                  <c:ptCount val="28"/>
                  <c:pt idx="0">
                    <c:v>41.540000000000006</c:v>
                  </c:pt>
                  <c:pt idx="1">
                    <c:v>56.730000000000018</c:v>
                  </c:pt>
                  <c:pt idx="2">
                    <c:v>60.34</c:v>
                  </c:pt>
                  <c:pt idx="3">
                    <c:v>65.34</c:v>
                  </c:pt>
                  <c:pt idx="4">
                    <c:v>53.710000000000008</c:v>
                  </c:pt>
                  <c:pt idx="5">
                    <c:v>48.609999999999985</c:v>
                  </c:pt>
                  <c:pt idx="6">
                    <c:v>83.689999999999984</c:v>
                  </c:pt>
                  <c:pt idx="7">
                    <c:v>77.87</c:v>
                  </c:pt>
                  <c:pt idx="8">
                    <c:v>68.960000000000008</c:v>
                  </c:pt>
                  <c:pt idx="9">
                    <c:v>68.97</c:v>
                  </c:pt>
                  <c:pt idx="10">
                    <c:v>94.07</c:v>
                  </c:pt>
                  <c:pt idx="11">
                    <c:v>70.750000000000014</c:v>
                  </c:pt>
                  <c:pt idx="12">
                    <c:v>94.44</c:v>
                  </c:pt>
                  <c:pt idx="13">
                    <c:v>83.739999999999981</c:v>
                  </c:pt>
                  <c:pt idx="14">
                    <c:v>127.2</c:v>
                  </c:pt>
                  <c:pt idx="15">
                    <c:v>59.599999999999994</c:v>
                  </c:pt>
                  <c:pt idx="16">
                    <c:v>72.5</c:v>
                  </c:pt>
                  <c:pt idx="17">
                    <c:v>128.02000000000001</c:v>
                  </c:pt>
                  <c:pt idx="18">
                    <c:v>60.08</c:v>
                  </c:pt>
                  <c:pt idx="19">
                    <c:v>58.370000000000005</c:v>
                  </c:pt>
                  <c:pt idx="20">
                    <c:v>75.660000000000025</c:v>
                  </c:pt>
                  <c:pt idx="21">
                    <c:v>50.63000000000001</c:v>
                  </c:pt>
                  <c:pt idx="22">
                    <c:v>60.36</c:v>
                  </c:pt>
                  <c:pt idx="23">
                    <c:v>56.36</c:v>
                  </c:pt>
                  <c:pt idx="24">
                    <c:v>55.109999999999985</c:v>
                  </c:pt>
                  <c:pt idx="25">
                    <c:v>63.67</c:v>
                  </c:pt>
                  <c:pt idx="26">
                    <c:v>114.5</c:v>
                  </c:pt>
                  <c:pt idx="27">
                    <c:v>44.660000000000011</c:v>
                  </c:pt>
                </c:numCache>
              </c:numRef>
            </c:plus>
            <c:minus>
              <c:numRef>
                <c:f>CVd!$L$2:$L$29</c:f>
                <c:numCache>
                  <c:formatCode>General</c:formatCode>
                  <c:ptCount val="28"/>
                  <c:pt idx="0">
                    <c:v>41.539999999999992</c:v>
                  </c:pt>
                  <c:pt idx="1">
                    <c:v>56.72999999999999</c:v>
                  </c:pt>
                  <c:pt idx="2">
                    <c:v>60.339999999999996</c:v>
                  </c:pt>
                  <c:pt idx="3">
                    <c:v>65.34</c:v>
                  </c:pt>
                  <c:pt idx="4">
                    <c:v>53.72</c:v>
                  </c:pt>
                  <c:pt idx="5">
                    <c:v>48.620000000000005</c:v>
                  </c:pt>
                  <c:pt idx="6">
                    <c:v>83.68</c:v>
                  </c:pt>
                  <c:pt idx="7">
                    <c:v>77.87</c:v>
                  </c:pt>
                  <c:pt idx="8">
                    <c:v>68.959999999999994</c:v>
                  </c:pt>
                  <c:pt idx="9">
                    <c:v>68.97</c:v>
                  </c:pt>
                  <c:pt idx="10">
                    <c:v>94.07</c:v>
                  </c:pt>
                  <c:pt idx="11">
                    <c:v>70.759999999999991</c:v>
                  </c:pt>
                  <c:pt idx="12">
                    <c:v>94.45</c:v>
                  </c:pt>
                  <c:pt idx="13">
                    <c:v>83.730000000000018</c:v>
                  </c:pt>
                  <c:pt idx="14">
                    <c:v>127.2</c:v>
                  </c:pt>
                  <c:pt idx="15">
                    <c:v>59.6</c:v>
                  </c:pt>
                  <c:pt idx="16">
                    <c:v>72.5</c:v>
                  </c:pt>
                  <c:pt idx="17">
                    <c:v>128.03000000000003</c:v>
                  </c:pt>
                  <c:pt idx="18">
                    <c:v>60.09</c:v>
                  </c:pt>
                  <c:pt idx="19">
                    <c:v>58.379999999999995</c:v>
                  </c:pt>
                  <c:pt idx="20">
                    <c:v>75.649999999999977</c:v>
                  </c:pt>
                  <c:pt idx="21">
                    <c:v>50.63</c:v>
                  </c:pt>
                  <c:pt idx="22">
                    <c:v>60.35</c:v>
                  </c:pt>
                  <c:pt idx="23">
                    <c:v>56.350000000000009</c:v>
                  </c:pt>
                  <c:pt idx="24">
                    <c:v>55.100000000000009</c:v>
                  </c:pt>
                  <c:pt idx="25">
                    <c:v>63.67</c:v>
                  </c:pt>
                  <c:pt idx="26">
                    <c:v>114.50000000000001</c:v>
                  </c:pt>
                  <c:pt idx="27">
                    <c:v>44.669999999999995</c:v>
                  </c:pt>
                </c:numCache>
              </c:numRef>
            </c:minus>
            <c:spPr>
              <a:ln w="15875">
                <a:solidFill>
                  <a:sysClr val="windowText" lastClr="000000"/>
                </a:solidFill>
              </a:ln>
            </c:spPr>
          </c:errBars>
          <c:xVal>
            <c:numRef>
              <c:f>CVd!$I$2:$I$29</c:f>
              <c:numCache>
                <c:formatCode>General</c:formatCode>
                <c:ptCount val="28"/>
                <c:pt idx="0">
                  <c:v>106.96</c:v>
                </c:pt>
                <c:pt idx="1">
                  <c:v>145.19999999999999</c:v>
                </c:pt>
                <c:pt idx="2">
                  <c:v>64.209999999999994</c:v>
                </c:pt>
                <c:pt idx="3">
                  <c:v>86.87</c:v>
                </c:pt>
                <c:pt idx="4">
                  <c:v>115.13</c:v>
                </c:pt>
                <c:pt idx="5">
                  <c:v>110.59</c:v>
                </c:pt>
                <c:pt idx="6">
                  <c:v>92.98</c:v>
                </c:pt>
                <c:pt idx="7">
                  <c:v>106.12</c:v>
                </c:pt>
                <c:pt idx="8">
                  <c:v>93.66</c:v>
                </c:pt>
                <c:pt idx="9">
                  <c:v>124.32</c:v>
                </c:pt>
                <c:pt idx="10">
                  <c:v>101.57</c:v>
                </c:pt>
                <c:pt idx="11">
                  <c:v>87.77</c:v>
                </c:pt>
                <c:pt idx="12">
                  <c:v>117.69</c:v>
                </c:pt>
                <c:pt idx="13">
                  <c:v>129.36000000000001</c:v>
                </c:pt>
                <c:pt idx="14">
                  <c:v>98.33</c:v>
                </c:pt>
                <c:pt idx="15">
                  <c:v>101.28</c:v>
                </c:pt>
                <c:pt idx="16">
                  <c:v>98.56</c:v>
                </c:pt>
                <c:pt idx="17">
                  <c:v>220.77</c:v>
                </c:pt>
                <c:pt idx="18">
                  <c:v>92.42</c:v>
                </c:pt>
                <c:pt idx="19">
                  <c:v>128.44</c:v>
                </c:pt>
                <c:pt idx="20">
                  <c:v>138.38999999999999</c:v>
                </c:pt>
                <c:pt idx="21">
                  <c:v>105.86</c:v>
                </c:pt>
                <c:pt idx="22">
                  <c:v>97.95</c:v>
                </c:pt>
                <c:pt idx="23">
                  <c:v>119.79</c:v>
                </c:pt>
                <c:pt idx="24">
                  <c:v>113.9</c:v>
                </c:pt>
                <c:pt idx="25">
                  <c:v>95.2</c:v>
                </c:pt>
                <c:pt idx="26">
                  <c:v>148.36000000000001</c:v>
                </c:pt>
                <c:pt idx="27">
                  <c:v>99.49</c:v>
                </c:pt>
              </c:numCache>
            </c:numRef>
          </c:xVal>
          <c:yVal>
            <c:numRef>
              <c:f>CVd!$J$2:$J$29</c:f>
              <c:numCache>
                <c:formatCode>General</c:formatCode>
                <c:ptCount val="28"/>
                <c:pt idx="0">
                  <c:v>1</c:v>
                </c:pt>
                <c:pt idx="10">
                  <c:v>2</c:v>
                </c:pt>
                <c:pt idx="11">
                  <c:v>3</c:v>
                </c:pt>
                <c:pt idx="12">
                  <c:v>4</c:v>
                </c:pt>
                <c:pt idx="13">
                  <c:v>5</c:v>
                </c:pt>
                <c:pt idx="14">
                  <c:v>6</c:v>
                </c:pt>
                <c:pt idx="15">
                  <c:v>7</c:v>
                </c:pt>
                <c:pt idx="16">
                  <c:v>8</c:v>
                </c:pt>
                <c:pt idx="17">
                  <c:v>9</c:v>
                </c:pt>
                <c:pt idx="18">
                  <c:v>10</c:v>
                </c:pt>
                <c:pt idx="19">
                  <c:v>11</c:v>
                </c:pt>
                <c:pt idx="20">
                  <c:v>12</c:v>
                </c:pt>
                <c:pt idx="21">
                  <c:v>13</c:v>
                </c:pt>
                <c:pt idx="22">
                  <c:v>14</c:v>
                </c:pt>
                <c:pt idx="23">
                  <c:v>15</c:v>
                </c:pt>
              </c:numCache>
            </c:numRef>
          </c:yVal>
          <c:bubbleSize>
            <c:numRef>
              <c:f>CVd!$K$2:$K$29</c:f>
              <c:numCache>
                <c:formatCode>General</c:formatCode>
                <c:ptCount val="28"/>
                <c:pt idx="0">
                  <c:v>663</c:v>
                </c:pt>
                <c:pt idx="1">
                  <c:v>356</c:v>
                </c:pt>
                <c:pt idx="2">
                  <c:v>307</c:v>
                </c:pt>
                <c:pt idx="3">
                  <c:v>260</c:v>
                </c:pt>
                <c:pt idx="4">
                  <c:v>403</c:v>
                </c:pt>
                <c:pt idx="5">
                  <c:v>488</c:v>
                </c:pt>
                <c:pt idx="6">
                  <c:v>164</c:v>
                </c:pt>
                <c:pt idx="7">
                  <c:v>188</c:v>
                </c:pt>
                <c:pt idx="8">
                  <c:v>242</c:v>
                </c:pt>
                <c:pt idx="9">
                  <c:v>232</c:v>
                </c:pt>
                <c:pt idx="10">
                  <c:v>134</c:v>
                </c:pt>
                <c:pt idx="11">
                  <c:v>227</c:v>
                </c:pt>
                <c:pt idx="12">
                  <c:v>131</c:v>
                </c:pt>
                <c:pt idx="13">
                  <c:v>170</c:v>
                </c:pt>
                <c:pt idx="14">
                  <c:v>75</c:v>
                </c:pt>
                <c:pt idx="15">
                  <c:v>314</c:v>
                </c:pt>
                <c:pt idx="16">
                  <c:v>209</c:v>
                </c:pt>
                <c:pt idx="17">
                  <c:v>65</c:v>
                </c:pt>
                <c:pt idx="18">
                  <c:v>327</c:v>
                </c:pt>
                <c:pt idx="19">
                  <c:v>327</c:v>
                </c:pt>
                <c:pt idx="20">
                  <c:v>202</c:v>
                </c:pt>
                <c:pt idx="21">
                  <c:v>452</c:v>
                </c:pt>
                <c:pt idx="22">
                  <c:v>294</c:v>
                </c:pt>
                <c:pt idx="23">
                  <c:v>369</c:v>
                </c:pt>
                <c:pt idx="24">
                  <c:v>380</c:v>
                </c:pt>
                <c:pt idx="25">
                  <c:v>283</c:v>
                </c:pt>
                <c:pt idx="26">
                  <c:v>91</c:v>
                </c:pt>
                <c:pt idx="27">
                  <c:v>572</c:v>
                </c:pt>
              </c:numCache>
            </c:numRef>
          </c:bubbleSize>
          <c:bubble3D val="0"/>
          <c:extLst>
            <c:ext xmlns:c16="http://schemas.microsoft.com/office/drawing/2014/chart" uri="{C3380CC4-5D6E-409C-BE32-E72D297353CC}">
              <c16:uniqueId val="{00000002-6F1B-49BC-B61C-1AA284402F12}"/>
            </c:ext>
          </c:extLst>
        </c:ser>
        <c:dLbls>
          <c:showLegendKey val="0"/>
          <c:showVal val="0"/>
          <c:showCatName val="0"/>
          <c:showSerName val="0"/>
          <c:showPercent val="0"/>
          <c:showBubbleSize val="0"/>
        </c:dLbls>
        <c:bubbleScale val="10"/>
        <c:showNegBubbles val="0"/>
        <c:axId val="140286976"/>
        <c:axId val="140292864"/>
      </c:bubbleChart>
      <c:valAx>
        <c:axId val="140286976"/>
        <c:scaling>
          <c:orientation val="minMax"/>
          <c:max val="400"/>
          <c:min val="-200"/>
        </c:scaling>
        <c:delete val="0"/>
        <c:axPos val="b"/>
        <c:numFmt formatCode="General" sourceLinked="0"/>
        <c:majorTickMark val="out"/>
        <c:minorTickMark val="none"/>
        <c:tickLblPos val="high"/>
        <c:spPr>
          <a:ln w="12700">
            <a:solidFill>
              <a:sysClr val="windowText" lastClr="000000"/>
            </a:solidFill>
          </a:ln>
        </c:spPr>
        <c:txPr>
          <a:bodyPr/>
          <a:lstStyle/>
          <a:p>
            <a:pPr>
              <a:defRPr sz="1400" baseline="0">
                <a:solidFill>
                  <a:schemeClr val="tx1"/>
                </a:solidFill>
                <a:latin typeface="Trebuchet MS" panose="020B0603020202020204" pitchFamily="34" charset="0"/>
                <a:cs typeface="Arial" panose="020B0604020202020204" pitchFamily="34" charset="0"/>
              </a:defRPr>
            </a:pPr>
            <a:endParaRPr lang="en-US"/>
          </a:p>
        </c:txPr>
        <c:crossAx val="140292864"/>
        <c:crosses val="max"/>
        <c:crossBetween val="midCat"/>
        <c:majorUnit val="100"/>
        <c:minorUnit val="50"/>
      </c:valAx>
      <c:valAx>
        <c:axId val="140292864"/>
        <c:scaling>
          <c:orientation val="maxMin"/>
          <c:max val="16"/>
          <c:min val="0.5"/>
        </c:scaling>
        <c:delete val="0"/>
        <c:axPos val="l"/>
        <c:numFmt formatCode="General" sourceLinked="1"/>
        <c:majorTickMark val="none"/>
        <c:minorTickMark val="none"/>
        <c:tickLblPos val="none"/>
        <c:spPr>
          <a:ln w="12700">
            <a:solidFill>
              <a:sysClr val="windowText" lastClr="000000"/>
            </a:solidFill>
          </a:ln>
        </c:spPr>
        <c:crossAx val="140286976"/>
        <c:crossesAt val="0"/>
        <c:crossBetween val="midCat"/>
      </c:valAx>
      <c:spPr>
        <a:noFill/>
        <a:ln w="25400">
          <a:noFill/>
        </a:ln>
      </c:spPr>
    </c:plotArea>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1480240013698374"/>
          <c:y val="9.7300829298442221E-2"/>
          <c:w val="0.66407516090315122"/>
          <c:h val="0.30708556269319875"/>
        </c:manualLayout>
      </c:layout>
      <c:bubbleChart>
        <c:varyColors val="0"/>
        <c:ser>
          <c:idx val="0"/>
          <c:order val="0"/>
          <c:spPr>
            <a:solidFill>
              <a:sysClr val="windowText" lastClr="000000"/>
            </a:solidFill>
            <a:ln>
              <a:solidFill>
                <a:sysClr val="windowText" lastClr="000000"/>
              </a:solidFill>
            </a:ln>
          </c:spPr>
          <c:invertIfNegative val="0"/>
          <c:dPt>
            <c:idx val="3"/>
            <c:invertIfNegative val="0"/>
            <c:bubble3D val="0"/>
            <c:extLst>
              <c:ext xmlns:c16="http://schemas.microsoft.com/office/drawing/2014/chart" uri="{C3380CC4-5D6E-409C-BE32-E72D297353CC}">
                <c16:uniqueId val="{00000000-6F1B-49BC-B61C-1AA284402F12}"/>
              </c:ext>
            </c:extLst>
          </c:dPt>
          <c:dPt>
            <c:idx val="6"/>
            <c:invertIfNegative val="0"/>
            <c:bubble3D val="0"/>
            <c:extLst>
              <c:ext xmlns:c16="http://schemas.microsoft.com/office/drawing/2014/chart" uri="{C3380CC4-5D6E-409C-BE32-E72D297353CC}">
                <c16:uniqueId val="{00000001-6F1B-49BC-B61C-1AA284402F12}"/>
              </c:ext>
            </c:extLst>
          </c:dPt>
          <c:errBars>
            <c:errDir val="x"/>
            <c:errBarType val="both"/>
            <c:errValType val="cust"/>
            <c:noEndCap val="0"/>
            <c:plus>
              <c:numRef>
                <c:f>CVd!$M$2:$M$29</c:f>
                <c:numCache>
                  <c:formatCode>General</c:formatCode>
                  <c:ptCount val="28"/>
                  <c:pt idx="0">
                    <c:v>41.540000000000006</c:v>
                  </c:pt>
                  <c:pt idx="1">
                    <c:v>56.730000000000018</c:v>
                  </c:pt>
                  <c:pt idx="2">
                    <c:v>60.34</c:v>
                  </c:pt>
                  <c:pt idx="3">
                    <c:v>65.34</c:v>
                  </c:pt>
                  <c:pt idx="4">
                    <c:v>53.710000000000008</c:v>
                  </c:pt>
                  <c:pt idx="5">
                    <c:v>48.609999999999985</c:v>
                  </c:pt>
                  <c:pt idx="6">
                    <c:v>83.689999999999984</c:v>
                  </c:pt>
                  <c:pt idx="7">
                    <c:v>77.87</c:v>
                  </c:pt>
                  <c:pt idx="8">
                    <c:v>68.960000000000008</c:v>
                  </c:pt>
                  <c:pt idx="9">
                    <c:v>68.97</c:v>
                  </c:pt>
                  <c:pt idx="10">
                    <c:v>94.07</c:v>
                  </c:pt>
                  <c:pt idx="11">
                    <c:v>70.750000000000014</c:v>
                  </c:pt>
                  <c:pt idx="12">
                    <c:v>94.44</c:v>
                  </c:pt>
                  <c:pt idx="13">
                    <c:v>83.739999999999981</c:v>
                  </c:pt>
                  <c:pt idx="14">
                    <c:v>127.2</c:v>
                  </c:pt>
                  <c:pt idx="15">
                    <c:v>59.599999999999994</c:v>
                  </c:pt>
                  <c:pt idx="16">
                    <c:v>72.5</c:v>
                  </c:pt>
                  <c:pt idx="17">
                    <c:v>128.02000000000001</c:v>
                  </c:pt>
                  <c:pt idx="18">
                    <c:v>60.08</c:v>
                  </c:pt>
                  <c:pt idx="19">
                    <c:v>58.370000000000005</c:v>
                  </c:pt>
                  <c:pt idx="20">
                    <c:v>75.660000000000025</c:v>
                  </c:pt>
                  <c:pt idx="21">
                    <c:v>50.63000000000001</c:v>
                  </c:pt>
                  <c:pt idx="22">
                    <c:v>60.36</c:v>
                  </c:pt>
                  <c:pt idx="23">
                    <c:v>56.36</c:v>
                  </c:pt>
                  <c:pt idx="24">
                    <c:v>55.109999999999985</c:v>
                  </c:pt>
                  <c:pt idx="25">
                    <c:v>63.67</c:v>
                  </c:pt>
                  <c:pt idx="26">
                    <c:v>114.5</c:v>
                  </c:pt>
                  <c:pt idx="27">
                    <c:v>44.660000000000011</c:v>
                  </c:pt>
                </c:numCache>
              </c:numRef>
            </c:plus>
            <c:minus>
              <c:numRef>
                <c:f>CVd!$L$2:$L$29</c:f>
                <c:numCache>
                  <c:formatCode>General</c:formatCode>
                  <c:ptCount val="28"/>
                  <c:pt idx="0">
                    <c:v>41.539999999999992</c:v>
                  </c:pt>
                  <c:pt idx="1">
                    <c:v>56.72999999999999</c:v>
                  </c:pt>
                  <c:pt idx="2">
                    <c:v>60.339999999999996</c:v>
                  </c:pt>
                  <c:pt idx="3">
                    <c:v>65.34</c:v>
                  </c:pt>
                  <c:pt idx="4">
                    <c:v>53.72</c:v>
                  </c:pt>
                  <c:pt idx="5">
                    <c:v>48.620000000000005</c:v>
                  </c:pt>
                  <c:pt idx="6">
                    <c:v>83.68</c:v>
                  </c:pt>
                  <c:pt idx="7">
                    <c:v>77.87</c:v>
                  </c:pt>
                  <c:pt idx="8">
                    <c:v>68.959999999999994</c:v>
                  </c:pt>
                  <c:pt idx="9">
                    <c:v>68.97</c:v>
                  </c:pt>
                  <c:pt idx="10">
                    <c:v>94.07</c:v>
                  </c:pt>
                  <c:pt idx="11">
                    <c:v>70.759999999999991</c:v>
                  </c:pt>
                  <c:pt idx="12">
                    <c:v>94.45</c:v>
                  </c:pt>
                  <c:pt idx="13">
                    <c:v>83.730000000000018</c:v>
                  </c:pt>
                  <c:pt idx="14">
                    <c:v>127.2</c:v>
                  </c:pt>
                  <c:pt idx="15">
                    <c:v>59.6</c:v>
                  </c:pt>
                  <c:pt idx="16">
                    <c:v>72.5</c:v>
                  </c:pt>
                  <c:pt idx="17">
                    <c:v>128.03000000000003</c:v>
                  </c:pt>
                  <c:pt idx="18">
                    <c:v>60.09</c:v>
                  </c:pt>
                  <c:pt idx="19">
                    <c:v>58.379999999999995</c:v>
                  </c:pt>
                  <c:pt idx="20">
                    <c:v>75.649999999999977</c:v>
                  </c:pt>
                  <c:pt idx="21">
                    <c:v>50.63</c:v>
                  </c:pt>
                  <c:pt idx="22">
                    <c:v>60.35</c:v>
                  </c:pt>
                  <c:pt idx="23">
                    <c:v>56.350000000000009</c:v>
                  </c:pt>
                  <c:pt idx="24">
                    <c:v>55.100000000000009</c:v>
                  </c:pt>
                  <c:pt idx="25">
                    <c:v>63.67</c:v>
                  </c:pt>
                  <c:pt idx="26">
                    <c:v>114.50000000000001</c:v>
                  </c:pt>
                  <c:pt idx="27">
                    <c:v>44.669999999999995</c:v>
                  </c:pt>
                </c:numCache>
              </c:numRef>
            </c:minus>
            <c:spPr>
              <a:ln w="15875">
                <a:solidFill>
                  <a:sysClr val="windowText" lastClr="000000"/>
                </a:solidFill>
              </a:ln>
            </c:spPr>
          </c:errBars>
          <c:xVal>
            <c:numRef>
              <c:f>CVd!$I$2:$I$29</c:f>
              <c:numCache>
                <c:formatCode>General</c:formatCode>
                <c:ptCount val="28"/>
                <c:pt idx="0">
                  <c:v>106.96</c:v>
                </c:pt>
                <c:pt idx="1">
                  <c:v>145.19999999999999</c:v>
                </c:pt>
                <c:pt idx="2">
                  <c:v>64.209999999999994</c:v>
                </c:pt>
                <c:pt idx="3">
                  <c:v>86.87</c:v>
                </c:pt>
                <c:pt idx="4">
                  <c:v>115.13</c:v>
                </c:pt>
                <c:pt idx="5">
                  <c:v>110.59</c:v>
                </c:pt>
                <c:pt idx="6">
                  <c:v>92.98</c:v>
                </c:pt>
                <c:pt idx="7">
                  <c:v>106.12</c:v>
                </c:pt>
                <c:pt idx="8">
                  <c:v>93.66</c:v>
                </c:pt>
                <c:pt idx="9">
                  <c:v>124.32</c:v>
                </c:pt>
                <c:pt idx="10">
                  <c:v>101.57</c:v>
                </c:pt>
                <c:pt idx="11">
                  <c:v>87.77</c:v>
                </c:pt>
                <c:pt idx="12">
                  <c:v>117.69</c:v>
                </c:pt>
                <c:pt idx="13">
                  <c:v>129.36000000000001</c:v>
                </c:pt>
                <c:pt idx="14">
                  <c:v>98.33</c:v>
                </c:pt>
                <c:pt idx="15">
                  <c:v>101.28</c:v>
                </c:pt>
                <c:pt idx="16">
                  <c:v>98.56</c:v>
                </c:pt>
                <c:pt idx="17">
                  <c:v>220.77</c:v>
                </c:pt>
                <c:pt idx="18">
                  <c:v>92.42</c:v>
                </c:pt>
                <c:pt idx="19">
                  <c:v>128.44</c:v>
                </c:pt>
                <c:pt idx="20">
                  <c:v>138.38999999999999</c:v>
                </c:pt>
                <c:pt idx="21">
                  <c:v>105.86</c:v>
                </c:pt>
                <c:pt idx="22">
                  <c:v>97.95</c:v>
                </c:pt>
                <c:pt idx="23">
                  <c:v>119.79</c:v>
                </c:pt>
                <c:pt idx="24">
                  <c:v>113.9</c:v>
                </c:pt>
                <c:pt idx="25">
                  <c:v>95.2</c:v>
                </c:pt>
                <c:pt idx="26">
                  <c:v>148.36000000000001</c:v>
                </c:pt>
                <c:pt idx="27">
                  <c:v>99.49</c:v>
                </c:pt>
              </c:numCache>
            </c:numRef>
          </c:xVal>
          <c:yVal>
            <c:numRef>
              <c:f>CVd!$J$2:$J$29</c:f>
              <c:numCache>
                <c:formatCode>General</c:formatCode>
                <c:ptCount val="28"/>
                <c:pt idx="0">
                  <c:v>1</c:v>
                </c:pt>
                <c:pt idx="24">
                  <c:v>2</c:v>
                </c:pt>
                <c:pt idx="25">
                  <c:v>3</c:v>
                </c:pt>
                <c:pt idx="26">
                  <c:v>5</c:v>
                </c:pt>
                <c:pt idx="27">
                  <c:v>6</c:v>
                </c:pt>
              </c:numCache>
            </c:numRef>
          </c:yVal>
          <c:bubbleSize>
            <c:numRef>
              <c:f>CVd!$K$2:$K$29</c:f>
              <c:numCache>
                <c:formatCode>General</c:formatCode>
                <c:ptCount val="28"/>
                <c:pt idx="0">
                  <c:v>663</c:v>
                </c:pt>
                <c:pt idx="1">
                  <c:v>356</c:v>
                </c:pt>
                <c:pt idx="2">
                  <c:v>307</c:v>
                </c:pt>
                <c:pt idx="3">
                  <c:v>260</c:v>
                </c:pt>
                <c:pt idx="4">
                  <c:v>403</c:v>
                </c:pt>
                <c:pt idx="5">
                  <c:v>488</c:v>
                </c:pt>
                <c:pt idx="6">
                  <c:v>164</c:v>
                </c:pt>
                <c:pt idx="7">
                  <c:v>188</c:v>
                </c:pt>
                <c:pt idx="8">
                  <c:v>242</c:v>
                </c:pt>
                <c:pt idx="9">
                  <c:v>232</c:v>
                </c:pt>
                <c:pt idx="10">
                  <c:v>134</c:v>
                </c:pt>
                <c:pt idx="11">
                  <c:v>227</c:v>
                </c:pt>
                <c:pt idx="12">
                  <c:v>131</c:v>
                </c:pt>
                <c:pt idx="13">
                  <c:v>170</c:v>
                </c:pt>
                <c:pt idx="14">
                  <c:v>75</c:v>
                </c:pt>
                <c:pt idx="15">
                  <c:v>314</c:v>
                </c:pt>
                <c:pt idx="16">
                  <c:v>209</c:v>
                </c:pt>
                <c:pt idx="17">
                  <c:v>65</c:v>
                </c:pt>
                <c:pt idx="18">
                  <c:v>327</c:v>
                </c:pt>
                <c:pt idx="19">
                  <c:v>327</c:v>
                </c:pt>
                <c:pt idx="20">
                  <c:v>202</c:v>
                </c:pt>
                <c:pt idx="21">
                  <c:v>452</c:v>
                </c:pt>
                <c:pt idx="22">
                  <c:v>294</c:v>
                </c:pt>
                <c:pt idx="23">
                  <c:v>369</c:v>
                </c:pt>
                <c:pt idx="24">
                  <c:v>380</c:v>
                </c:pt>
                <c:pt idx="25">
                  <c:v>283</c:v>
                </c:pt>
                <c:pt idx="26">
                  <c:v>91</c:v>
                </c:pt>
                <c:pt idx="27">
                  <c:v>572</c:v>
                </c:pt>
              </c:numCache>
            </c:numRef>
          </c:bubbleSize>
          <c:bubble3D val="0"/>
          <c:extLst>
            <c:ext xmlns:c16="http://schemas.microsoft.com/office/drawing/2014/chart" uri="{C3380CC4-5D6E-409C-BE32-E72D297353CC}">
              <c16:uniqueId val="{00000002-6F1B-49BC-B61C-1AA284402F12}"/>
            </c:ext>
          </c:extLst>
        </c:ser>
        <c:dLbls>
          <c:showLegendKey val="0"/>
          <c:showVal val="0"/>
          <c:showCatName val="0"/>
          <c:showSerName val="0"/>
          <c:showPercent val="0"/>
          <c:showBubbleSize val="0"/>
        </c:dLbls>
        <c:bubbleScale val="10"/>
        <c:showNegBubbles val="0"/>
        <c:axId val="140286976"/>
        <c:axId val="140292864"/>
      </c:bubbleChart>
      <c:valAx>
        <c:axId val="140286976"/>
        <c:scaling>
          <c:orientation val="minMax"/>
          <c:max val="400"/>
          <c:min val="-200"/>
        </c:scaling>
        <c:delete val="0"/>
        <c:axPos val="b"/>
        <c:numFmt formatCode="General" sourceLinked="0"/>
        <c:majorTickMark val="out"/>
        <c:minorTickMark val="none"/>
        <c:tickLblPos val="high"/>
        <c:spPr>
          <a:ln w="12700">
            <a:solidFill>
              <a:sysClr val="windowText" lastClr="000000"/>
            </a:solidFill>
          </a:ln>
        </c:spPr>
        <c:txPr>
          <a:bodyPr/>
          <a:lstStyle/>
          <a:p>
            <a:pPr>
              <a:defRPr sz="1400" baseline="0">
                <a:solidFill>
                  <a:schemeClr val="tx1"/>
                </a:solidFill>
                <a:latin typeface="Trebuchet MS" panose="020B0603020202020204" pitchFamily="34" charset="0"/>
                <a:cs typeface="Arial" panose="020B0604020202020204" pitchFamily="34" charset="0"/>
              </a:defRPr>
            </a:pPr>
            <a:endParaRPr lang="en-US"/>
          </a:p>
        </c:txPr>
        <c:crossAx val="140292864"/>
        <c:crosses val="max"/>
        <c:crossBetween val="midCat"/>
        <c:majorUnit val="100"/>
        <c:minorUnit val="50"/>
      </c:valAx>
      <c:valAx>
        <c:axId val="140292864"/>
        <c:scaling>
          <c:orientation val="maxMin"/>
          <c:max val="7"/>
          <c:min val="0.5"/>
        </c:scaling>
        <c:delete val="0"/>
        <c:axPos val="l"/>
        <c:numFmt formatCode="General" sourceLinked="1"/>
        <c:majorTickMark val="none"/>
        <c:minorTickMark val="none"/>
        <c:tickLblPos val="none"/>
        <c:spPr>
          <a:ln w="12700">
            <a:solidFill>
              <a:sysClr val="windowText" lastClr="000000"/>
            </a:solidFill>
          </a:ln>
        </c:spPr>
        <c:crossAx val="140286976"/>
        <c:crossesAt val="0"/>
        <c:crossBetween val="midCat"/>
      </c:valAx>
      <c:spPr>
        <a:noFill/>
        <a:ln w="25400">
          <a:noFill/>
        </a:ln>
      </c:spPr>
    </c:plotArea>
    <c:plotVisOnly val="1"/>
    <c:dispBlanksAs val="gap"/>
    <c:showDLblsOverMax val="0"/>
  </c:chart>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4BAFEF9-71DB-4010-ABA6-C8ECACE3B6C4}" type="datetimeFigureOut">
              <a:rPr lang="en-GB" smtClean="0"/>
              <a:t>22/08/2023</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0ED9D3C-9021-43B0-B867-FD2FB74AD0BF}" type="slidenum">
              <a:rPr lang="en-GB" smtClean="0"/>
              <a:t>‹#›</a:t>
            </a:fld>
            <a:endParaRPr lang="en-GB"/>
          </a:p>
        </p:txBody>
      </p:sp>
    </p:spTree>
    <p:extLst>
      <p:ext uri="{BB962C8B-B14F-4D97-AF65-F5344CB8AC3E}">
        <p14:creationId xmlns:p14="http://schemas.microsoft.com/office/powerpoint/2010/main" val="14514428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58AF7D-7004-4215-98C1-6F2FCAEF903D}" type="datetimeFigureOut">
              <a:rPr lang="en-GB" smtClean="0"/>
              <a:t>22/08/2023</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47514B-580E-4570-9333-685D5F1B6AEC}" type="slidenum">
              <a:rPr lang="en-GB" smtClean="0"/>
              <a:t>‹#›</a:t>
            </a:fld>
            <a:endParaRPr lang="en-GB"/>
          </a:p>
        </p:txBody>
      </p:sp>
    </p:spTree>
    <p:extLst>
      <p:ext uri="{BB962C8B-B14F-4D97-AF65-F5344CB8AC3E}">
        <p14:creationId xmlns:p14="http://schemas.microsoft.com/office/powerpoint/2010/main" val="577310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Article Slide Deck">
    <p:spTree>
      <p:nvGrpSpPr>
        <p:cNvPr id="1" name=""/>
        <p:cNvGrpSpPr/>
        <p:nvPr/>
      </p:nvGrpSpPr>
      <p:grpSpPr>
        <a:xfrm>
          <a:off x="0" y="0"/>
          <a:ext cx="0" cy="0"/>
          <a:chOff x="0" y="0"/>
          <a:chExt cx="0" cy="0"/>
        </a:xfrm>
      </p:grpSpPr>
      <p:sp>
        <p:nvSpPr>
          <p:cNvPr id="13" name="Content Placeholder 2"/>
          <p:cNvSpPr>
            <a:spLocks noGrp="1"/>
          </p:cNvSpPr>
          <p:nvPr>
            <p:ph idx="1"/>
          </p:nvPr>
        </p:nvSpPr>
        <p:spPr>
          <a:xfrm>
            <a:off x="228600" y="990600"/>
            <a:ext cx="8686800" cy="5135563"/>
          </a:xfrm>
          <a:prstGeom prst="rect">
            <a:avLst/>
          </a:prstGeom>
        </p:spPr>
        <p:txBody>
          <a:bodyPr/>
          <a:lstStyle>
            <a:lvl1pPr>
              <a:buClr>
                <a:srgbClr val="D81668"/>
              </a:buClr>
              <a:defRPr/>
            </a:lvl1pPr>
            <a:lvl2pPr>
              <a:buClr>
                <a:srgbClr val="D81668"/>
              </a:buClr>
              <a:defRPr/>
            </a:lvl2pPr>
            <a:lvl3pPr>
              <a:buClr>
                <a:srgbClr val="D81668"/>
              </a:buClr>
              <a:defRPr/>
            </a:lvl3pPr>
            <a:lvl4pPr>
              <a:buClr>
                <a:srgbClr val="D81668"/>
              </a:buClr>
              <a:defRPr/>
            </a:lvl4pPr>
            <a:lvl5pPr>
              <a:buClr>
                <a:srgbClr val="D81668"/>
              </a:buClr>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6" name="Picture 5" descr="Adis_white.png"/>
          <p:cNvPicPr>
            <a:picLocks noChangeAspect="1"/>
          </p:cNvPicPr>
          <p:nvPr userDrawn="1"/>
        </p:nvPicPr>
        <p:blipFill>
          <a:blip r:embed="rId2" cstate="print"/>
          <a:stretch>
            <a:fillRect/>
          </a:stretch>
        </p:blipFill>
        <p:spPr>
          <a:xfrm>
            <a:off x="152400" y="6574464"/>
            <a:ext cx="653742" cy="18286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descr="AIT Head.jpg"/>
          <p:cNvPicPr>
            <a:picLocks noChangeAspect="1"/>
          </p:cNvPicPr>
          <p:nvPr userDrawn="1"/>
        </p:nvPicPr>
        <p:blipFill>
          <a:blip r:embed="rId3" cstate="print"/>
          <a:stretch>
            <a:fillRect/>
          </a:stretch>
        </p:blipFill>
        <p:spPr>
          <a:xfrm>
            <a:off x="0" y="0"/>
            <a:ext cx="9144000" cy="771525"/>
          </a:xfrm>
          <a:prstGeom prst="rect">
            <a:avLst/>
          </a:prstGeom>
        </p:spPr>
      </p:pic>
      <p:sp>
        <p:nvSpPr>
          <p:cNvPr id="15" name="Rectangle 14"/>
          <p:cNvSpPr/>
          <p:nvPr userDrawn="1"/>
        </p:nvSpPr>
        <p:spPr>
          <a:xfrm>
            <a:off x="0" y="6477000"/>
            <a:ext cx="9144000" cy="381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16" name="Rectangle 15"/>
          <p:cNvSpPr/>
          <p:nvPr userDrawn="1"/>
        </p:nvSpPr>
        <p:spPr>
          <a:xfrm>
            <a:off x="0" y="6431280"/>
            <a:ext cx="9144000" cy="45720"/>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n>
                <a:noFill/>
              </a:ln>
            </a:endParaRPr>
          </a:p>
        </p:txBody>
      </p:sp>
      <p:sp>
        <p:nvSpPr>
          <p:cNvPr id="8" name="TextBox 7"/>
          <p:cNvSpPr txBox="1"/>
          <p:nvPr userDrawn="1"/>
        </p:nvSpPr>
        <p:spPr>
          <a:xfrm>
            <a:off x="7848000" y="148800"/>
            <a:ext cx="1296000" cy="460800"/>
          </a:xfrm>
          <a:prstGeom prst="rect">
            <a:avLst/>
          </a:prstGeom>
          <a:solidFill>
            <a:srgbClr val="EC008C"/>
          </a:solidFill>
          <a:effectLst>
            <a:outerShdw blurRad="50800" dist="38100" dir="5400000" algn="t" rotWithShape="0">
              <a:prstClr val="black">
                <a:alpha val="40000"/>
              </a:prstClr>
            </a:outerShdw>
          </a:effectLst>
        </p:spPr>
        <p:txBody>
          <a:bodyPr wrap="square" rtlCol="0">
            <a:spAutoFit/>
          </a:bodyPr>
          <a:lstStyle/>
          <a:p>
            <a:pPr algn="ctr"/>
            <a:r>
              <a:rPr lang="en-US" sz="1200" dirty="0">
                <a:solidFill>
                  <a:schemeClr val="bg1"/>
                </a:solidFill>
                <a:latin typeface="Trebuchet MS" pitchFamily="34" charset="0"/>
              </a:rPr>
              <a:t>PEER-REVIEWED FEATURE</a:t>
            </a:r>
          </a:p>
        </p:txBody>
      </p:sp>
      <p:sp>
        <p:nvSpPr>
          <p:cNvPr id="7" name="Subtitle 2"/>
          <p:cNvSpPr>
            <a:spLocks noGrp="1"/>
          </p:cNvSpPr>
          <p:nvPr userDrawn="1"/>
        </p:nvSpPr>
        <p:spPr>
          <a:xfrm>
            <a:off x="0" y="6435449"/>
            <a:ext cx="9144000" cy="434128"/>
          </a:xfrm>
          <a:prstGeom prst="rect">
            <a:avLst/>
          </a:prstGeom>
        </p:spPr>
        <p:txBody>
          <a:bodyPr/>
          <a:lstStyle>
            <a:lvl1pPr marL="0" indent="0" algn="r" defTabSz="914400" rtl="0" eaLnBrk="1" latinLnBrk="0" hangingPunct="1">
              <a:spcBef>
                <a:spcPct val="20000"/>
              </a:spcBef>
              <a:buClr>
                <a:srgbClr val="92D050"/>
              </a:buClr>
              <a:buFont typeface="Arial" pitchFamily="34" charset="0"/>
              <a:buNone/>
              <a:defRPr sz="1100" kern="1200" baseline="0">
                <a:solidFill>
                  <a:schemeClr val="bg1"/>
                </a:solidFill>
                <a:latin typeface="Trebuchet MS" pitchFamily="34" charset="0"/>
                <a:ea typeface="+mn-ea"/>
                <a:cs typeface="+mn-cs"/>
              </a:defRPr>
            </a:lvl1pPr>
            <a:lvl2pPr marL="457200" indent="0" algn="ctr" defTabSz="914400" rtl="0" eaLnBrk="1" latinLnBrk="0" hangingPunct="1">
              <a:spcBef>
                <a:spcPct val="20000"/>
              </a:spcBef>
              <a:buClr>
                <a:srgbClr val="92D050"/>
              </a:buClr>
              <a:buFont typeface="Arial" pitchFamily="34" charset="0"/>
              <a:buNone/>
              <a:defRPr sz="1800" kern="1200">
                <a:solidFill>
                  <a:schemeClr val="tx1">
                    <a:tint val="75000"/>
                  </a:schemeClr>
                </a:solidFill>
                <a:latin typeface="Trebuchet MS" pitchFamily="34" charset="0"/>
                <a:ea typeface="+mn-ea"/>
                <a:cs typeface="+mn-cs"/>
              </a:defRPr>
            </a:lvl2pPr>
            <a:lvl3pPr marL="914400" indent="0" algn="ctr" defTabSz="914400" rtl="0" eaLnBrk="1" latinLnBrk="0" hangingPunct="1">
              <a:spcBef>
                <a:spcPct val="20000"/>
              </a:spcBef>
              <a:buClr>
                <a:srgbClr val="92D050"/>
              </a:buClr>
              <a:buFont typeface="Arial" pitchFamily="34" charset="0"/>
              <a:buNone/>
              <a:defRPr sz="1600" kern="1200">
                <a:solidFill>
                  <a:schemeClr val="tx1">
                    <a:tint val="75000"/>
                  </a:schemeClr>
                </a:solidFill>
                <a:latin typeface="Trebuchet MS" pitchFamily="34" charset="0"/>
                <a:ea typeface="+mn-ea"/>
                <a:cs typeface="+mn-cs"/>
              </a:defRPr>
            </a:lvl3pPr>
            <a:lvl4pPr marL="1371600" indent="0" algn="ctr" defTabSz="914400" rtl="0" eaLnBrk="1" latinLnBrk="0" hangingPunct="1">
              <a:spcBef>
                <a:spcPct val="20000"/>
              </a:spcBef>
              <a:buClr>
                <a:srgbClr val="92D050"/>
              </a:buClr>
              <a:buFont typeface="Arial" pitchFamily="34" charset="0"/>
              <a:buNone/>
              <a:defRPr sz="1400" kern="1200">
                <a:solidFill>
                  <a:schemeClr val="tx1">
                    <a:tint val="75000"/>
                  </a:schemeClr>
                </a:solidFill>
                <a:latin typeface="Trebuchet MS" pitchFamily="34" charset="0"/>
                <a:ea typeface="+mn-ea"/>
                <a:cs typeface="+mn-cs"/>
              </a:defRPr>
            </a:lvl4pPr>
            <a:lvl5pPr marL="1828800" indent="0" algn="ctr" defTabSz="914400" rtl="0" eaLnBrk="1" latinLnBrk="0" hangingPunct="1">
              <a:spcBef>
                <a:spcPct val="20000"/>
              </a:spcBef>
              <a:buClr>
                <a:srgbClr val="92D050"/>
              </a:buClr>
              <a:buFont typeface="Arial" pitchFamily="34" charset="0"/>
              <a:buNone/>
              <a:defRPr sz="1200" kern="1200">
                <a:solidFill>
                  <a:schemeClr val="tx1">
                    <a:tint val="75000"/>
                  </a:schemeClr>
                </a:solidFill>
                <a:latin typeface="Trebuchet MS" pitchFamily="34" charset="0"/>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GB" sz="1000" dirty="0"/>
              <a:t>Effect of nintedanib in patients with progressive pulmonary fibrosis in subgroups with differing baseline characteristics.</a:t>
            </a:r>
            <a:br>
              <a:rPr lang="en-GB" sz="1000" dirty="0"/>
            </a:br>
            <a:r>
              <a:rPr lang="en-GB" sz="1000" dirty="0"/>
              <a:t>Kolb, M. et al. Adv </a:t>
            </a:r>
            <a:r>
              <a:rPr lang="en-GB" sz="1000" dirty="0" err="1"/>
              <a:t>Ther</a:t>
            </a:r>
            <a:r>
              <a:rPr lang="en-GB" sz="1000" dirty="0"/>
              <a:t>. 2023.</a:t>
            </a:r>
          </a:p>
        </p:txBody>
      </p:sp>
    </p:spTree>
  </p:cSld>
  <p:clrMap bg1="lt1" tx1="dk1" bg2="lt2" tx2="dk2" accent1="accent1" accent2="accent2" accent3="accent3" accent4="accent4" accent5="accent5" accent6="accent6" hlink="hlink" folHlink="folHlink"/>
  <p:sldLayoutIdLst>
    <p:sldLayoutId id="2147483651" r:id="rId1"/>
  </p:sldLayoutIdLst>
  <p:txStyles>
    <p:titleStyle>
      <a:lvl1pPr algn="r" defTabSz="914400" rtl="0" eaLnBrk="1" latinLnBrk="0" hangingPunct="1">
        <a:spcBef>
          <a:spcPct val="0"/>
        </a:spcBef>
        <a:buNone/>
        <a:defRPr sz="1200" kern="1200">
          <a:solidFill>
            <a:schemeClr val="bg1"/>
          </a:solidFill>
          <a:latin typeface="Trebuchet MS" pitchFamily="34" charset="0"/>
          <a:ea typeface="+mj-ea"/>
          <a:cs typeface="+mj-cs"/>
        </a:defRPr>
      </a:lvl1pPr>
    </p:titleStyle>
    <p:bodyStyle>
      <a:lvl1pPr marL="342900" indent="-342900" algn="l" defTabSz="914400" rtl="0" eaLnBrk="1" latinLnBrk="0" hangingPunct="1">
        <a:spcBef>
          <a:spcPct val="20000"/>
        </a:spcBef>
        <a:buClr>
          <a:srgbClr val="92D050"/>
        </a:buClr>
        <a:buFont typeface="Arial" pitchFamily="34" charset="0"/>
        <a:buChar char="•"/>
        <a:defRPr sz="2000" kern="1200">
          <a:solidFill>
            <a:schemeClr val="tx1">
              <a:lumMod val="65000"/>
              <a:lumOff val="35000"/>
            </a:schemeClr>
          </a:solidFill>
          <a:latin typeface="Trebuchet MS" pitchFamily="34" charset="0"/>
          <a:ea typeface="+mn-ea"/>
          <a:cs typeface="+mn-cs"/>
        </a:defRPr>
      </a:lvl1pPr>
      <a:lvl2pPr marL="742950" indent="-285750" algn="l" defTabSz="914400" rtl="0" eaLnBrk="1" latinLnBrk="0" hangingPunct="1">
        <a:spcBef>
          <a:spcPct val="20000"/>
        </a:spcBef>
        <a:buClr>
          <a:srgbClr val="92D050"/>
        </a:buClr>
        <a:buFont typeface="Arial" pitchFamily="34" charset="0"/>
        <a:buChar char="–"/>
        <a:defRPr sz="1800" kern="1200">
          <a:solidFill>
            <a:schemeClr val="tx1">
              <a:lumMod val="65000"/>
              <a:lumOff val="35000"/>
            </a:schemeClr>
          </a:solidFill>
          <a:latin typeface="Trebuchet MS" pitchFamily="34" charset="0"/>
          <a:ea typeface="+mn-ea"/>
          <a:cs typeface="+mn-cs"/>
        </a:defRPr>
      </a:lvl2pPr>
      <a:lvl3pPr marL="1143000" indent="-228600" algn="l" defTabSz="914400" rtl="0" eaLnBrk="1" latinLnBrk="0" hangingPunct="1">
        <a:spcBef>
          <a:spcPct val="20000"/>
        </a:spcBef>
        <a:buClr>
          <a:srgbClr val="92D050"/>
        </a:buClr>
        <a:buFont typeface="Arial" pitchFamily="34" charset="0"/>
        <a:buChar char="•"/>
        <a:defRPr sz="1600" kern="1200">
          <a:solidFill>
            <a:schemeClr val="tx1">
              <a:lumMod val="65000"/>
              <a:lumOff val="35000"/>
            </a:schemeClr>
          </a:solidFill>
          <a:latin typeface="Trebuchet MS" pitchFamily="34" charset="0"/>
          <a:ea typeface="+mn-ea"/>
          <a:cs typeface="+mn-cs"/>
        </a:defRPr>
      </a:lvl3pPr>
      <a:lvl4pPr marL="1600200" indent="-228600" algn="l" defTabSz="914400" rtl="0" eaLnBrk="1" latinLnBrk="0" hangingPunct="1">
        <a:spcBef>
          <a:spcPct val="20000"/>
        </a:spcBef>
        <a:buClr>
          <a:srgbClr val="92D050"/>
        </a:buClr>
        <a:buFont typeface="Arial" pitchFamily="34" charset="0"/>
        <a:buChar char="–"/>
        <a:defRPr sz="1400" kern="1200">
          <a:solidFill>
            <a:schemeClr val="tx1">
              <a:lumMod val="65000"/>
              <a:lumOff val="35000"/>
            </a:schemeClr>
          </a:solidFill>
          <a:latin typeface="Trebuchet MS" pitchFamily="34" charset="0"/>
          <a:ea typeface="+mn-ea"/>
          <a:cs typeface="+mn-cs"/>
        </a:defRPr>
      </a:lvl4pPr>
      <a:lvl5pPr marL="2057400" indent="-228600" algn="l" defTabSz="914400" rtl="0" eaLnBrk="1" latinLnBrk="0" hangingPunct="1">
        <a:spcBef>
          <a:spcPct val="20000"/>
        </a:spcBef>
        <a:buClr>
          <a:srgbClr val="92D050"/>
        </a:buClr>
        <a:buFont typeface="Arial" pitchFamily="34" charset="0"/>
        <a:buChar char="»"/>
        <a:defRPr sz="1200" kern="1200">
          <a:solidFill>
            <a:schemeClr val="tx1">
              <a:lumMod val="65000"/>
              <a:lumOff val="35000"/>
            </a:schemeClr>
          </a:solidFill>
          <a:latin typeface="Trebuchet MS"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3"/>
          <p:cNvSpPr>
            <a:spLocks noGrp="1"/>
          </p:cNvSpPr>
          <p:nvPr>
            <p:ph idx="1"/>
          </p:nvPr>
        </p:nvSpPr>
        <p:spPr>
          <a:xfrm>
            <a:off x="3733800" y="2362200"/>
            <a:ext cx="4953000" cy="2403339"/>
          </a:xfrm>
        </p:spPr>
        <p:txBody>
          <a:bodyPr/>
          <a:lstStyle/>
          <a:p>
            <a:pPr marL="0" indent="0">
              <a:buClr>
                <a:srgbClr val="EC008C"/>
              </a:buClr>
              <a:buNone/>
            </a:pPr>
            <a:r>
              <a:rPr lang="en-GB" dirty="0">
                <a:solidFill>
                  <a:srgbClr val="EC008C"/>
                </a:solidFill>
                <a:latin typeface="+mj-lt"/>
              </a:rPr>
              <a:t>Kolb, M. et al. Effect of nintedanib in patients with progressive pulmonary fibrosis in subgroups with differing baseline characteristics.</a:t>
            </a:r>
            <a:r>
              <a:rPr lang="en-US" dirty="0">
                <a:solidFill>
                  <a:srgbClr val="EC008C"/>
                </a:solidFill>
                <a:latin typeface="+mj-lt"/>
              </a:rPr>
              <a:t> Adv </a:t>
            </a:r>
            <a:r>
              <a:rPr lang="en-US" dirty="0" err="1">
                <a:solidFill>
                  <a:srgbClr val="EC008C"/>
                </a:solidFill>
                <a:latin typeface="+mj-lt"/>
              </a:rPr>
              <a:t>Ther</a:t>
            </a:r>
            <a:r>
              <a:rPr lang="en-US" dirty="0">
                <a:solidFill>
                  <a:srgbClr val="EC008C"/>
                </a:solidFill>
                <a:latin typeface="+mj-lt"/>
              </a:rPr>
              <a:t>. 2023.</a:t>
            </a:r>
          </a:p>
          <a:p>
            <a:pPr marL="0" indent="0">
              <a:buClr>
                <a:srgbClr val="EC008C"/>
              </a:buClr>
              <a:buNone/>
            </a:pPr>
            <a:endParaRPr lang="en-US" b="1" dirty="0">
              <a:solidFill>
                <a:prstClr val="black">
                  <a:lumMod val="65000"/>
                  <a:lumOff val="35000"/>
                </a:prstClr>
              </a:solidFill>
            </a:endParaRPr>
          </a:p>
          <a:p>
            <a:pPr marL="0" indent="0">
              <a:buNone/>
            </a:pPr>
            <a:r>
              <a:rPr lang="en-GB" sz="1400" dirty="0"/>
              <a:t>This slide deck represents the opinions of the authors. For a full list of declarations, including funding and author disclosure statements, and copyright information, please see the full text online. </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1721580"/>
            <a:ext cx="2775592" cy="368457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indent="0">
              <a:buNone/>
            </a:pPr>
            <a:r>
              <a:rPr lang="en-GB" b="1" dirty="0">
                <a:solidFill>
                  <a:srgbClr val="EC008C"/>
                </a:solidFill>
              </a:rPr>
              <a:t>Conclusion</a:t>
            </a:r>
          </a:p>
          <a:p>
            <a:pPr marL="0" indent="0">
              <a:buNone/>
            </a:pPr>
            <a:endParaRPr lang="en-GB" sz="1800" dirty="0">
              <a:effectLst/>
              <a:ea typeface="Calibri" panose="020F0502020204030204" pitchFamily="34" charset="0"/>
              <a:cs typeface="Times New Roman" panose="02020603050405020304" pitchFamily="18" charset="0"/>
            </a:endParaRPr>
          </a:p>
          <a:p>
            <a:pPr marL="0" indent="0">
              <a:buNone/>
            </a:pPr>
            <a:endParaRPr lang="en-GB" sz="1800" dirty="0">
              <a:ea typeface="Calibri" panose="020F0502020204030204" pitchFamily="34" charset="0"/>
              <a:cs typeface="Times New Roman" panose="02020603050405020304" pitchFamily="18" charset="0"/>
            </a:endParaRPr>
          </a:p>
          <a:p>
            <a:pPr marL="0" indent="0" algn="ctr">
              <a:buNone/>
            </a:pPr>
            <a:r>
              <a:rPr lang="en-GB" dirty="0">
                <a:effectLst/>
                <a:ea typeface="Calibri" panose="020F0502020204030204" pitchFamily="34" charset="0"/>
                <a:cs typeface="Times New Roman" panose="02020603050405020304" pitchFamily="18" charset="0"/>
              </a:rPr>
              <a:t>In the INBUILD trial, nintedanib had a consistent effect on reducing the rate of ILD progression across subgroups of patients with PPF based on demographics, measures of ILD severity, and use of comedications</a:t>
            </a:r>
          </a:p>
        </p:txBody>
      </p:sp>
    </p:spTree>
    <p:extLst>
      <p:ext uri="{BB962C8B-B14F-4D97-AF65-F5344CB8AC3E}">
        <p14:creationId xmlns:p14="http://schemas.microsoft.com/office/powerpoint/2010/main" val="12206589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indent="0">
              <a:buNone/>
            </a:pPr>
            <a:r>
              <a:rPr lang="en-GB" b="1" dirty="0">
                <a:solidFill>
                  <a:srgbClr val="EC008C"/>
                </a:solidFill>
              </a:rPr>
              <a:t>Acknowledgements</a:t>
            </a:r>
          </a:p>
          <a:p>
            <a:endParaRPr lang="en-GB" sz="1800" dirty="0">
              <a:effectLst/>
              <a:ea typeface="Calibri" panose="020F0502020204030204" pitchFamily="34" charset="0"/>
              <a:cs typeface="Times New Roman" panose="02020603050405020304" pitchFamily="18" charset="0"/>
            </a:endParaRPr>
          </a:p>
          <a:p>
            <a:r>
              <a:rPr lang="en-GB" sz="1800" dirty="0">
                <a:ea typeface="Calibri" panose="020F0502020204030204" pitchFamily="34" charset="0"/>
                <a:cs typeface="Times New Roman" panose="02020603050405020304" pitchFamily="18" charset="0"/>
              </a:rPr>
              <a:t>The INBUILD trial was supported by Boehringer Ingelheim International GmbH (BI)</a:t>
            </a:r>
          </a:p>
          <a:p>
            <a:endParaRPr lang="en-GB" sz="1800" dirty="0">
              <a:ea typeface="Calibri" panose="020F0502020204030204" pitchFamily="34" charset="0"/>
              <a:cs typeface="Times New Roman" panose="02020603050405020304" pitchFamily="18" charset="0"/>
            </a:endParaRPr>
          </a:p>
          <a:p>
            <a:r>
              <a:rPr lang="en-GB" sz="1800" dirty="0">
                <a:effectLst/>
                <a:ea typeface="Calibri" panose="020F0502020204030204" pitchFamily="34" charset="0"/>
                <a:cs typeface="Times New Roman" panose="02020603050405020304" pitchFamily="18" charset="0"/>
              </a:rPr>
              <a:t>All authors meet the International Committee of Medical Journal Editors (ICMJE) criteria for authorship. The authors did not receive payment for the development of the article or these slides. Writing assistance was provided by Elizabeth Ng and Wendy Morris </a:t>
            </a:r>
            <a:r>
              <a:rPr lang="en-GB" sz="1800">
                <a:effectLst/>
                <a:ea typeface="Calibri" panose="020F0502020204030204" pitchFamily="34" charset="0"/>
                <a:cs typeface="Times New Roman" panose="02020603050405020304" pitchFamily="18" charset="0"/>
              </a:rPr>
              <a:t>of Fleishman-Hillard</a:t>
            </a:r>
            <a:r>
              <a:rPr lang="en-GB" sz="1800" dirty="0">
                <a:effectLst/>
                <a:ea typeface="Calibri" panose="020F0502020204030204" pitchFamily="34" charset="0"/>
                <a:cs typeface="Times New Roman" panose="02020603050405020304" pitchFamily="18" charset="0"/>
              </a:rPr>
              <a:t>, London, UK, which was contracted and funded by BI. Boehringer Ingelheim was given the opportunity to review the article and these slides for medical and scientific accuracy as well as intellectual property considerations.</a:t>
            </a:r>
          </a:p>
        </p:txBody>
      </p:sp>
    </p:spTree>
    <p:extLst>
      <p:ext uri="{BB962C8B-B14F-4D97-AF65-F5344CB8AC3E}">
        <p14:creationId xmlns:p14="http://schemas.microsoft.com/office/powerpoint/2010/main" val="2870880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indent="0">
              <a:spcBef>
                <a:spcPts val="600"/>
              </a:spcBef>
              <a:buNone/>
            </a:pPr>
            <a:r>
              <a:rPr lang="en-GB" b="1" dirty="0">
                <a:solidFill>
                  <a:srgbClr val="EC008C"/>
                </a:solidFill>
              </a:rPr>
              <a:t>Abbreviations</a:t>
            </a:r>
          </a:p>
          <a:p>
            <a:pPr>
              <a:spcBef>
                <a:spcPts val="600"/>
              </a:spcBef>
            </a:pPr>
            <a:r>
              <a:rPr lang="en-GB" sz="1800" dirty="0"/>
              <a:t>BMI, body mass index</a:t>
            </a:r>
          </a:p>
          <a:p>
            <a:pPr>
              <a:spcBef>
                <a:spcPts val="600"/>
              </a:spcBef>
            </a:pPr>
            <a:r>
              <a:rPr lang="en-GB" sz="1800" dirty="0"/>
              <a:t>CPI, composite physiologic index</a:t>
            </a:r>
          </a:p>
          <a:p>
            <a:pPr>
              <a:spcBef>
                <a:spcPts val="600"/>
              </a:spcBef>
            </a:pPr>
            <a:r>
              <a:rPr lang="en-GB" sz="1800" dirty="0"/>
              <a:t>DLco, diffusing capacity of the lung for carbon monoxide</a:t>
            </a:r>
          </a:p>
          <a:p>
            <a:pPr>
              <a:spcBef>
                <a:spcPts val="600"/>
              </a:spcBef>
            </a:pPr>
            <a:r>
              <a:rPr lang="en-GB" sz="1800" dirty="0"/>
              <a:t>DMARDs, disease-modifying anti-rheumatic drugs</a:t>
            </a:r>
          </a:p>
          <a:p>
            <a:pPr>
              <a:spcBef>
                <a:spcPts val="600"/>
              </a:spcBef>
            </a:pPr>
            <a:r>
              <a:rPr lang="en-GB" sz="1800" dirty="0"/>
              <a:t>FVC, forced vital capacity</a:t>
            </a:r>
          </a:p>
          <a:p>
            <a:pPr>
              <a:spcBef>
                <a:spcPts val="600"/>
              </a:spcBef>
            </a:pPr>
            <a:r>
              <a:rPr lang="en-GB" sz="1800" dirty="0"/>
              <a:t>HRCT, high-resolution computed tomography </a:t>
            </a:r>
          </a:p>
          <a:p>
            <a:pPr>
              <a:spcBef>
                <a:spcPts val="600"/>
              </a:spcBef>
            </a:pPr>
            <a:r>
              <a:rPr lang="en-GB" sz="1800" dirty="0"/>
              <a:t>ILD, interstitial lung disease</a:t>
            </a:r>
          </a:p>
          <a:p>
            <a:pPr>
              <a:spcBef>
                <a:spcPts val="600"/>
              </a:spcBef>
            </a:pPr>
            <a:r>
              <a:rPr lang="en-GB" sz="1800" dirty="0"/>
              <a:t>IPF, idiopathic pulmonary fibrosis</a:t>
            </a:r>
          </a:p>
          <a:p>
            <a:pPr>
              <a:spcBef>
                <a:spcPts val="600"/>
              </a:spcBef>
            </a:pPr>
            <a:r>
              <a:rPr lang="en-GB" sz="1800" dirty="0"/>
              <a:t>PPF, progressive pulmonary fibrosis</a:t>
            </a:r>
          </a:p>
          <a:p>
            <a:pPr>
              <a:spcBef>
                <a:spcPts val="600"/>
              </a:spcBef>
            </a:pPr>
            <a:r>
              <a:rPr lang="en-GB" sz="1800" dirty="0"/>
              <a:t>UIP, usual interstitial pneumonia</a:t>
            </a:r>
          </a:p>
          <a:p>
            <a:pPr>
              <a:spcBef>
                <a:spcPts val="600"/>
              </a:spcBef>
            </a:pPr>
            <a:endParaRPr lang="en-GB" dirty="0"/>
          </a:p>
        </p:txBody>
      </p:sp>
    </p:spTree>
    <p:extLst>
      <p:ext uri="{BB962C8B-B14F-4D97-AF65-F5344CB8AC3E}">
        <p14:creationId xmlns:p14="http://schemas.microsoft.com/office/powerpoint/2010/main" val="929652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indent="0">
              <a:spcBef>
                <a:spcPts val="600"/>
              </a:spcBef>
              <a:buNone/>
            </a:pPr>
            <a:r>
              <a:rPr lang="en-GB" b="1" dirty="0">
                <a:solidFill>
                  <a:srgbClr val="EC008C"/>
                </a:solidFill>
              </a:rPr>
              <a:t>Introduction</a:t>
            </a:r>
          </a:p>
          <a:p>
            <a:pPr>
              <a:spcBef>
                <a:spcPts val="1200"/>
              </a:spcBef>
            </a:pPr>
            <a:r>
              <a:rPr lang="en-GB" sz="1800" dirty="0"/>
              <a:t>A proportion of patients with ILDs other than IPF develop progressive pulmonary fibrosis (PPF), characterised by increasing fibrosis on HRCT, worsening of lung function and symptoms, and early mortality</a:t>
            </a:r>
            <a:r>
              <a:rPr lang="en-GB" sz="1800" baseline="30000" dirty="0"/>
              <a:t>1-3</a:t>
            </a:r>
            <a:r>
              <a:rPr lang="en-GB" sz="1800" dirty="0"/>
              <a:t> </a:t>
            </a:r>
          </a:p>
          <a:p>
            <a:pPr>
              <a:spcBef>
                <a:spcPts val="1200"/>
              </a:spcBef>
            </a:pPr>
            <a:r>
              <a:rPr lang="en-GB" sz="1800" dirty="0"/>
              <a:t>Nintedanib, a tyrosine kinase inhibitor, has been licensed for the treatment of IPF, fibrosing ILD associated with systemic sclerosis, and progressive fibrosing ILDs of any aetiology</a:t>
            </a:r>
          </a:p>
          <a:p>
            <a:pPr>
              <a:spcBef>
                <a:spcPts val="1200"/>
              </a:spcBef>
            </a:pPr>
            <a:r>
              <a:rPr lang="en-GB" sz="1800" dirty="0"/>
              <a:t>In the INBUILD trial in patients with PPF, nintedanib slowed the rate of decline in FVC (mL/year) over 52 weeks by 57% compared with placebo</a:t>
            </a:r>
            <a:r>
              <a:rPr lang="en-GB" sz="1800" baseline="30000" dirty="0"/>
              <a:t>4</a:t>
            </a:r>
          </a:p>
        </p:txBody>
      </p:sp>
      <p:sp>
        <p:nvSpPr>
          <p:cNvPr id="3" name="TextBox 2">
            <a:extLst>
              <a:ext uri="{FF2B5EF4-FFF2-40B4-BE49-F238E27FC236}">
                <a16:creationId xmlns:a16="http://schemas.microsoft.com/office/drawing/2014/main" id="{6D67587D-37D8-7877-4831-408C5DE2C8A2}"/>
              </a:ext>
            </a:extLst>
          </p:cNvPr>
          <p:cNvSpPr txBox="1"/>
          <p:nvPr/>
        </p:nvSpPr>
        <p:spPr>
          <a:xfrm>
            <a:off x="76200" y="6028143"/>
            <a:ext cx="8686800" cy="400110"/>
          </a:xfrm>
          <a:prstGeom prst="rect">
            <a:avLst/>
          </a:prstGeom>
          <a:noFill/>
        </p:spPr>
        <p:txBody>
          <a:bodyPr wrap="square" lIns="0" rIns="0" rtlCol="0" anchor="b">
            <a:spAutoFit/>
          </a:bodyPr>
          <a:lstStyle/>
          <a:p>
            <a:r>
              <a:rPr lang="en-GB" sz="1000" dirty="0">
                <a:solidFill>
                  <a:schemeClr val="tx1">
                    <a:lumMod val="65000"/>
                    <a:lumOff val="35000"/>
                  </a:schemeClr>
                </a:solidFill>
                <a:latin typeface="Trebuchet MS" pitchFamily="34" charset="0"/>
              </a:rPr>
              <a:t>1. Raghu G et al. Am J Respir Crit Care Med 2022;205:e18-e47; 2. </a:t>
            </a:r>
            <a:r>
              <a:rPr lang="en-GB" sz="1000" dirty="0" err="1">
                <a:solidFill>
                  <a:schemeClr val="tx1">
                    <a:lumMod val="65000"/>
                    <a:lumOff val="35000"/>
                  </a:schemeClr>
                </a:solidFill>
                <a:latin typeface="Trebuchet MS" pitchFamily="34" charset="0"/>
              </a:rPr>
              <a:t>Rajan</a:t>
            </a:r>
            <a:r>
              <a:rPr lang="en-GB" sz="1000" dirty="0">
                <a:solidFill>
                  <a:schemeClr val="tx1">
                    <a:lumMod val="65000"/>
                    <a:lumOff val="35000"/>
                  </a:schemeClr>
                </a:solidFill>
                <a:latin typeface="Trebuchet MS" pitchFamily="34" charset="0"/>
              </a:rPr>
              <a:t> SK et al. </a:t>
            </a:r>
            <a:r>
              <a:rPr lang="en-GB" sz="1000" dirty="0" err="1">
                <a:solidFill>
                  <a:schemeClr val="tx1">
                    <a:lumMod val="65000"/>
                    <a:lumOff val="35000"/>
                  </a:schemeClr>
                </a:solidFill>
                <a:latin typeface="Trebuchet MS" pitchFamily="34" charset="0"/>
              </a:rPr>
              <a:t>Eur</a:t>
            </a:r>
            <a:r>
              <a:rPr lang="en-GB" sz="1000" dirty="0">
                <a:solidFill>
                  <a:schemeClr val="tx1">
                    <a:lumMod val="65000"/>
                    <a:lumOff val="35000"/>
                  </a:schemeClr>
                </a:solidFill>
                <a:latin typeface="Trebuchet MS" pitchFamily="34" charset="0"/>
              </a:rPr>
              <a:t> Respir J 2022:2103187; 3. Khor YH et al. Am J Respir Crit Care Med 2023;207:102-105; 4. Flaherty KR et al. N </a:t>
            </a:r>
            <a:r>
              <a:rPr lang="en-GB" sz="1000" dirty="0" err="1">
                <a:solidFill>
                  <a:schemeClr val="tx1">
                    <a:lumMod val="65000"/>
                    <a:lumOff val="35000"/>
                  </a:schemeClr>
                </a:solidFill>
                <a:latin typeface="Trebuchet MS" pitchFamily="34" charset="0"/>
              </a:rPr>
              <a:t>Engl</a:t>
            </a:r>
            <a:r>
              <a:rPr lang="en-GB" sz="1000" dirty="0">
                <a:solidFill>
                  <a:schemeClr val="tx1">
                    <a:lumMod val="65000"/>
                    <a:lumOff val="35000"/>
                  </a:schemeClr>
                </a:solidFill>
                <a:latin typeface="Trebuchet MS" pitchFamily="34" charset="0"/>
              </a:rPr>
              <a:t> J Med 2019;381:1718–27.</a:t>
            </a:r>
          </a:p>
        </p:txBody>
      </p:sp>
    </p:spTree>
    <p:extLst>
      <p:ext uri="{BB962C8B-B14F-4D97-AF65-F5344CB8AC3E}">
        <p14:creationId xmlns:p14="http://schemas.microsoft.com/office/powerpoint/2010/main" val="2633624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indent="0">
              <a:buNone/>
            </a:pPr>
            <a:r>
              <a:rPr lang="en-GB" b="1" dirty="0">
                <a:solidFill>
                  <a:srgbClr val="EC008C"/>
                </a:solidFill>
              </a:rPr>
              <a:t>Aim</a:t>
            </a:r>
          </a:p>
          <a:p>
            <a:pPr marL="0" indent="0">
              <a:buNone/>
            </a:pPr>
            <a:endParaRPr lang="en-GB" b="1" dirty="0">
              <a:solidFill>
                <a:srgbClr val="EC008C"/>
              </a:solidFill>
            </a:endParaRPr>
          </a:p>
          <a:p>
            <a:pPr marL="0" indent="0">
              <a:buNone/>
            </a:pPr>
            <a:endParaRPr lang="en-GB" b="1" dirty="0">
              <a:solidFill>
                <a:srgbClr val="EC008C"/>
              </a:solidFill>
            </a:endParaRPr>
          </a:p>
          <a:p>
            <a:pPr marL="0" indent="0" algn="ctr">
              <a:buNone/>
            </a:pPr>
            <a:r>
              <a:rPr lang="en-GB" dirty="0"/>
              <a:t>We assessed the efficacy of nintedanib on slowing decline in FVC in the INBUILD trial in subgroups based on baseline characteristics</a:t>
            </a:r>
          </a:p>
          <a:p>
            <a:pPr marL="0" indent="0">
              <a:buNone/>
            </a:pPr>
            <a:endParaRPr lang="en-GB" dirty="0"/>
          </a:p>
        </p:txBody>
      </p:sp>
    </p:spTree>
    <p:extLst>
      <p:ext uri="{BB962C8B-B14F-4D97-AF65-F5344CB8AC3E}">
        <p14:creationId xmlns:p14="http://schemas.microsoft.com/office/powerpoint/2010/main" val="6393012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indent="0">
              <a:spcBef>
                <a:spcPts val="600"/>
              </a:spcBef>
              <a:buNone/>
            </a:pPr>
            <a:r>
              <a:rPr lang="en-GB" b="1" dirty="0">
                <a:solidFill>
                  <a:srgbClr val="EC008C"/>
                </a:solidFill>
              </a:rPr>
              <a:t>Design of INBUILD trial</a:t>
            </a:r>
          </a:p>
          <a:p>
            <a:pPr>
              <a:spcBef>
                <a:spcPts val="600"/>
              </a:spcBef>
            </a:pPr>
            <a:r>
              <a:rPr lang="en-GB" sz="1800" dirty="0"/>
              <a:t>The trial enrolled patients with fibrosing ILD (other than IPF) of &gt;10% extent on HRCT who met ≥1 of these criteria for ILD progression within the prior 24 months, despite management deemed appropriate in clinical practice:</a:t>
            </a:r>
          </a:p>
          <a:p>
            <a:pPr>
              <a:spcBef>
                <a:spcPts val="600"/>
              </a:spcBef>
            </a:pPr>
            <a:endParaRPr lang="en-GB" sz="1800" dirty="0"/>
          </a:p>
          <a:p>
            <a:pPr>
              <a:spcBef>
                <a:spcPts val="600"/>
              </a:spcBef>
            </a:pPr>
            <a:endParaRPr lang="en-GB" sz="1800" dirty="0"/>
          </a:p>
          <a:p>
            <a:pPr>
              <a:spcBef>
                <a:spcPts val="600"/>
              </a:spcBef>
            </a:pPr>
            <a:endParaRPr lang="en-GB" sz="1800" dirty="0"/>
          </a:p>
          <a:p>
            <a:pPr>
              <a:spcBef>
                <a:spcPts val="600"/>
              </a:spcBef>
            </a:pPr>
            <a:endParaRPr lang="en-GB" sz="1800" dirty="0"/>
          </a:p>
          <a:p>
            <a:pPr>
              <a:spcBef>
                <a:spcPts val="600"/>
              </a:spcBef>
            </a:pPr>
            <a:endParaRPr lang="en-GB" sz="1800" dirty="0"/>
          </a:p>
          <a:p>
            <a:pPr>
              <a:spcBef>
                <a:spcPts val="600"/>
              </a:spcBef>
            </a:pPr>
            <a:endParaRPr lang="en-GB" sz="1800" dirty="0"/>
          </a:p>
          <a:p>
            <a:pPr>
              <a:spcBef>
                <a:spcPts val="600"/>
              </a:spcBef>
            </a:pPr>
            <a:endParaRPr lang="en-GB" sz="1800" dirty="0"/>
          </a:p>
          <a:p>
            <a:pPr>
              <a:spcBef>
                <a:spcPts val="600"/>
              </a:spcBef>
            </a:pPr>
            <a:endParaRPr lang="en-GB" sz="1800" dirty="0"/>
          </a:p>
          <a:p>
            <a:pPr>
              <a:spcBef>
                <a:spcPts val="600"/>
              </a:spcBef>
            </a:pPr>
            <a:r>
              <a:rPr lang="en-GB" sz="1800" dirty="0"/>
              <a:t>Patients were randomised to receive nintedanib or placebo, stratified by HRCT pattern (UIP-like fibrotic pattern or other fibrotic patterns)</a:t>
            </a:r>
            <a:endParaRPr lang="en-GB" dirty="0"/>
          </a:p>
        </p:txBody>
      </p:sp>
      <p:sp>
        <p:nvSpPr>
          <p:cNvPr id="8" name="TextBox 7">
            <a:extLst>
              <a:ext uri="{FF2B5EF4-FFF2-40B4-BE49-F238E27FC236}">
                <a16:creationId xmlns:a16="http://schemas.microsoft.com/office/drawing/2014/main" id="{7243E850-3AEA-0694-4E26-9A0A9CD21FA4}"/>
              </a:ext>
            </a:extLst>
          </p:cNvPr>
          <p:cNvSpPr txBox="1"/>
          <p:nvPr/>
        </p:nvSpPr>
        <p:spPr>
          <a:xfrm>
            <a:off x="76200" y="6182032"/>
            <a:ext cx="9006966" cy="246221"/>
          </a:xfrm>
          <a:prstGeom prst="rect">
            <a:avLst/>
          </a:prstGeom>
          <a:noFill/>
        </p:spPr>
        <p:txBody>
          <a:bodyPr wrap="square" lIns="0" rtlCol="0" anchor="b">
            <a:spAutoFit/>
          </a:bodyPr>
          <a:lstStyle/>
          <a:p>
            <a:r>
              <a:rPr lang="da-DK" sz="1000" dirty="0">
                <a:solidFill>
                  <a:schemeClr val="tx1">
                    <a:lumMod val="65000"/>
                    <a:lumOff val="35000"/>
                  </a:schemeClr>
                </a:solidFill>
                <a:latin typeface="Trebuchet MS" pitchFamily="34" charset="0"/>
              </a:rPr>
              <a:t>Flaherty KR et al. N Engl J Med 2019;381:1718–1727. </a:t>
            </a:r>
          </a:p>
        </p:txBody>
      </p:sp>
      <p:pic>
        <p:nvPicPr>
          <p:cNvPr id="10" name="Picture 9">
            <a:extLst>
              <a:ext uri="{FF2B5EF4-FFF2-40B4-BE49-F238E27FC236}">
                <a16:creationId xmlns:a16="http://schemas.microsoft.com/office/drawing/2014/main" id="{C0C65AC8-FACB-E783-FAF7-B4512B73F4BD}"/>
              </a:ext>
            </a:extLst>
          </p:cNvPr>
          <p:cNvPicPr>
            <a:picLocks noChangeAspect="1"/>
          </p:cNvPicPr>
          <p:nvPr/>
        </p:nvPicPr>
        <p:blipFill>
          <a:blip r:embed="rId2"/>
          <a:stretch>
            <a:fillRect/>
          </a:stretch>
        </p:blipFill>
        <p:spPr>
          <a:xfrm>
            <a:off x="76200" y="2470339"/>
            <a:ext cx="9006966" cy="2330261"/>
          </a:xfrm>
          <a:prstGeom prst="rect">
            <a:avLst/>
          </a:prstGeom>
        </p:spPr>
      </p:pic>
    </p:spTree>
    <p:extLst>
      <p:ext uri="{BB962C8B-B14F-4D97-AF65-F5344CB8AC3E}">
        <p14:creationId xmlns:p14="http://schemas.microsoft.com/office/powerpoint/2010/main" val="1490703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indent="0">
              <a:buNone/>
            </a:pPr>
            <a:r>
              <a:rPr lang="en-GB" b="1" dirty="0">
                <a:solidFill>
                  <a:srgbClr val="EC008C"/>
                </a:solidFill>
              </a:rPr>
              <a:t>Rate of decline in FVC (mL/year) over 52 weeks of INBUILD trial in subgroups by demographics at baseline</a:t>
            </a:r>
          </a:p>
        </p:txBody>
      </p:sp>
      <p:graphicFrame>
        <p:nvGraphicFramePr>
          <p:cNvPr id="2" name="Table 1">
            <a:extLst>
              <a:ext uri="{FF2B5EF4-FFF2-40B4-BE49-F238E27FC236}">
                <a16:creationId xmlns:a16="http://schemas.microsoft.com/office/drawing/2014/main" id="{7BD5136E-024E-226D-E9F5-F6D96D835FDE}"/>
              </a:ext>
            </a:extLst>
          </p:cNvPr>
          <p:cNvGraphicFramePr>
            <a:graphicFrameLocks noGrp="1"/>
          </p:cNvGraphicFramePr>
          <p:nvPr>
            <p:extLst>
              <p:ext uri="{D42A27DB-BD31-4B8C-83A1-F6EECF244321}">
                <p14:modId xmlns:p14="http://schemas.microsoft.com/office/powerpoint/2010/main" val="2565641071"/>
              </p:ext>
            </p:extLst>
          </p:nvPr>
        </p:nvGraphicFramePr>
        <p:xfrm>
          <a:off x="135601" y="1953142"/>
          <a:ext cx="8855999" cy="2664960"/>
        </p:xfrm>
        <a:graphic>
          <a:graphicData uri="http://schemas.openxmlformats.org/drawingml/2006/table">
            <a:tbl>
              <a:tblPr firstRow="1" bandRow="1">
                <a:tableStyleId>{00A15C55-8517-42AA-B614-E9B94910E393}</a:tableStyleId>
              </a:tblPr>
              <a:tblGrid>
                <a:gridCol w="1044000">
                  <a:extLst>
                    <a:ext uri="{9D8B030D-6E8A-4147-A177-3AD203B41FA5}">
                      <a16:colId xmlns:a16="http://schemas.microsoft.com/office/drawing/2014/main" val="16171601"/>
                    </a:ext>
                  </a:extLst>
                </a:gridCol>
                <a:gridCol w="1404000">
                  <a:extLst>
                    <a:ext uri="{9D8B030D-6E8A-4147-A177-3AD203B41FA5}">
                      <a16:colId xmlns:a16="http://schemas.microsoft.com/office/drawing/2014/main" val="1707200743"/>
                    </a:ext>
                  </a:extLst>
                </a:gridCol>
                <a:gridCol w="936000">
                  <a:extLst>
                    <a:ext uri="{9D8B030D-6E8A-4147-A177-3AD203B41FA5}">
                      <a16:colId xmlns:a16="http://schemas.microsoft.com/office/drawing/2014/main" val="20001"/>
                    </a:ext>
                  </a:extLst>
                </a:gridCol>
                <a:gridCol w="936000">
                  <a:extLst>
                    <a:ext uri="{9D8B030D-6E8A-4147-A177-3AD203B41FA5}">
                      <a16:colId xmlns:a16="http://schemas.microsoft.com/office/drawing/2014/main" val="3595484399"/>
                    </a:ext>
                  </a:extLst>
                </a:gridCol>
                <a:gridCol w="2448000">
                  <a:extLst>
                    <a:ext uri="{9D8B030D-6E8A-4147-A177-3AD203B41FA5}">
                      <a16:colId xmlns:a16="http://schemas.microsoft.com/office/drawing/2014/main" val="20002"/>
                    </a:ext>
                  </a:extLst>
                </a:gridCol>
                <a:gridCol w="2087999">
                  <a:extLst>
                    <a:ext uri="{9D8B030D-6E8A-4147-A177-3AD203B41FA5}">
                      <a16:colId xmlns:a16="http://schemas.microsoft.com/office/drawing/2014/main" val="20003"/>
                    </a:ext>
                  </a:extLst>
                </a:gridCol>
              </a:tblGrid>
              <a:tr h="0">
                <a:tc rowSpan="2">
                  <a:txBody>
                    <a:bodyPr/>
                    <a:lstStyle/>
                    <a:p>
                      <a:pPr algn="r"/>
                      <a:endParaRPr lang="en-US" sz="1300" b="1" dirty="0">
                        <a:solidFill>
                          <a:schemeClr val="tx1"/>
                        </a:solidFill>
                        <a:latin typeface="Trebuchet MS" panose="020B0603020202020204" pitchFamily="34" charset="0"/>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endParaRPr lang="en-US" sz="1300" b="1" dirty="0">
                        <a:solidFill>
                          <a:schemeClr val="tx1"/>
                        </a:solidFill>
                        <a:latin typeface="Trebuchet MS" panose="020B0603020202020204" pitchFamily="34" charset="0"/>
                        <a:cs typeface="Arial" panose="020B0604020202020204" pitchFamily="34" charset="0"/>
                      </a:endParaRPr>
                    </a:p>
                  </a:txBody>
                  <a:tcPr marL="121920" marR="12192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en-US" sz="1300" b="1" dirty="0">
                          <a:solidFill>
                            <a:schemeClr val="tx1"/>
                          </a:solidFill>
                          <a:latin typeface="Trebuchet MS" panose="020B0603020202020204" pitchFamily="34" charset="0"/>
                          <a:cs typeface="Arial" panose="020B0604020202020204" pitchFamily="34" charset="0"/>
                        </a:rPr>
                        <a:t>n </a:t>
                      </a:r>
                      <a:r>
                        <a:rPr lang="en-US" sz="1300" b="1" dirty="0" err="1">
                          <a:solidFill>
                            <a:schemeClr val="tx1"/>
                          </a:solidFill>
                          <a:latin typeface="Trebuchet MS" panose="020B0603020202020204" pitchFamily="34" charset="0"/>
                          <a:cs typeface="Arial" panose="020B0604020202020204" pitchFamily="34" charset="0"/>
                        </a:rPr>
                        <a:t>analysed</a:t>
                      </a:r>
                      <a:endParaRPr lang="en-US" sz="1300" b="1" dirty="0">
                        <a:solidFill>
                          <a:schemeClr val="tx1"/>
                        </a:solidFill>
                        <a:latin typeface="Trebuchet MS" panose="020B0603020202020204" pitchFamily="34" charset="0"/>
                        <a:cs typeface="Arial" panose="020B0604020202020204" pitchFamily="34" charset="0"/>
                      </a:endParaRPr>
                    </a:p>
                  </a:txBody>
                  <a:tcPr marL="121920" marR="12192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000" b="1" dirty="0">
                        <a:solidFill>
                          <a:schemeClr val="tx1"/>
                        </a:solidFill>
                        <a:latin typeface="Arial" panose="020B0604020202020204" pitchFamily="34" charset="0"/>
                        <a:cs typeface="Arial" panose="020B0604020202020204" pitchFamily="34" charset="0"/>
                      </a:endParaRPr>
                    </a:p>
                  </a:txBody>
                  <a:tcPr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endParaRPr lang="en-US" sz="1300" b="1" dirty="0">
                        <a:solidFill>
                          <a:schemeClr val="tx1"/>
                        </a:solidFill>
                        <a:latin typeface="Trebuchet MS" panose="020B0603020202020204" pitchFamily="34" charset="0"/>
                        <a:cs typeface="Arial" panose="020B0604020202020204" pitchFamily="34" charset="0"/>
                      </a:endParaRPr>
                    </a:p>
                  </a:txBody>
                  <a:tcPr marL="121920" marR="12192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r>
                        <a:rPr lang="en-US" sz="1300" b="1" dirty="0">
                          <a:solidFill>
                            <a:schemeClr val="tx1"/>
                          </a:solidFill>
                          <a:latin typeface="Trebuchet MS" panose="020B0603020202020204" pitchFamily="34" charset="0"/>
                          <a:cs typeface="Arial" panose="020B0604020202020204" pitchFamily="34" charset="0"/>
                        </a:rPr>
                        <a:t>Difference (95% CI)</a:t>
                      </a:r>
                    </a:p>
                  </a:txBody>
                  <a:tcPr marL="121920" marR="12192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28177382"/>
                  </a:ext>
                </a:extLst>
              </a:tr>
              <a:tr h="0">
                <a:tc vMerge="1">
                  <a:txBody>
                    <a:bodyPr/>
                    <a:lstStyle/>
                    <a:p>
                      <a:endParaRPr lang="en-US" sz="1000" b="1" dirty="0">
                        <a:solidFill>
                          <a:schemeClr val="tx1"/>
                        </a:solidFill>
                        <a:latin typeface="Arial" panose="020B0604020202020204" pitchFamily="34" charset="0"/>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r>
                        <a:rPr lang="en-GB" sz="1300" b="1" dirty="0" err="1">
                          <a:solidFill>
                            <a:schemeClr val="tx1"/>
                          </a:solidFill>
                          <a:latin typeface="Trebuchet MS" panose="020B0603020202020204" pitchFamily="34" charset="0"/>
                          <a:cs typeface="Arial" panose="020B0604020202020204" pitchFamily="34" charset="0"/>
                        </a:rPr>
                        <a:t>Nintedanib</a:t>
                      </a:r>
                      <a:endParaRPr lang="en-US" sz="1300" b="1" dirty="0">
                        <a:solidFill>
                          <a:schemeClr val="tx1"/>
                        </a:solidFill>
                        <a:latin typeface="Trebuchet MS" panose="020B0603020202020204" pitchFamily="34" charset="0"/>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300" b="1" dirty="0">
                          <a:solidFill>
                            <a:schemeClr val="tx1"/>
                          </a:solidFill>
                          <a:latin typeface="Trebuchet MS" panose="020B0603020202020204" pitchFamily="34" charset="0"/>
                          <a:cs typeface="Arial" panose="020B0604020202020204" pitchFamily="34" charset="0"/>
                        </a:rPr>
                        <a:t>Placebo</a:t>
                      </a:r>
                      <a:endParaRPr lang="en-US" sz="1300" b="1" dirty="0">
                        <a:solidFill>
                          <a:schemeClr val="tx1"/>
                        </a:solidFill>
                        <a:latin typeface="Trebuchet MS" panose="020B0603020202020204" pitchFamily="34" charset="0"/>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000" b="1" dirty="0">
                        <a:solidFill>
                          <a:schemeClr val="tx1"/>
                        </a:solidFill>
                        <a:latin typeface="Arial" panose="020B0604020202020204" pitchFamily="34" charset="0"/>
                        <a:cs typeface="Arial" panose="020B0604020202020204" pitchFamily="34" charset="0"/>
                      </a:endParaRPr>
                    </a:p>
                  </a:txBody>
                  <a:tcPr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lang="en-US" sz="1000" b="1" dirty="0">
                        <a:solidFill>
                          <a:schemeClr val="tx1"/>
                        </a:solidFill>
                        <a:latin typeface="Arial" panose="020B0604020202020204" pitchFamily="34" charset="0"/>
                        <a:cs typeface="Arial" panose="020B0604020202020204" pitchFamily="34" charset="0"/>
                      </a:endParaRPr>
                    </a:p>
                  </a:txBody>
                  <a:tcPr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1600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1" dirty="0">
                          <a:solidFill>
                            <a:schemeClr val="tx1"/>
                          </a:solidFill>
                          <a:latin typeface="Trebuchet MS" panose="020B0603020202020204" pitchFamily="34" charset="0"/>
                          <a:cs typeface="Arial" panose="020B0604020202020204" pitchFamily="34" charset="0"/>
                        </a:rPr>
                        <a:t>All subjects</a:t>
                      </a:r>
                    </a:p>
                  </a:txBody>
                  <a:tcPr marL="0" marR="18000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GB" sz="1200" dirty="0">
                        <a:latin typeface="Arial" panose="020B0604020202020204" pitchFamily="34" charset="0"/>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332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331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107.0 (65.4, 148.5)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4038056416"/>
                  </a:ext>
                </a:extLst>
              </a:tr>
              <a:tr h="216000">
                <a:tc>
                  <a:txBody>
                    <a:bodyPr/>
                    <a:lstStyle/>
                    <a:p>
                      <a:pPr algn="r"/>
                      <a:r>
                        <a:rPr lang="en-US" sz="1300" b="1" dirty="0">
                          <a:solidFill>
                            <a:schemeClr val="tx1"/>
                          </a:solidFill>
                          <a:latin typeface="Trebuchet MS" panose="020B0603020202020204" pitchFamily="34" charset="0"/>
                          <a:cs typeface="Arial" panose="020B0604020202020204" pitchFamily="34" charset="0"/>
                        </a:rPr>
                        <a:t>Sex</a:t>
                      </a:r>
                    </a:p>
                  </a:txBody>
                  <a:tcPr marL="0" marR="18000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300" b="0" dirty="0">
                          <a:solidFill>
                            <a:schemeClr val="tx1"/>
                          </a:solidFill>
                          <a:latin typeface="Trebuchet MS" panose="020B0603020202020204" pitchFamily="34" charset="0"/>
                          <a:cs typeface="Arial" panose="020B0604020202020204" pitchFamily="34" charset="0"/>
                        </a:rPr>
                        <a:t>Male</a:t>
                      </a:r>
                      <a:endParaRPr lang="en-US" sz="1300" b="1" dirty="0">
                        <a:solidFill>
                          <a:schemeClr val="tx1"/>
                        </a:solidFill>
                        <a:latin typeface="Trebuchet MS" panose="020B0603020202020204" pitchFamily="34" charset="0"/>
                        <a:cs typeface="Arial" panose="020B0604020202020204" pitchFamily="34" charset="0"/>
                      </a:endParaRPr>
                    </a:p>
                  </a:txBody>
                  <a:tcPr marL="12192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179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177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145.2 (88.5, 201.9)</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216000">
                <a:tc>
                  <a:txBody>
                    <a:bodyPr/>
                    <a:lstStyle/>
                    <a:p>
                      <a:pPr algn="r"/>
                      <a:endParaRPr lang="en-US" sz="1300" b="1" dirty="0">
                        <a:solidFill>
                          <a:schemeClr val="tx1"/>
                        </a:solidFill>
                        <a:latin typeface="Trebuchet MS" panose="020B0603020202020204" pitchFamily="34" charset="0"/>
                        <a:cs typeface="Arial" panose="020B0604020202020204" pitchFamily="34" charset="0"/>
                      </a:endParaRPr>
                    </a:p>
                  </a:txBody>
                  <a:tcPr marL="0" marR="18000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300" b="0" dirty="0">
                          <a:solidFill>
                            <a:schemeClr val="tx1"/>
                          </a:solidFill>
                          <a:latin typeface="Trebuchet MS" panose="020B0603020202020204" pitchFamily="34" charset="0"/>
                          <a:cs typeface="Arial" panose="020B0604020202020204" pitchFamily="34" charset="0"/>
                        </a:rPr>
                        <a:t>Female</a:t>
                      </a:r>
                      <a:endParaRPr lang="en-US" sz="1300" b="1" dirty="0">
                        <a:solidFill>
                          <a:schemeClr val="tx1"/>
                        </a:solidFill>
                        <a:latin typeface="Trebuchet MS" panose="020B0603020202020204" pitchFamily="34" charset="0"/>
                        <a:cs typeface="Arial" panose="020B0604020202020204" pitchFamily="34" charset="0"/>
                      </a:endParaRPr>
                    </a:p>
                  </a:txBody>
                  <a:tcPr marL="12192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153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154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64.2 (3.9, 124.6)</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95653146"/>
                  </a:ext>
                </a:extLst>
              </a:tr>
              <a:tr h="216000">
                <a:tc>
                  <a:txBody>
                    <a:bodyPr/>
                    <a:lstStyle/>
                    <a:p>
                      <a:pPr algn="r"/>
                      <a:r>
                        <a:rPr lang="en-US" sz="1300" b="1" dirty="0">
                          <a:solidFill>
                            <a:schemeClr val="tx1"/>
                          </a:solidFill>
                          <a:latin typeface="Trebuchet MS" panose="020B0603020202020204" pitchFamily="34" charset="0"/>
                          <a:cs typeface="Arial" panose="020B0604020202020204" pitchFamily="34" charset="0"/>
                        </a:rPr>
                        <a:t>Age</a:t>
                      </a:r>
                    </a:p>
                  </a:txBody>
                  <a:tcPr marL="0" marR="18000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r>
                        <a:rPr lang="en-GB" sz="1300" b="0" dirty="0">
                          <a:solidFill>
                            <a:schemeClr val="tx1"/>
                          </a:solidFill>
                          <a:latin typeface="Trebuchet MS" panose="020B0603020202020204" pitchFamily="34" charset="0"/>
                          <a:cs typeface="Arial" panose="020B0604020202020204" pitchFamily="34" charset="0"/>
                        </a:rPr>
                        <a:t>&lt;65 years</a:t>
                      </a:r>
                      <a:endParaRPr lang="en-US" sz="1300" b="1" dirty="0">
                        <a:solidFill>
                          <a:schemeClr val="tx1"/>
                        </a:solidFill>
                        <a:latin typeface="Trebuchet MS" panose="020B0603020202020204" pitchFamily="34" charset="0"/>
                        <a:cs typeface="Arial" panose="020B0604020202020204" pitchFamily="34" charset="0"/>
                      </a:endParaRPr>
                    </a:p>
                  </a:txBody>
                  <a:tcPr marL="12192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139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121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86.9 (21.5, 152.2)</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6"/>
                  </a:ext>
                </a:extLst>
              </a:tr>
              <a:tr h="216000">
                <a:tc>
                  <a:txBody>
                    <a:bodyPr/>
                    <a:lstStyle/>
                    <a:p>
                      <a:pPr algn="r"/>
                      <a:endParaRPr lang="en-US" sz="1300" b="1" dirty="0">
                        <a:solidFill>
                          <a:schemeClr val="tx1"/>
                        </a:solidFill>
                        <a:latin typeface="Trebuchet MS" panose="020B0603020202020204" pitchFamily="34" charset="0"/>
                        <a:cs typeface="Arial" panose="020B0604020202020204" pitchFamily="34" charset="0"/>
                      </a:endParaRPr>
                    </a:p>
                  </a:txBody>
                  <a:tcPr marL="0" marR="18000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l"/>
                      <a:r>
                        <a:rPr lang="en-GB" sz="1300" b="0" dirty="0">
                          <a:solidFill>
                            <a:schemeClr val="tx1"/>
                          </a:solidFill>
                          <a:latin typeface="Trebuchet MS" panose="020B0603020202020204" pitchFamily="34" charset="0"/>
                          <a:cs typeface="Arial" panose="020B0604020202020204" pitchFamily="34" charset="0"/>
                        </a:rPr>
                        <a:t>≥65 years </a:t>
                      </a:r>
                      <a:endParaRPr lang="en-US" sz="1300" b="1" dirty="0">
                        <a:solidFill>
                          <a:schemeClr val="tx1"/>
                        </a:solidFill>
                        <a:latin typeface="Trebuchet MS" panose="020B0603020202020204" pitchFamily="34" charset="0"/>
                        <a:cs typeface="Arial" panose="020B0604020202020204" pitchFamily="34" charset="0"/>
                      </a:endParaRPr>
                    </a:p>
                  </a:txBody>
                  <a:tcPr marL="12192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193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210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115.1 (61.4, 168.8)</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7"/>
                  </a:ext>
                </a:extLst>
              </a:tr>
              <a:tr h="216000">
                <a:tc>
                  <a:txBody>
                    <a:bodyPr/>
                    <a:lstStyle/>
                    <a:p>
                      <a:pPr algn="r"/>
                      <a:r>
                        <a:rPr lang="en-US" sz="1300" b="1" dirty="0">
                          <a:solidFill>
                            <a:schemeClr val="tx1"/>
                          </a:solidFill>
                          <a:latin typeface="Trebuchet MS" panose="020B0603020202020204" pitchFamily="34" charset="0"/>
                          <a:cs typeface="Arial" panose="020B0604020202020204" pitchFamily="34" charset="0"/>
                        </a:rPr>
                        <a:t>Race*</a:t>
                      </a:r>
                    </a:p>
                  </a:txBody>
                  <a:tcPr marL="0" marR="18000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300" b="0" dirty="0">
                          <a:solidFill>
                            <a:schemeClr val="tx1"/>
                          </a:solidFill>
                          <a:latin typeface="Trebuchet MS" panose="020B0603020202020204" pitchFamily="34" charset="0"/>
                          <a:cs typeface="Arial" panose="020B0604020202020204" pitchFamily="34" charset="0"/>
                        </a:rPr>
                        <a:t>White</a:t>
                      </a:r>
                      <a:endParaRPr lang="en-US" sz="1300" b="1" dirty="0">
                        <a:solidFill>
                          <a:schemeClr val="tx1"/>
                        </a:solidFill>
                        <a:latin typeface="Trebuchet MS" panose="020B0603020202020204" pitchFamily="34" charset="0"/>
                        <a:cs typeface="Arial" panose="020B0604020202020204" pitchFamily="34" charset="0"/>
                      </a:endParaRPr>
                    </a:p>
                  </a:txBody>
                  <a:tcPr marL="12192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242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246</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110.6 (62.0, 159.2)</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08134276"/>
                  </a:ext>
                </a:extLst>
              </a:tr>
              <a:tr h="216000">
                <a:tc>
                  <a:txBody>
                    <a:bodyPr/>
                    <a:lstStyle/>
                    <a:p>
                      <a:pPr algn="r"/>
                      <a:endParaRPr lang="en-US" sz="1300" b="1" dirty="0">
                        <a:solidFill>
                          <a:schemeClr val="tx1"/>
                        </a:solidFill>
                        <a:latin typeface="Trebuchet MS" panose="020B0603020202020204" pitchFamily="34" charset="0"/>
                        <a:cs typeface="Arial" panose="020B0604020202020204" pitchFamily="34" charset="0"/>
                      </a:endParaRPr>
                    </a:p>
                  </a:txBody>
                  <a:tcPr marL="0" marR="18000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a:r>
                        <a:rPr lang="en-GB" sz="1300" b="0" dirty="0">
                          <a:solidFill>
                            <a:schemeClr val="tx1"/>
                          </a:solidFill>
                          <a:latin typeface="Trebuchet MS" panose="020B0603020202020204" pitchFamily="34" charset="0"/>
                          <a:cs typeface="Arial" panose="020B0604020202020204" pitchFamily="34" charset="0"/>
                        </a:rPr>
                        <a:t>Asian</a:t>
                      </a:r>
                      <a:endParaRPr lang="en-US" sz="1300" b="1" dirty="0">
                        <a:solidFill>
                          <a:schemeClr val="tx1"/>
                        </a:solidFill>
                        <a:latin typeface="Trebuchet MS" panose="020B0603020202020204" pitchFamily="34" charset="0"/>
                        <a:cs typeface="Arial" panose="020B0604020202020204" pitchFamily="34" charset="0"/>
                      </a:endParaRPr>
                    </a:p>
                  </a:txBody>
                  <a:tcPr marL="12192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300" b="0" kern="1200" dirty="0">
                          <a:solidFill>
                            <a:schemeClr val="tx1"/>
                          </a:solidFill>
                          <a:latin typeface="Trebuchet MS" panose="020B0603020202020204" pitchFamily="34" charset="0"/>
                          <a:ea typeface="+mn-ea"/>
                          <a:cs typeface="Arial" panose="020B0604020202020204" pitchFamily="34" charset="0"/>
                        </a:rPr>
                        <a:t>84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300" b="0" kern="1200" dirty="0">
                          <a:solidFill>
                            <a:schemeClr val="tx1"/>
                          </a:solidFill>
                          <a:latin typeface="Trebuchet MS" panose="020B0603020202020204" pitchFamily="34" charset="0"/>
                          <a:ea typeface="+mn-ea"/>
                          <a:cs typeface="Arial" panose="020B0604020202020204" pitchFamily="34" charset="0"/>
                        </a:rPr>
                        <a:t>80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300" b="0" kern="1200" dirty="0">
                          <a:solidFill>
                            <a:schemeClr val="tx1"/>
                          </a:solidFill>
                          <a:latin typeface="Trebuchet MS" panose="020B0603020202020204" pitchFamily="34" charset="0"/>
                          <a:ea typeface="+mn-ea"/>
                          <a:cs typeface="Arial" panose="020B0604020202020204" pitchFamily="34" charset="0"/>
                        </a:rPr>
                        <a:t>93.0 (9.3, 176.7)</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r h="216000">
                <a:tc rowSpan="3">
                  <a:txBody>
                    <a:bodyPr/>
                    <a:lstStyle/>
                    <a:p>
                      <a:pPr algn="r" fontAlgn="b"/>
                      <a:r>
                        <a:rPr lang="en-GB" sz="1300" b="1" i="0" u="none" strike="noStrike" dirty="0">
                          <a:solidFill>
                            <a:srgbClr val="000000"/>
                          </a:solidFill>
                          <a:effectLst/>
                          <a:latin typeface="Trebuchet MS" panose="020B0603020202020204" pitchFamily="34" charset="0"/>
                          <a:cs typeface="Arial" panose="020B0604020202020204" pitchFamily="34" charset="0"/>
                        </a:rPr>
                        <a:t>BMI</a:t>
                      </a:r>
                    </a:p>
                  </a:txBody>
                  <a:tcPr marL="9525" marR="18000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88900" indent="0" algn="l" fontAlgn="b"/>
                      <a:r>
                        <a:rPr lang="en-GB" sz="1300" b="0" i="0" u="none" strike="noStrike" dirty="0">
                          <a:solidFill>
                            <a:srgbClr val="000000"/>
                          </a:solidFill>
                          <a:effectLst/>
                          <a:latin typeface="Trebuchet MS" panose="020B0603020202020204" pitchFamily="34" charset="0"/>
                          <a:cs typeface="Arial" panose="020B0604020202020204" pitchFamily="34" charset="0"/>
                        </a:rPr>
                        <a:t>&lt;25 kg/m</a:t>
                      </a:r>
                      <a:r>
                        <a:rPr lang="en-GB" sz="1300" b="0" i="0" u="none" strike="noStrike" baseline="30000" dirty="0">
                          <a:solidFill>
                            <a:srgbClr val="000000"/>
                          </a:solidFill>
                          <a:effectLst/>
                          <a:latin typeface="Trebuchet MS" panose="020B0603020202020204" pitchFamily="34" charset="0"/>
                          <a:cs typeface="Arial" panose="020B0604020202020204" pitchFamily="34" charset="0"/>
                        </a:rPr>
                        <a:t>2</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strike="noStrike" kern="1200" dirty="0">
                          <a:solidFill>
                            <a:schemeClr val="tx1"/>
                          </a:solidFill>
                          <a:latin typeface="Trebuchet MS" panose="020B0603020202020204" pitchFamily="34" charset="0"/>
                          <a:ea typeface="+mn-ea"/>
                          <a:cs typeface="Arial" panose="020B0604020202020204" pitchFamily="34" charset="0"/>
                        </a:rPr>
                        <a:t>90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strike="noStrike" kern="1200" dirty="0">
                          <a:solidFill>
                            <a:schemeClr val="tx1"/>
                          </a:solidFill>
                          <a:latin typeface="Trebuchet MS" panose="020B0603020202020204" pitchFamily="34" charset="0"/>
                          <a:ea typeface="+mn-ea"/>
                          <a:cs typeface="Arial" panose="020B0604020202020204" pitchFamily="34" charset="0"/>
                        </a:rPr>
                        <a:t>98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strike="noStrike"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300" b="0" strike="noStrike" kern="1200" dirty="0">
                          <a:solidFill>
                            <a:schemeClr val="tx1"/>
                          </a:solidFill>
                          <a:latin typeface="Trebuchet MS" panose="020B0603020202020204" pitchFamily="34" charset="0"/>
                          <a:ea typeface="+mn-ea"/>
                          <a:cs typeface="Arial" panose="020B0604020202020204" pitchFamily="34" charset="0"/>
                        </a:rPr>
                        <a:t>106.1 (28.3, 184.0)</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752924146"/>
                  </a:ext>
                </a:extLst>
              </a:tr>
              <a:tr h="216000">
                <a:tc vMerge="1">
                  <a:txBody>
                    <a:bodyPr/>
                    <a:lstStyle/>
                    <a:p>
                      <a:pPr algn="r" fontAlgn="b"/>
                      <a:endParaRPr lang="en-GB" sz="1400" b="1" i="0" u="none" strike="noStrike" dirty="0">
                        <a:solidFill>
                          <a:srgbClr val="000000"/>
                        </a:solidFill>
                        <a:effectLst/>
                        <a:latin typeface="Arial" panose="020B0604020202020204" pitchFamily="34" charset="0"/>
                        <a:cs typeface="Arial" panose="020B0604020202020204" pitchFamily="34" charset="0"/>
                      </a:endParaRPr>
                    </a:p>
                  </a:txBody>
                  <a:tcPr marL="9525" marR="180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88900" indent="0" algn="l" fontAlgn="b"/>
                      <a:r>
                        <a:rPr lang="en-GB" sz="1300" b="0" strike="noStrike" kern="1200" dirty="0">
                          <a:solidFill>
                            <a:schemeClr val="tx1"/>
                          </a:solidFill>
                          <a:latin typeface="Trebuchet MS" panose="020B0603020202020204" pitchFamily="34" charset="0"/>
                          <a:ea typeface="+mn-ea"/>
                          <a:cs typeface="Arial" panose="020B0604020202020204" pitchFamily="34" charset="0"/>
                        </a:rPr>
                        <a:t>≥25 to &lt;30 </a:t>
                      </a:r>
                      <a:r>
                        <a:rPr lang="en-GB" sz="1300" b="0" i="0" u="none" strike="noStrike" dirty="0">
                          <a:solidFill>
                            <a:srgbClr val="000000"/>
                          </a:solidFill>
                          <a:effectLst/>
                          <a:latin typeface="Trebuchet MS" panose="020B0603020202020204" pitchFamily="34" charset="0"/>
                          <a:cs typeface="Arial" panose="020B0604020202020204" pitchFamily="34" charset="0"/>
                        </a:rPr>
                        <a:t>kg/m</a:t>
                      </a:r>
                      <a:r>
                        <a:rPr lang="en-GB" sz="1300" b="0" i="0" u="none" strike="noStrike" baseline="30000" dirty="0">
                          <a:solidFill>
                            <a:srgbClr val="000000"/>
                          </a:solidFill>
                          <a:effectLst/>
                          <a:latin typeface="Trebuchet MS" panose="020B0603020202020204" pitchFamily="34" charset="0"/>
                          <a:cs typeface="Arial" panose="020B0604020202020204" pitchFamily="34" charset="0"/>
                        </a:rPr>
                        <a:t>2</a:t>
                      </a:r>
                      <a:endParaRPr lang="en-GB" sz="1300" b="0" strike="noStrike" kern="1200" dirty="0">
                        <a:solidFill>
                          <a:schemeClr val="tx1"/>
                        </a:solidFill>
                        <a:latin typeface="Trebuchet MS" panose="020B0603020202020204" pitchFamily="34" charset="0"/>
                        <a:ea typeface="+mn-ea"/>
                        <a:cs typeface="Arial" panose="020B0604020202020204" pitchFamily="34" charset="0"/>
                      </a:endParaRP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strike="noStrike" kern="1200" dirty="0">
                          <a:solidFill>
                            <a:schemeClr val="tx1"/>
                          </a:solidFill>
                          <a:latin typeface="Trebuchet MS" panose="020B0603020202020204" pitchFamily="34" charset="0"/>
                          <a:ea typeface="+mn-ea"/>
                          <a:cs typeface="Arial" panose="020B0604020202020204" pitchFamily="34" charset="0"/>
                        </a:rPr>
                        <a:t>130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strike="noStrike" kern="1200" dirty="0">
                          <a:solidFill>
                            <a:schemeClr val="tx1"/>
                          </a:solidFill>
                          <a:latin typeface="Trebuchet MS" panose="020B0603020202020204" pitchFamily="34" charset="0"/>
                          <a:ea typeface="+mn-ea"/>
                          <a:cs typeface="Arial" panose="020B0604020202020204" pitchFamily="34" charset="0"/>
                        </a:rPr>
                        <a:t>112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strike="noStrike"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300" b="0" strike="noStrike" kern="1200" dirty="0">
                          <a:solidFill>
                            <a:schemeClr val="tx1"/>
                          </a:solidFill>
                          <a:latin typeface="Trebuchet MS" panose="020B0603020202020204" pitchFamily="34" charset="0"/>
                          <a:ea typeface="+mn-ea"/>
                          <a:cs typeface="Arial" panose="020B0604020202020204" pitchFamily="34" charset="0"/>
                        </a:rPr>
                        <a:t>93.7 (24.7, 162.6)</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721329023"/>
                  </a:ext>
                </a:extLst>
              </a:tr>
              <a:tr h="216000">
                <a:tc vMerge="1">
                  <a:txBody>
                    <a:bodyPr/>
                    <a:lstStyle/>
                    <a:p>
                      <a:pPr algn="r" fontAlgn="b"/>
                      <a:endParaRPr lang="en-GB" sz="1400" b="1" i="0" u="none" strike="noStrike" dirty="0">
                        <a:solidFill>
                          <a:srgbClr val="000000"/>
                        </a:solidFill>
                        <a:effectLst/>
                        <a:latin typeface="Arial" panose="020B0604020202020204" pitchFamily="34" charset="0"/>
                        <a:cs typeface="Arial" panose="020B0604020202020204" pitchFamily="34" charset="0"/>
                      </a:endParaRPr>
                    </a:p>
                  </a:txBody>
                  <a:tcPr marL="9525" marR="180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85725" algn="l" defTabSz="609585" rtl="0" eaLnBrk="1" fontAlgn="b" latinLnBrk="0" hangingPunct="1">
                        <a:lnSpc>
                          <a:spcPct val="100000"/>
                        </a:lnSpc>
                        <a:spcBef>
                          <a:spcPts val="0"/>
                        </a:spcBef>
                        <a:spcAft>
                          <a:spcPts val="0"/>
                        </a:spcAft>
                        <a:buClrTx/>
                        <a:buSzTx/>
                        <a:buFontTx/>
                        <a:buNone/>
                        <a:tabLst/>
                        <a:defRPr/>
                      </a:pPr>
                      <a:r>
                        <a:rPr lang="en-GB" sz="1300" b="0" strike="noStrike" kern="1200" dirty="0">
                          <a:solidFill>
                            <a:schemeClr val="tx1"/>
                          </a:solidFill>
                          <a:latin typeface="Trebuchet MS" panose="020B0603020202020204" pitchFamily="34" charset="0"/>
                          <a:ea typeface="+mn-ea"/>
                          <a:cs typeface="Arial" panose="020B0604020202020204" pitchFamily="34" charset="0"/>
                        </a:rPr>
                        <a:t>≥30 </a:t>
                      </a:r>
                      <a:r>
                        <a:rPr lang="en-GB" sz="1300" b="0" i="0" u="none" strike="noStrike" dirty="0">
                          <a:solidFill>
                            <a:srgbClr val="000000"/>
                          </a:solidFill>
                          <a:effectLst/>
                          <a:latin typeface="Trebuchet MS" panose="020B0603020202020204" pitchFamily="34" charset="0"/>
                          <a:cs typeface="Arial" panose="020B0604020202020204" pitchFamily="34" charset="0"/>
                        </a:rPr>
                        <a:t>kg/m</a:t>
                      </a:r>
                      <a:r>
                        <a:rPr lang="en-GB" sz="1300" b="0" i="0" u="none" strike="noStrike" baseline="30000" dirty="0">
                          <a:solidFill>
                            <a:srgbClr val="000000"/>
                          </a:solidFill>
                          <a:effectLst/>
                          <a:latin typeface="Trebuchet MS" panose="020B0603020202020204" pitchFamily="34" charset="0"/>
                          <a:cs typeface="Arial" panose="020B0604020202020204" pitchFamily="34" charset="0"/>
                        </a:rPr>
                        <a:t>2</a:t>
                      </a:r>
                      <a:endParaRPr lang="en-GB" sz="1300" b="0" strike="noStrike" kern="1200" dirty="0">
                        <a:solidFill>
                          <a:schemeClr val="tx1"/>
                        </a:solidFill>
                        <a:latin typeface="Trebuchet MS" panose="020B0603020202020204" pitchFamily="34" charset="0"/>
                        <a:ea typeface="+mn-ea"/>
                        <a:cs typeface="Arial" panose="020B0604020202020204" pitchFamily="34" charset="0"/>
                      </a:endParaRP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strike="noStrike" dirty="0">
                          <a:solidFill>
                            <a:schemeClr val="tx1"/>
                          </a:solidFill>
                          <a:latin typeface="Trebuchet MS" panose="020B0603020202020204" pitchFamily="34" charset="0"/>
                          <a:cs typeface="Arial" panose="020B0604020202020204" pitchFamily="34" charset="0"/>
                        </a:rPr>
                        <a:t>111</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strike="noStrike" dirty="0">
                          <a:solidFill>
                            <a:schemeClr val="tx1"/>
                          </a:solidFill>
                          <a:latin typeface="Trebuchet MS" panose="020B0603020202020204" pitchFamily="34" charset="0"/>
                          <a:cs typeface="Arial" panose="020B0604020202020204" pitchFamily="34" charset="0"/>
                        </a:rPr>
                        <a:t>121</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strike="noStrike"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300" b="0" strike="noStrike" dirty="0">
                          <a:solidFill>
                            <a:schemeClr val="tx1"/>
                          </a:solidFill>
                          <a:latin typeface="Trebuchet MS" panose="020B0603020202020204" pitchFamily="34" charset="0"/>
                          <a:cs typeface="Arial" panose="020B0604020202020204" pitchFamily="34" charset="0"/>
                        </a:rPr>
                        <a:t>124.3 (55.4, 193.3)</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520085189"/>
                  </a:ext>
                </a:extLst>
              </a:tr>
            </a:tbl>
          </a:graphicData>
        </a:graphic>
      </p:graphicFrame>
      <p:graphicFrame>
        <p:nvGraphicFramePr>
          <p:cNvPr id="5" name="Chart 4">
            <a:extLst>
              <a:ext uri="{FF2B5EF4-FFF2-40B4-BE49-F238E27FC236}">
                <a16:creationId xmlns:a16="http://schemas.microsoft.com/office/drawing/2014/main" id="{E816A154-3F39-A0AB-51D3-2EA505889F35}"/>
              </a:ext>
            </a:extLst>
          </p:cNvPr>
          <p:cNvGraphicFramePr>
            <a:graphicFrameLocks/>
          </p:cNvGraphicFramePr>
          <p:nvPr>
            <p:extLst>
              <p:ext uri="{D42A27DB-BD31-4B8C-83A1-F6EECF244321}">
                <p14:modId xmlns:p14="http://schemas.microsoft.com/office/powerpoint/2010/main" val="785983583"/>
              </p:ext>
            </p:extLst>
          </p:nvPr>
        </p:nvGraphicFramePr>
        <p:xfrm>
          <a:off x="3395405" y="1920244"/>
          <a:ext cx="4929052" cy="4251956"/>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a:extLst>
              <a:ext uri="{FF2B5EF4-FFF2-40B4-BE49-F238E27FC236}">
                <a16:creationId xmlns:a16="http://schemas.microsoft.com/office/drawing/2014/main" id="{3047C5F9-C0EF-2002-4963-916D4D6BF105}"/>
              </a:ext>
            </a:extLst>
          </p:cNvPr>
          <p:cNvSpPr txBox="1"/>
          <p:nvPr/>
        </p:nvSpPr>
        <p:spPr>
          <a:xfrm>
            <a:off x="891543" y="5542761"/>
            <a:ext cx="7492798" cy="340519"/>
          </a:xfrm>
          <a:prstGeom prst="roundRect">
            <a:avLst/>
          </a:prstGeom>
          <a:solidFill>
            <a:srgbClr val="F5CBDD"/>
          </a:solidFill>
          <a:ln w="19050">
            <a:solidFill>
              <a:srgbClr val="EC008C"/>
            </a:solidFill>
          </a:ln>
        </p:spPr>
        <p:txBody>
          <a:bodyPr wrap="square" rtlCol="0" anchor="ctr">
            <a:spAutoFit/>
          </a:bodyPr>
          <a:lstStyle/>
          <a:p>
            <a:pPr algn="ctr"/>
            <a:r>
              <a:rPr lang="en-GB" sz="1400" i="1" dirty="0">
                <a:latin typeface="Trebuchet MS" pitchFamily="34" charset="0"/>
              </a:rPr>
              <a:t>P </a:t>
            </a:r>
            <a:r>
              <a:rPr lang="en-GB" sz="1400" dirty="0">
                <a:latin typeface="Trebuchet MS" pitchFamily="34" charset="0"/>
              </a:rPr>
              <a:t>value for treatment-by-subgroup-by-time interaction &gt;0.05 for all subgroups shown</a:t>
            </a:r>
          </a:p>
        </p:txBody>
      </p:sp>
      <p:sp>
        <p:nvSpPr>
          <p:cNvPr id="15" name="TextBox 14">
            <a:extLst>
              <a:ext uri="{FF2B5EF4-FFF2-40B4-BE49-F238E27FC236}">
                <a16:creationId xmlns:a16="http://schemas.microsoft.com/office/drawing/2014/main" id="{DDEA443A-B393-2596-ED21-D8211CC3075F}"/>
              </a:ext>
            </a:extLst>
          </p:cNvPr>
          <p:cNvSpPr txBox="1"/>
          <p:nvPr/>
        </p:nvSpPr>
        <p:spPr>
          <a:xfrm>
            <a:off x="76200" y="6182032"/>
            <a:ext cx="9006966" cy="246221"/>
          </a:xfrm>
          <a:prstGeom prst="rect">
            <a:avLst/>
          </a:prstGeom>
          <a:noFill/>
        </p:spPr>
        <p:txBody>
          <a:bodyPr wrap="square" lIns="0" rtlCol="0" anchor="b">
            <a:spAutoFit/>
          </a:bodyPr>
          <a:lstStyle/>
          <a:p>
            <a:r>
              <a:rPr lang="en-GB" sz="1000" dirty="0">
                <a:solidFill>
                  <a:schemeClr val="tx1">
                    <a:lumMod val="65000"/>
                    <a:lumOff val="35000"/>
                  </a:schemeClr>
                </a:solidFill>
                <a:latin typeface="Trebuchet MS" pitchFamily="34" charset="0"/>
              </a:rPr>
              <a:t>*The effect in Black patients is not shown as the number of patients in this subgroup (n=10) was too small for the data to be interpreted. </a:t>
            </a:r>
          </a:p>
        </p:txBody>
      </p:sp>
      <p:sp>
        <p:nvSpPr>
          <p:cNvPr id="3" name="TextBox 2">
            <a:extLst>
              <a:ext uri="{FF2B5EF4-FFF2-40B4-BE49-F238E27FC236}">
                <a16:creationId xmlns:a16="http://schemas.microsoft.com/office/drawing/2014/main" id="{067D34A0-B885-9271-DB90-EECEC54F163F}"/>
              </a:ext>
            </a:extLst>
          </p:cNvPr>
          <p:cNvSpPr txBox="1"/>
          <p:nvPr/>
        </p:nvSpPr>
        <p:spPr>
          <a:xfrm>
            <a:off x="5343195" y="5102423"/>
            <a:ext cx="2120205" cy="307777"/>
          </a:xfrm>
          <a:prstGeom prst="rect">
            <a:avLst/>
          </a:prstGeom>
          <a:noFill/>
        </p:spPr>
        <p:txBody>
          <a:bodyPr wrap="square" rtlCol="0">
            <a:spAutoFit/>
          </a:bodyPr>
          <a:lstStyle/>
          <a:p>
            <a:pPr marL="0" marR="0" lvl="0" indent="0" algn="r" defTabSz="1213688"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Trebuchet MS" panose="020B0603020202020204" pitchFamily="34" charset="0"/>
                <a:cs typeface="Arial" panose="020B0604020202020204" pitchFamily="34" charset="0"/>
              </a:rPr>
              <a:t>Favours nintedanib</a:t>
            </a:r>
            <a:endParaRPr kumimoji="0" lang="en-US" sz="1400" b="0" i="0" u="none" strike="noStrike" kern="1200" cap="none" spc="0" normalizeH="0" baseline="0" noProof="0" dirty="0">
              <a:ln>
                <a:noFill/>
              </a:ln>
              <a:solidFill>
                <a:prstClr val="black"/>
              </a:solidFill>
              <a:effectLst/>
              <a:uLnTx/>
              <a:uFillTx/>
              <a:latin typeface="Trebuchet MS" panose="020B0603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563133C1-498D-CB9A-2D5B-A2E5AC2D4F7D}"/>
              </a:ext>
            </a:extLst>
          </p:cNvPr>
          <p:cNvSpPr txBox="1"/>
          <p:nvPr/>
        </p:nvSpPr>
        <p:spPr>
          <a:xfrm>
            <a:off x="3608664" y="5102423"/>
            <a:ext cx="1787811" cy="307777"/>
          </a:xfrm>
          <a:prstGeom prst="rect">
            <a:avLst/>
          </a:prstGeom>
          <a:noFill/>
        </p:spPr>
        <p:txBody>
          <a:bodyPr wrap="square" rtlCol="0">
            <a:spAutoFit/>
          </a:bodyPr>
          <a:lstStyle/>
          <a:p>
            <a:pPr marL="0" marR="0" lvl="0" indent="0" algn="ctr" defTabSz="1213688"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Trebuchet MS" panose="020B0603020202020204" pitchFamily="34" charset="0"/>
                <a:cs typeface="Arial" panose="020B0604020202020204" pitchFamily="34" charset="0"/>
              </a:rPr>
              <a:t>Favours placebo</a:t>
            </a:r>
            <a:endParaRPr kumimoji="0" lang="en-US" sz="1400" b="0" i="0" u="none" strike="noStrike" kern="1200" cap="none" spc="0" normalizeH="0" baseline="0" noProof="0" dirty="0">
              <a:ln>
                <a:noFill/>
              </a:ln>
              <a:solidFill>
                <a:prstClr val="black"/>
              </a:solidFill>
              <a:effectLst/>
              <a:uLnTx/>
              <a:uFillTx/>
              <a:latin typeface="Trebuchet MS" panose="020B0603020202020204" pitchFamily="34" charset="0"/>
              <a:cs typeface="Arial" panose="020B0604020202020204" pitchFamily="34" charset="0"/>
            </a:endParaRPr>
          </a:p>
        </p:txBody>
      </p:sp>
    </p:spTree>
    <p:extLst>
      <p:ext uri="{BB962C8B-B14F-4D97-AF65-F5344CB8AC3E}">
        <p14:creationId xmlns:p14="http://schemas.microsoft.com/office/powerpoint/2010/main" val="1049760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lstStyle/>
          <a:p>
            <a:pPr marL="0" indent="0">
              <a:buNone/>
            </a:pPr>
            <a:r>
              <a:rPr lang="en-GB" b="1" dirty="0">
                <a:solidFill>
                  <a:srgbClr val="EC008C"/>
                </a:solidFill>
              </a:rPr>
              <a:t>Rate of decline in FVC (mL/year) over 52 weeks of INBUILD trial in subgroups by measures of ILD severity at baseline</a:t>
            </a:r>
          </a:p>
        </p:txBody>
      </p:sp>
      <p:graphicFrame>
        <p:nvGraphicFramePr>
          <p:cNvPr id="2" name="Table 1">
            <a:extLst>
              <a:ext uri="{FF2B5EF4-FFF2-40B4-BE49-F238E27FC236}">
                <a16:creationId xmlns:a16="http://schemas.microsoft.com/office/drawing/2014/main" id="{7BD5136E-024E-226D-E9F5-F6D96D835FDE}"/>
              </a:ext>
            </a:extLst>
          </p:cNvPr>
          <p:cNvGraphicFramePr>
            <a:graphicFrameLocks noGrp="1"/>
          </p:cNvGraphicFramePr>
          <p:nvPr>
            <p:extLst>
              <p:ext uri="{D42A27DB-BD31-4B8C-83A1-F6EECF244321}">
                <p14:modId xmlns:p14="http://schemas.microsoft.com/office/powerpoint/2010/main" val="2052357650"/>
              </p:ext>
            </p:extLst>
          </p:nvPr>
        </p:nvGraphicFramePr>
        <p:xfrm>
          <a:off x="135601" y="1716922"/>
          <a:ext cx="8855999" cy="3368040"/>
        </p:xfrm>
        <a:graphic>
          <a:graphicData uri="http://schemas.openxmlformats.org/drawingml/2006/table">
            <a:tbl>
              <a:tblPr firstRow="1" bandRow="1">
                <a:tableStyleId>{00A15C55-8517-42AA-B614-E9B94910E393}</a:tableStyleId>
              </a:tblPr>
              <a:tblGrid>
                <a:gridCol w="1044000">
                  <a:extLst>
                    <a:ext uri="{9D8B030D-6E8A-4147-A177-3AD203B41FA5}">
                      <a16:colId xmlns:a16="http://schemas.microsoft.com/office/drawing/2014/main" val="16171601"/>
                    </a:ext>
                  </a:extLst>
                </a:gridCol>
                <a:gridCol w="1404000">
                  <a:extLst>
                    <a:ext uri="{9D8B030D-6E8A-4147-A177-3AD203B41FA5}">
                      <a16:colId xmlns:a16="http://schemas.microsoft.com/office/drawing/2014/main" val="1707200743"/>
                    </a:ext>
                  </a:extLst>
                </a:gridCol>
                <a:gridCol w="936000">
                  <a:extLst>
                    <a:ext uri="{9D8B030D-6E8A-4147-A177-3AD203B41FA5}">
                      <a16:colId xmlns:a16="http://schemas.microsoft.com/office/drawing/2014/main" val="20001"/>
                    </a:ext>
                  </a:extLst>
                </a:gridCol>
                <a:gridCol w="936000">
                  <a:extLst>
                    <a:ext uri="{9D8B030D-6E8A-4147-A177-3AD203B41FA5}">
                      <a16:colId xmlns:a16="http://schemas.microsoft.com/office/drawing/2014/main" val="3595484399"/>
                    </a:ext>
                  </a:extLst>
                </a:gridCol>
                <a:gridCol w="2448000">
                  <a:extLst>
                    <a:ext uri="{9D8B030D-6E8A-4147-A177-3AD203B41FA5}">
                      <a16:colId xmlns:a16="http://schemas.microsoft.com/office/drawing/2014/main" val="20002"/>
                    </a:ext>
                  </a:extLst>
                </a:gridCol>
                <a:gridCol w="2087999">
                  <a:extLst>
                    <a:ext uri="{9D8B030D-6E8A-4147-A177-3AD203B41FA5}">
                      <a16:colId xmlns:a16="http://schemas.microsoft.com/office/drawing/2014/main" val="20003"/>
                    </a:ext>
                  </a:extLst>
                </a:gridCol>
              </a:tblGrid>
              <a:tr h="0">
                <a:tc rowSpan="2">
                  <a:txBody>
                    <a:bodyPr/>
                    <a:lstStyle/>
                    <a:p>
                      <a:pPr algn="r"/>
                      <a:endParaRPr lang="en-US" sz="1300" b="1" dirty="0">
                        <a:solidFill>
                          <a:schemeClr val="tx1"/>
                        </a:solidFill>
                        <a:latin typeface="Trebuchet MS" panose="020B0603020202020204" pitchFamily="34" charset="0"/>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endParaRPr lang="en-US" sz="1300" b="1" dirty="0">
                        <a:solidFill>
                          <a:schemeClr val="tx1"/>
                        </a:solidFill>
                        <a:latin typeface="Trebuchet MS" panose="020B0603020202020204" pitchFamily="34" charset="0"/>
                        <a:cs typeface="Arial" panose="020B0604020202020204" pitchFamily="34" charset="0"/>
                      </a:endParaRPr>
                    </a:p>
                  </a:txBody>
                  <a:tcPr marL="121920" marR="12192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en-US" sz="1300" b="1" dirty="0">
                          <a:solidFill>
                            <a:schemeClr val="tx1"/>
                          </a:solidFill>
                          <a:latin typeface="Trebuchet MS" panose="020B0603020202020204" pitchFamily="34" charset="0"/>
                          <a:cs typeface="Arial" panose="020B0604020202020204" pitchFamily="34" charset="0"/>
                        </a:rPr>
                        <a:t>n </a:t>
                      </a:r>
                      <a:r>
                        <a:rPr lang="en-US" sz="1300" b="1" dirty="0" err="1">
                          <a:solidFill>
                            <a:schemeClr val="tx1"/>
                          </a:solidFill>
                          <a:latin typeface="Trebuchet MS" panose="020B0603020202020204" pitchFamily="34" charset="0"/>
                          <a:cs typeface="Arial" panose="020B0604020202020204" pitchFamily="34" charset="0"/>
                        </a:rPr>
                        <a:t>analysed</a:t>
                      </a:r>
                      <a:endParaRPr lang="en-US" sz="1300" b="1" dirty="0">
                        <a:solidFill>
                          <a:schemeClr val="tx1"/>
                        </a:solidFill>
                        <a:latin typeface="Trebuchet MS" panose="020B0603020202020204" pitchFamily="34" charset="0"/>
                        <a:cs typeface="Arial" panose="020B0604020202020204" pitchFamily="34" charset="0"/>
                      </a:endParaRPr>
                    </a:p>
                  </a:txBody>
                  <a:tcPr marL="121920" marR="12192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000" b="1" dirty="0">
                        <a:solidFill>
                          <a:schemeClr val="tx1"/>
                        </a:solidFill>
                        <a:latin typeface="Arial" panose="020B0604020202020204" pitchFamily="34" charset="0"/>
                        <a:cs typeface="Arial" panose="020B0604020202020204" pitchFamily="34" charset="0"/>
                      </a:endParaRPr>
                    </a:p>
                  </a:txBody>
                  <a:tcPr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endParaRPr lang="en-US" sz="1300" b="1" dirty="0">
                        <a:solidFill>
                          <a:schemeClr val="tx1"/>
                        </a:solidFill>
                        <a:latin typeface="Trebuchet MS" panose="020B0603020202020204" pitchFamily="34" charset="0"/>
                        <a:cs typeface="Arial" panose="020B0604020202020204" pitchFamily="34" charset="0"/>
                      </a:endParaRPr>
                    </a:p>
                  </a:txBody>
                  <a:tcPr marL="121920" marR="12192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r>
                        <a:rPr lang="en-US" sz="1300" b="1" dirty="0">
                          <a:solidFill>
                            <a:schemeClr val="tx1"/>
                          </a:solidFill>
                          <a:latin typeface="Trebuchet MS" panose="020B0603020202020204" pitchFamily="34" charset="0"/>
                          <a:cs typeface="Arial" panose="020B0604020202020204" pitchFamily="34" charset="0"/>
                        </a:rPr>
                        <a:t>Difference (95% CI)</a:t>
                      </a:r>
                    </a:p>
                  </a:txBody>
                  <a:tcPr marL="121920" marR="12192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28177382"/>
                  </a:ext>
                </a:extLst>
              </a:tr>
              <a:tr h="0">
                <a:tc vMerge="1">
                  <a:txBody>
                    <a:bodyPr/>
                    <a:lstStyle/>
                    <a:p>
                      <a:endParaRPr lang="en-US" sz="1000" b="1" dirty="0">
                        <a:solidFill>
                          <a:schemeClr val="tx1"/>
                        </a:solidFill>
                        <a:latin typeface="Arial" panose="020B0604020202020204" pitchFamily="34" charset="0"/>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r>
                        <a:rPr lang="en-GB" sz="1300" b="1" dirty="0" err="1">
                          <a:solidFill>
                            <a:schemeClr val="tx1"/>
                          </a:solidFill>
                          <a:latin typeface="Trebuchet MS" panose="020B0603020202020204" pitchFamily="34" charset="0"/>
                          <a:cs typeface="Arial" panose="020B0604020202020204" pitchFamily="34" charset="0"/>
                        </a:rPr>
                        <a:t>Nintedanib</a:t>
                      </a:r>
                      <a:endParaRPr lang="en-US" sz="1300" b="1" dirty="0">
                        <a:solidFill>
                          <a:schemeClr val="tx1"/>
                        </a:solidFill>
                        <a:latin typeface="Trebuchet MS" panose="020B0603020202020204" pitchFamily="34" charset="0"/>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300" b="1" dirty="0">
                          <a:solidFill>
                            <a:schemeClr val="tx1"/>
                          </a:solidFill>
                          <a:latin typeface="Trebuchet MS" panose="020B0603020202020204" pitchFamily="34" charset="0"/>
                          <a:cs typeface="Arial" panose="020B0604020202020204" pitchFamily="34" charset="0"/>
                        </a:rPr>
                        <a:t>Placebo</a:t>
                      </a:r>
                      <a:endParaRPr lang="en-US" sz="1300" b="1" dirty="0">
                        <a:solidFill>
                          <a:schemeClr val="tx1"/>
                        </a:solidFill>
                        <a:latin typeface="Trebuchet MS" panose="020B0603020202020204" pitchFamily="34" charset="0"/>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000" b="1" dirty="0">
                        <a:solidFill>
                          <a:schemeClr val="tx1"/>
                        </a:solidFill>
                        <a:latin typeface="Arial" panose="020B0604020202020204" pitchFamily="34" charset="0"/>
                        <a:cs typeface="Arial" panose="020B0604020202020204" pitchFamily="34" charset="0"/>
                      </a:endParaRPr>
                    </a:p>
                  </a:txBody>
                  <a:tcPr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lang="en-US" sz="1000" b="1" dirty="0">
                        <a:solidFill>
                          <a:schemeClr val="tx1"/>
                        </a:solidFill>
                        <a:latin typeface="Arial" panose="020B0604020202020204" pitchFamily="34" charset="0"/>
                        <a:cs typeface="Arial" panose="020B0604020202020204" pitchFamily="34" charset="0"/>
                      </a:endParaRPr>
                    </a:p>
                  </a:txBody>
                  <a:tcPr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1" dirty="0">
                          <a:solidFill>
                            <a:schemeClr val="tx1"/>
                          </a:solidFill>
                          <a:latin typeface="Trebuchet MS" panose="020B0603020202020204" pitchFamily="34" charset="0"/>
                          <a:cs typeface="Arial" panose="020B0604020202020204" pitchFamily="34" charset="0"/>
                        </a:rPr>
                        <a:t>All subjects</a:t>
                      </a:r>
                    </a:p>
                  </a:txBody>
                  <a:tcPr marL="0" marR="18000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GB" sz="1200" dirty="0">
                        <a:latin typeface="Arial" panose="020B0604020202020204" pitchFamily="34" charset="0"/>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332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331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107.0 (65.4, 148.5)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4038056416"/>
                  </a:ext>
                </a:extLst>
              </a:tr>
              <a:tr h="0">
                <a:tc rowSpan="4">
                  <a:txBody>
                    <a:bodyPr/>
                    <a:lstStyle/>
                    <a:p>
                      <a:pPr algn="r" fontAlgn="b"/>
                      <a:r>
                        <a:rPr lang="en-GB" sz="1300" b="1" i="0" u="none" strike="noStrike" dirty="0">
                          <a:solidFill>
                            <a:srgbClr val="000000"/>
                          </a:solidFill>
                          <a:effectLst/>
                          <a:latin typeface="Trebuchet MS" panose="020B0603020202020204" pitchFamily="34" charset="0"/>
                          <a:cs typeface="Arial" panose="020B0604020202020204" pitchFamily="34" charset="0"/>
                        </a:rPr>
                        <a:t>Time </a:t>
                      </a:r>
                      <a:r>
                        <a:rPr lang="en-GB" sz="1300" b="1" i="0" u="none" strike="noStrike" kern="1200" dirty="0">
                          <a:solidFill>
                            <a:srgbClr val="000000"/>
                          </a:solidFill>
                          <a:effectLst/>
                          <a:latin typeface="Trebuchet MS" panose="020B0603020202020204" pitchFamily="34" charset="0"/>
                          <a:ea typeface="+mn-ea"/>
                          <a:cs typeface="Arial" panose="020B0604020202020204" pitchFamily="34" charset="0"/>
                        </a:rPr>
                        <a:t>since </a:t>
                      </a:r>
                      <a:r>
                        <a:rPr lang="en-GB" sz="1300" b="1" i="0" u="none" strike="noStrike" dirty="0">
                          <a:solidFill>
                            <a:srgbClr val="000000"/>
                          </a:solidFill>
                          <a:effectLst/>
                          <a:latin typeface="Trebuchet MS" panose="020B0603020202020204" pitchFamily="34" charset="0"/>
                          <a:cs typeface="Arial" panose="020B0604020202020204" pitchFamily="34" charset="0"/>
                        </a:rPr>
                        <a:t>diagnosis of ILD</a:t>
                      </a:r>
                    </a:p>
                  </a:txBody>
                  <a:tcPr marL="9525" marR="18000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88900" marR="0" lvl="0" indent="0" algn="l" defTabSz="609475" rtl="0" eaLnBrk="1" fontAlgn="b"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Arial" panose="020B0604020202020204" pitchFamily="34" charset="0"/>
                        </a:rPr>
                        <a:t>≤1 year</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67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67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300" b="0" dirty="0">
                          <a:solidFill>
                            <a:schemeClr val="tx1"/>
                          </a:solidFill>
                          <a:latin typeface="Trebuchet MS" panose="020B0603020202020204" pitchFamily="34" charset="0"/>
                          <a:cs typeface="Arial" panose="020B0604020202020204" pitchFamily="34" charset="0"/>
                        </a:rPr>
                        <a:t>101.6 (7.5, 195.6)</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94946097"/>
                  </a:ext>
                </a:extLst>
              </a:tr>
              <a:tr h="0">
                <a:tc vMerge="1">
                  <a:txBody>
                    <a:bodyPr/>
                    <a:lstStyle/>
                    <a:p>
                      <a:pPr algn="r" fontAlgn="b"/>
                      <a:endParaRPr lang="en-GB" sz="1200" b="1" i="0" u="none" strike="noStrike" dirty="0">
                        <a:solidFill>
                          <a:srgbClr val="000000"/>
                        </a:solidFill>
                        <a:effectLst/>
                        <a:latin typeface="Arial" panose="020B0604020202020204" pitchFamily="34" charset="0"/>
                        <a:cs typeface="Arial" panose="020B0604020202020204" pitchFamily="34" charset="0"/>
                      </a:endParaRPr>
                    </a:p>
                  </a:txBody>
                  <a:tcPr marL="9525" marR="180000" marT="9525"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88900" marR="0" lvl="0" indent="0" algn="l" defTabSz="609475" rtl="0" eaLnBrk="1" fontAlgn="b"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Arial" panose="020B0604020202020204" pitchFamily="34" charset="0"/>
                        </a:rPr>
                        <a:t>&gt;1 to ≤3 years</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115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112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Arial" panose="020B0604020202020204" pitchFamily="34" charset="0"/>
                        </a:rPr>
                        <a:t>87.8 (17.0, 158.5)</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0790544"/>
                  </a:ext>
                </a:extLst>
              </a:tr>
              <a:tr h="0">
                <a:tc vMerge="1">
                  <a:txBody>
                    <a:bodyPr/>
                    <a:lstStyle/>
                    <a:p>
                      <a:pPr algn="r" fontAlgn="b"/>
                      <a:endParaRPr lang="en-GB" sz="1400" b="1" i="0" u="none" strike="noStrike" dirty="0">
                        <a:solidFill>
                          <a:srgbClr val="000000"/>
                        </a:solidFill>
                        <a:effectLst/>
                        <a:latin typeface="Arial" panose="020B0604020202020204" pitchFamily="34" charset="0"/>
                        <a:cs typeface="Arial" panose="020B0604020202020204" pitchFamily="34" charset="0"/>
                      </a:endParaRPr>
                    </a:p>
                  </a:txBody>
                  <a:tcPr marL="9525" marR="18000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88900" marR="0" lvl="0" indent="0" algn="l" defTabSz="609475" rtl="0" eaLnBrk="1" fontAlgn="b"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Arial" panose="020B0604020202020204" pitchFamily="34" charset="0"/>
                        </a:rPr>
                        <a:t>&gt;3 to ≤5 years</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74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57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0" lang="en-GB" sz="13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Arial" panose="020B0604020202020204" pitchFamily="34" charset="0"/>
                        </a:rPr>
                        <a:t>117.7 (23.2, 212.1)</a:t>
                      </a: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6137122"/>
                  </a:ext>
                </a:extLst>
              </a:tr>
              <a:tr h="0">
                <a:tc vMerge="1">
                  <a:txBody>
                    <a:bodyPr/>
                    <a:lstStyle/>
                    <a:p>
                      <a:pPr algn="r" fontAlgn="b"/>
                      <a:endParaRPr lang="en-GB" sz="1400" b="1" i="0" u="none" strike="noStrike" dirty="0">
                        <a:solidFill>
                          <a:srgbClr val="000000"/>
                        </a:solidFill>
                        <a:effectLst/>
                        <a:latin typeface="Arial" panose="020B0604020202020204" pitchFamily="34" charset="0"/>
                        <a:cs typeface="Arial" panose="020B0604020202020204" pitchFamily="34" charset="0"/>
                      </a:endParaRPr>
                    </a:p>
                  </a:txBody>
                  <a:tcPr marL="9525" marR="18000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88900" indent="0" algn="l" fontAlgn="b"/>
                      <a:r>
                        <a:rPr lang="en-GB" sz="1300" b="0" i="0" u="none" strike="noStrike" dirty="0">
                          <a:solidFill>
                            <a:srgbClr val="000000"/>
                          </a:solidFill>
                          <a:effectLst/>
                          <a:latin typeface="Trebuchet MS" panose="020B0603020202020204" pitchFamily="34" charset="0"/>
                          <a:cs typeface="Arial" panose="020B0604020202020204" pitchFamily="34" charset="0"/>
                        </a:rPr>
                        <a:t>&gt;5 years</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75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95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0" lang="en-GB" sz="13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Arial" panose="020B0604020202020204" pitchFamily="34" charset="0"/>
                        </a:rPr>
                        <a:t>129.4 (45.6, 213.1)</a:t>
                      </a: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45979603"/>
                  </a:ext>
                </a:extLst>
              </a:tr>
              <a:tr h="198000">
                <a:tc rowSpan="4">
                  <a:txBody>
                    <a:bodyPr/>
                    <a:lstStyle/>
                    <a:p>
                      <a:pPr algn="r" fontAlgn="b"/>
                      <a:r>
                        <a:rPr lang="en-GB" sz="1300" b="1" i="0" u="none" strike="noStrike" dirty="0">
                          <a:solidFill>
                            <a:srgbClr val="000000"/>
                          </a:solidFill>
                          <a:effectLst/>
                          <a:latin typeface="Trebuchet MS" panose="020B0603020202020204" pitchFamily="34" charset="0"/>
                          <a:cs typeface="Arial" panose="020B0604020202020204" pitchFamily="34" charset="0"/>
                        </a:rPr>
                        <a:t>FVC % predicted</a:t>
                      </a:r>
                    </a:p>
                  </a:txBody>
                  <a:tcPr marL="9525" marR="18000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88900" indent="0" algn="l" fontAlgn="b"/>
                      <a:r>
                        <a:rPr lang="en-GB" sz="1300" b="0" kern="1200" dirty="0">
                          <a:solidFill>
                            <a:schemeClr val="tx1"/>
                          </a:solidFill>
                          <a:latin typeface="Trebuchet MS" panose="020B0603020202020204" pitchFamily="34" charset="0"/>
                          <a:ea typeface="+mn-ea"/>
                          <a:cs typeface="Arial" panose="020B0604020202020204" pitchFamily="34" charset="0"/>
                        </a:rPr>
                        <a:t>≤50</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42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33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98.3 (−28.9, 225.5)</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859862922"/>
                  </a:ext>
                </a:extLst>
              </a:tr>
              <a:tr h="198000">
                <a:tc vMerge="1">
                  <a:txBody>
                    <a:bodyPr/>
                    <a:lstStyle/>
                    <a:p>
                      <a:pPr algn="r" fontAlgn="b"/>
                      <a:endParaRPr lang="en-GB" sz="1300" b="1" i="0" u="none" strike="noStrike" dirty="0">
                        <a:solidFill>
                          <a:srgbClr val="000000"/>
                        </a:solidFill>
                        <a:effectLst/>
                        <a:latin typeface="Trebuchet MS" panose="020B0603020202020204" pitchFamily="34" charset="0"/>
                        <a:cs typeface="Arial" panose="020B0604020202020204" pitchFamily="34" charset="0"/>
                      </a:endParaRPr>
                    </a:p>
                  </a:txBody>
                  <a:tcPr marL="9525" marR="18000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88900" marR="0" lvl="0" indent="0" algn="l" defTabSz="609585" rtl="0" eaLnBrk="1" fontAlgn="b" latinLnBrk="0" hangingPunct="1">
                        <a:lnSpc>
                          <a:spcPct val="100000"/>
                        </a:lnSpc>
                        <a:spcBef>
                          <a:spcPts val="0"/>
                        </a:spcBef>
                        <a:spcAft>
                          <a:spcPts val="0"/>
                        </a:spcAft>
                        <a:buClrTx/>
                        <a:buSzTx/>
                        <a:buFontTx/>
                        <a:buNone/>
                        <a:tabLst/>
                        <a:defRPr/>
                      </a:pPr>
                      <a:r>
                        <a:rPr lang="en-GB" sz="1300" b="0" kern="1200" dirty="0">
                          <a:solidFill>
                            <a:schemeClr val="tx1"/>
                          </a:solidFill>
                          <a:latin typeface="Trebuchet MS" panose="020B0603020202020204" pitchFamily="34" charset="0"/>
                          <a:ea typeface="+mn-ea"/>
                          <a:cs typeface="Arial" panose="020B0604020202020204" pitchFamily="34" charset="0"/>
                        </a:rPr>
                        <a:t>&gt;50 to ≤70</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154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160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101.3 (41.7, 160.9)</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048200719"/>
                  </a:ext>
                </a:extLst>
              </a:tr>
              <a:tr h="198000">
                <a:tc vMerge="1">
                  <a:txBody>
                    <a:bodyPr/>
                    <a:lstStyle/>
                    <a:p>
                      <a:pPr algn="r" fontAlgn="b"/>
                      <a:endParaRPr lang="en-GB" sz="1300" b="1" i="0" u="none" strike="noStrike" dirty="0">
                        <a:solidFill>
                          <a:srgbClr val="000000"/>
                        </a:solidFill>
                        <a:effectLst/>
                        <a:latin typeface="Trebuchet MS" panose="020B0603020202020204" pitchFamily="34" charset="0"/>
                        <a:cs typeface="Arial" panose="020B0604020202020204" pitchFamily="34" charset="0"/>
                      </a:endParaRPr>
                    </a:p>
                  </a:txBody>
                  <a:tcPr marL="9525" marR="18000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88900" indent="0" algn="l" fontAlgn="b"/>
                      <a:r>
                        <a:rPr lang="en-GB" sz="1300" b="0" kern="1200" dirty="0">
                          <a:solidFill>
                            <a:schemeClr val="tx1"/>
                          </a:solidFill>
                          <a:latin typeface="Trebuchet MS" panose="020B0603020202020204" pitchFamily="34" charset="0"/>
                          <a:ea typeface="+mn-ea"/>
                          <a:cs typeface="Arial" panose="020B0604020202020204" pitchFamily="34" charset="0"/>
                        </a:rPr>
                        <a:t>&gt;70 to ≤90</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104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105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98.6 (26.1, 171.1)</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9439262"/>
                  </a:ext>
                </a:extLst>
              </a:tr>
              <a:tr h="198000">
                <a:tc vMerge="1">
                  <a:txBody>
                    <a:bodyPr/>
                    <a:lstStyle/>
                    <a:p>
                      <a:pPr marL="0" marR="0" lvl="0" indent="0" algn="r" defTabSz="609585" rtl="0" eaLnBrk="1" fontAlgn="b" latinLnBrk="0" hangingPunct="1">
                        <a:lnSpc>
                          <a:spcPct val="100000"/>
                        </a:lnSpc>
                        <a:spcBef>
                          <a:spcPts val="0"/>
                        </a:spcBef>
                        <a:spcAft>
                          <a:spcPts val="0"/>
                        </a:spcAft>
                        <a:buClrTx/>
                        <a:buSzTx/>
                        <a:buFontTx/>
                        <a:buNone/>
                        <a:tabLst/>
                        <a:defRPr/>
                      </a:pPr>
                      <a:endParaRPr lang="en-GB" sz="1300" b="1" i="0" u="none" strike="sngStrike" dirty="0">
                        <a:solidFill>
                          <a:srgbClr val="000000"/>
                        </a:solidFill>
                        <a:effectLst/>
                        <a:latin typeface="Trebuchet MS" panose="020B0603020202020204" pitchFamily="34" charset="0"/>
                        <a:cs typeface="Arial" panose="020B0604020202020204" pitchFamily="34" charset="0"/>
                      </a:endParaRPr>
                    </a:p>
                  </a:txBody>
                  <a:tcPr marL="9525" marR="18000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88900" indent="0" algn="l" fontAlgn="b"/>
                      <a:r>
                        <a:rPr lang="en-GB" sz="1300" b="0" kern="1200" dirty="0">
                          <a:solidFill>
                            <a:schemeClr val="tx1"/>
                          </a:solidFill>
                          <a:latin typeface="Trebuchet MS" panose="020B0603020202020204" pitchFamily="34" charset="0"/>
                          <a:ea typeface="+mn-ea"/>
                          <a:cs typeface="Arial" panose="020B0604020202020204" pitchFamily="34" charset="0"/>
                        </a:rPr>
                        <a:t>&gt;90</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strike="noStrike" dirty="0">
                          <a:solidFill>
                            <a:schemeClr val="tx1"/>
                          </a:solidFill>
                          <a:latin typeface="Trebuchet MS" panose="020B0603020202020204" pitchFamily="34" charset="0"/>
                          <a:cs typeface="Arial" panose="020B0604020202020204" pitchFamily="34" charset="0"/>
                        </a:rPr>
                        <a:t>32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strike="noStrike" dirty="0">
                          <a:solidFill>
                            <a:schemeClr val="tx1"/>
                          </a:solidFill>
                          <a:latin typeface="Trebuchet MS" panose="020B0603020202020204" pitchFamily="34" charset="0"/>
                          <a:cs typeface="Arial" panose="020B0604020202020204" pitchFamily="34" charset="0"/>
                        </a:rPr>
                        <a:t>33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strike="noStrike"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300" b="0" strike="noStrike" dirty="0">
                          <a:solidFill>
                            <a:schemeClr val="tx1"/>
                          </a:solidFill>
                          <a:latin typeface="Trebuchet MS" panose="020B0603020202020204" pitchFamily="34" charset="0"/>
                          <a:cs typeface="Arial" panose="020B0604020202020204" pitchFamily="34" charset="0"/>
                        </a:rPr>
                        <a:t>220.8 (92.7, 348.8)</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182900116"/>
                  </a:ext>
                </a:extLst>
              </a:tr>
              <a:tr h="0">
                <a:tc rowSpan="2">
                  <a:txBody>
                    <a:bodyPr/>
                    <a:lstStyle/>
                    <a:p>
                      <a:pPr algn="r" fontAlgn="b"/>
                      <a:r>
                        <a:rPr lang="en-GB" sz="1300" b="1" i="0" u="none" strike="noStrike" dirty="0">
                          <a:solidFill>
                            <a:srgbClr val="000000"/>
                          </a:solidFill>
                          <a:effectLst/>
                          <a:latin typeface="Trebuchet MS" panose="020B0603020202020204" pitchFamily="34" charset="0"/>
                          <a:cs typeface="Arial" panose="020B0604020202020204" pitchFamily="34" charset="0"/>
                        </a:rPr>
                        <a:t>DLco % predicted*</a:t>
                      </a:r>
                      <a:endParaRPr lang="en-GB" sz="1300" b="1" i="0" u="none" strike="noStrike" baseline="30000" dirty="0">
                        <a:solidFill>
                          <a:srgbClr val="000000"/>
                        </a:solidFill>
                        <a:effectLst/>
                        <a:latin typeface="Trebuchet MS" panose="020B0603020202020204" pitchFamily="34" charset="0"/>
                        <a:cs typeface="Arial" panose="020B0604020202020204" pitchFamily="34" charset="0"/>
                      </a:endParaRPr>
                    </a:p>
                  </a:txBody>
                  <a:tcPr marL="9525" marR="18000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88900" indent="0" algn="l" fontAlgn="b"/>
                      <a:r>
                        <a:rPr lang="en-GB" sz="1300" b="0" kern="1200" dirty="0">
                          <a:solidFill>
                            <a:schemeClr val="tx1"/>
                          </a:solidFill>
                          <a:latin typeface="Trebuchet MS" panose="020B0603020202020204" pitchFamily="34" charset="0"/>
                          <a:ea typeface="+mn-ea"/>
                          <a:cs typeface="Arial" panose="020B0604020202020204" pitchFamily="34" charset="0"/>
                        </a:rPr>
                        <a:t>≤median</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177</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150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92.4 (32.3, 152.5)</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09672096"/>
                  </a:ext>
                </a:extLst>
              </a:tr>
              <a:tr h="0">
                <a:tc vMerge="1">
                  <a:txBody>
                    <a:bodyPr/>
                    <a:lstStyle/>
                    <a:p>
                      <a:pPr algn="r" fontAlgn="b"/>
                      <a:endParaRPr lang="en-GB" sz="1300" b="1" i="0" u="none" strike="noStrike" dirty="0">
                        <a:solidFill>
                          <a:srgbClr val="000000"/>
                        </a:solidFill>
                        <a:effectLst/>
                        <a:latin typeface="Trebuchet MS" panose="020B0603020202020204" pitchFamily="34" charset="0"/>
                        <a:cs typeface="Arial" panose="020B0604020202020204" pitchFamily="34" charset="0"/>
                      </a:endParaRPr>
                    </a:p>
                  </a:txBody>
                  <a:tcPr marL="9525" marR="18000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88900" marR="0" lvl="0" indent="0" algn="l" defTabSz="609585" rtl="0" eaLnBrk="1" fontAlgn="b" latinLnBrk="0" hangingPunct="1">
                        <a:lnSpc>
                          <a:spcPct val="100000"/>
                        </a:lnSpc>
                        <a:spcBef>
                          <a:spcPts val="0"/>
                        </a:spcBef>
                        <a:spcAft>
                          <a:spcPts val="0"/>
                        </a:spcAft>
                        <a:buClrTx/>
                        <a:buSzTx/>
                        <a:buFontTx/>
                        <a:buNone/>
                        <a:tabLst/>
                        <a:defRPr/>
                      </a:pPr>
                      <a:r>
                        <a:rPr lang="en-GB" sz="1300" b="0" kern="1200" dirty="0">
                          <a:solidFill>
                            <a:schemeClr val="tx1"/>
                          </a:solidFill>
                          <a:latin typeface="Trebuchet MS" panose="020B0603020202020204" pitchFamily="34" charset="0"/>
                          <a:ea typeface="+mn-ea"/>
                          <a:cs typeface="Arial" panose="020B0604020202020204" pitchFamily="34" charset="0"/>
                        </a:rPr>
                        <a:t>&gt;median</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149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178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128.4 (70.1, 186.8)</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44466088"/>
                  </a:ext>
                </a:extLst>
              </a:tr>
              <a:tr h="0">
                <a:tc>
                  <a:txBody>
                    <a:bodyPr/>
                    <a:lstStyle/>
                    <a:p>
                      <a:pPr algn="r" fontAlgn="b"/>
                      <a:r>
                        <a:rPr lang="en-GB" sz="1300" b="1" i="0" u="none" strike="noStrike" dirty="0">
                          <a:solidFill>
                            <a:srgbClr val="000000"/>
                          </a:solidFill>
                          <a:effectLst/>
                          <a:latin typeface="Trebuchet MS" panose="020B0603020202020204" pitchFamily="34" charset="0"/>
                          <a:cs typeface="Arial" panose="020B0604020202020204" pitchFamily="34" charset="0"/>
                        </a:rPr>
                        <a:t>CPI</a:t>
                      </a:r>
                    </a:p>
                  </a:txBody>
                  <a:tcPr marL="9525" marR="18000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88900" indent="0" algn="l" fontAlgn="b"/>
                      <a:r>
                        <a:rPr lang="en-GB" sz="1300" b="0" kern="1200" dirty="0">
                          <a:solidFill>
                            <a:schemeClr val="tx1"/>
                          </a:solidFill>
                          <a:latin typeface="Trebuchet MS" panose="020B0603020202020204" pitchFamily="34" charset="0"/>
                          <a:ea typeface="+mn-ea"/>
                          <a:cs typeface="Arial" panose="020B0604020202020204" pitchFamily="34" charset="0"/>
                        </a:rPr>
                        <a:t>≤45</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82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120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1219080" rtl="0" eaLnBrk="1" fontAlgn="auto" latinLnBrk="0" hangingPunct="1">
                        <a:lnSpc>
                          <a:spcPct val="100000"/>
                        </a:lnSpc>
                        <a:spcBef>
                          <a:spcPts val="0"/>
                        </a:spcBef>
                        <a:spcAft>
                          <a:spcPts val="0"/>
                        </a:spcAft>
                        <a:buClrTx/>
                        <a:buSzTx/>
                        <a:buFontTx/>
                        <a:buNone/>
                        <a:tabLst/>
                        <a:defRPr/>
                      </a:pPr>
                      <a:r>
                        <a:rPr kumimoji="0" lang="en-GB" sz="1300" b="0" i="0" u="none" strike="noStrike" kern="0" cap="none" spc="0" normalizeH="0" baseline="0" noProof="0" dirty="0">
                          <a:ln>
                            <a:noFill/>
                          </a:ln>
                          <a:solidFill>
                            <a:srgbClr val="000000"/>
                          </a:solidFill>
                          <a:effectLst/>
                          <a:uLnTx/>
                          <a:uFillTx/>
                          <a:latin typeface="Trebuchet MS" panose="020B0603020202020204" pitchFamily="34" charset="0"/>
                          <a:ea typeface="ＭＳ Ｐゴシック" pitchFamily="34" charset="-128"/>
                          <a:cs typeface="Arial" panose="020B0604020202020204" pitchFamily="34" charset="0"/>
                        </a:rPr>
                        <a:t>138.4 (62.7, 214.1)</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677487855"/>
                  </a:ext>
                </a:extLst>
              </a:tr>
              <a:tr h="0">
                <a:tc>
                  <a:txBody>
                    <a:bodyPr/>
                    <a:lstStyle/>
                    <a:p>
                      <a:pPr algn="r" fontAlgn="b"/>
                      <a:endParaRPr lang="en-GB" sz="1300" b="1" i="0" u="none" strike="noStrike" dirty="0">
                        <a:solidFill>
                          <a:srgbClr val="000000"/>
                        </a:solidFill>
                        <a:effectLst/>
                        <a:latin typeface="Trebuchet MS" panose="020B0603020202020204" pitchFamily="34" charset="0"/>
                        <a:cs typeface="Arial" panose="020B0604020202020204" pitchFamily="34" charset="0"/>
                      </a:endParaRPr>
                    </a:p>
                  </a:txBody>
                  <a:tcPr marL="9525" marR="18000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88900" indent="0" algn="l" fontAlgn="b"/>
                      <a:r>
                        <a:rPr lang="en-GB" sz="1300" b="0" kern="1200" dirty="0">
                          <a:solidFill>
                            <a:schemeClr val="tx1"/>
                          </a:solidFill>
                          <a:latin typeface="Trebuchet MS" panose="020B0603020202020204" pitchFamily="34" charset="0"/>
                          <a:ea typeface="+mn-ea"/>
                          <a:cs typeface="Arial" panose="020B0604020202020204" pitchFamily="34" charset="0"/>
                        </a:rPr>
                        <a:t>&gt;45</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244</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208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1219080" rtl="0" eaLnBrk="1" fontAlgn="auto" latinLnBrk="0" hangingPunct="1">
                        <a:lnSpc>
                          <a:spcPct val="100000"/>
                        </a:lnSpc>
                        <a:spcBef>
                          <a:spcPts val="0"/>
                        </a:spcBef>
                        <a:spcAft>
                          <a:spcPts val="0"/>
                        </a:spcAft>
                        <a:buClrTx/>
                        <a:buSzTx/>
                        <a:buFontTx/>
                        <a:buNone/>
                        <a:tabLst/>
                        <a:defRPr/>
                      </a:pPr>
                      <a:r>
                        <a:rPr kumimoji="0" lang="en-GB" sz="1300" b="0" i="0" u="none" strike="noStrike" kern="0" cap="none" spc="0" normalizeH="0" baseline="0" noProof="0" dirty="0">
                          <a:ln>
                            <a:noFill/>
                          </a:ln>
                          <a:solidFill>
                            <a:srgbClr val="000000"/>
                          </a:solidFill>
                          <a:effectLst/>
                          <a:uLnTx/>
                          <a:uFillTx/>
                          <a:latin typeface="Trebuchet MS" panose="020B0603020202020204" pitchFamily="34" charset="0"/>
                          <a:ea typeface="ＭＳ Ｐゴシック" pitchFamily="34" charset="-128"/>
                          <a:cs typeface="Arial" panose="020B0604020202020204" pitchFamily="34" charset="0"/>
                        </a:rPr>
                        <a:t>105.9 (55.2, 156.5)</a:t>
                      </a: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2748835677"/>
                  </a:ext>
                </a:extLst>
              </a:tr>
              <a:tr h="0">
                <a:tc>
                  <a:txBody>
                    <a:bodyPr/>
                    <a:lstStyle/>
                    <a:p>
                      <a:pPr algn="r" fontAlgn="b"/>
                      <a:r>
                        <a:rPr lang="en-GB" sz="1300" b="1" i="0" u="none" strike="noStrike" dirty="0">
                          <a:solidFill>
                            <a:srgbClr val="000000"/>
                          </a:solidFill>
                          <a:effectLst/>
                          <a:latin typeface="Trebuchet MS" panose="020B0603020202020204" pitchFamily="34" charset="0"/>
                          <a:cs typeface="Arial" panose="020B0604020202020204" pitchFamily="34" charset="0"/>
                        </a:rPr>
                        <a:t>GAP stage</a:t>
                      </a:r>
                    </a:p>
                  </a:txBody>
                  <a:tcPr marL="9525" marR="18000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88900" indent="0" algn="l" fontAlgn="b"/>
                      <a:r>
                        <a:rPr lang="en-GB" sz="1300" b="0" kern="1200" dirty="0">
                          <a:solidFill>
                            <a:schemeClr val="tx1"/>
                          </a:solidFill>
                          <a:latin typeface="Trebuchet MS" panose="020B0603020202020204" pitchFamily="34" charset="0"/>
                          <a:ea typeface="+mn-ea"/>
                          <a:cs typeface="Arial" panose="020B0604020202020204" pitchFamily="34" charset="0"/>
                        </a:rPr>
                        <a:t>I</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142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152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it-IT" sz="1300" b="0" dirty="0">
                          <a:solidFill>
                            <a:schemeClr val="tx1"/>
                          </a:solidFill>
                          <a:latin typeface="Trebuchet MS" panose="020B0603020202020204" pitchFamily="34" charset="0"/>
                          <a:cs typeface="Arial" panose="020B0604020202020204" pitchFamily="34" charset="0"/>
                        </a:rPr>
                        <a:t>98.0 (37.6, 158.3)</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79151617"/>
                  </a:ext>
                </a:extLst>
              </a:tr>
              <a:tr h="0">
                <a:tc>
                  <a:txBody>
                    <a:bodyPr/>
                    <a:lstStyle/>
                    <a:p>
                      <a:pPr algn="r" fontAlgn="b"/>
                      <a:endParaRPr lang="en-GB" sz="1300" b="1" i="0" u="none" strike="noStrike" dirty="0">
                        <a:solidFill>
                          <a:srgbClr val="000000"/>
                        </a:solidFill>
                        <a:effectLst/>
                        <a:latin typeface="Trebuchet MS" panose="020B0603020202020204" pitchFamily="34" charset="0"/>
                        <a:cs typeface="Arial" panose="020B0604020202020204" pitchFamily="34" charset="0"/>
                      </a:endParaRPr>
                    </a:p>
                  </a:txBody>
                  <a:tcPr marL="9525" marR="18000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88900" indent="0" algn="l" fontAlgn="b"/>
                      <a:r>
                        <a:rPr lang="en-GB" sz="1300" b="0" kern="1200" dirty="0">
                          <a:solidFill>
                            <a:schemeClr val="tx1"/>
                          </a:solidFill>
                          <a:latin typeface="Trebuchet MS" panose="020B0603020202020204" pitchFamily="34" charset="0"/>
                          <a:ea typeface="+mn-ea"/>
                          <a:cs typeface="Arial" panose="020B0604020202020204" pitchFamily="34" charset="0"/>
                        </a:rPr>
                        <a:t>II or III</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190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179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300" b="0" i="0" u="none" strike="noStrike" kern="1200" cap="none" spc="0" normalizeH="0" baseline="0" noProof="0" dirty="0">
                          <a:ln>
                            <a:noFill/>
                          </a:ln>
                          <a:solidFill>
                            <a:prstClr val="black"/>
                          </a:solidFill>
                          <a:effectLst/>
                          <a:uLnTx/>
                          <a:uFillTx/>
                          <a:latin typeface="Trebuchet MS" panose="020B0603020202020204" pitchFamily="34" charset="0"/>
                          <a:ea typeface="+mn-ea"/>
                          <a:cs typeface="Arial" panose="020B0604020202020204" pitchFamily="34" charset="0"/>
                        </a:rPr>
                        <a:t>119.8 (63.4, 176.2)</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03212561"/>
                  </a:ext>
                </a:extLst>
              </a:tr>
            </a:tbl>
          </a:graphicData>
        </a:graphic>
      </p:graphicFrame>
      <p:graphicFrame>
        <p:nvGraphicFramePr>
          <p:cNvPr id="5" name="Chart 4">
            <a:extLst>
              <a:ext uri="{FF2B5EF4-FFF2-40B4-BE49-F238E27FC236}">
                <a16:creationId xmlns:a16="http://schemas.microsoft.com/office/drawing/2014/main" id="{E816A154-3F39-A0AB-51D3-2EA505889F35}"/>
              </a:ext>
            </a:extLst>
          </p:cNvPr>
          <p:cNvGraphicFramePr>
            <a:graphicFrameLocks/>
          </p:cNvGraphicFramePr>
          <p:nvPr>
            <p:extLst>
              <p:ext uri="{D42A27DB-BD31-4B8C-83A1-F6EECF244321}">
                <p14:modId xmlns:p14="http://schemas.microsoft.com/office/powerpoint/2010/main" val="3554793449"/>
              </p:ext>
            </p:extLst>
          </p:nvPr>
        </p:nvGraphicFramePr>
        <p:xfrm>
          <a:off x="2943923" y="1689100"/>
          <a:ext cx="4929052" cy="4695294"/>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a:extLst>
              <a:ext uri="{FF2B5EF4-FFF2-40B4-BE49-F238E27FC236}">
                <a16:creationId xmlns:a16="http://schemas.microsoft.com/office/drawing/2014/main" id="{3047C5F9-C0EF-2002-4963-916D4D6BF105}"/>
              </a:ext>
            </a:extLst>
          </p:cNvPr>
          <p:cNvSpPr txBox="1"/>
          <p:nvPr/>
        </p:nvSpPr>
        <p:spPr>
          <a:xfrm>
            <a:off x="825601" y="5831681"/>
            <a:ext cx="7492798" cy="340519"/>
          </a:xfrm>
          <a:prstGeom prst="roundRect">
            <a:avLst/>
          </a:prstGeom>
          <a:solidFill>
            <a:srgbClr val="F5CBDD"/>
          </a:solidFill>
          <a:ln w="19050">
            <a:solidFill>
              <a:srgbClr val="EC008C"/>
            </a:solidFill>
          </a:ln>
        </p:spPr>
        <p:txBody>
          <a:bodyPr wrap="square" rtlCol="0" anchor="ctr">
            <a:spAutoFit/>
          </a:bodyPr>
          <a:lstStyle/>
          <a:p>
            <a:pPr algn="ctr"/>
            <a:r>
              <a:rPr lang="en-GB" sz="1400" i="1" dirty="0">
                <a:latin typeface="Trebuchet MS" pitchFamily="34" charset="0"/>
              </a:rPr>
              <a:t>P </a:t>
            </a:r>
            <a:r>
              <a:rPr lang="en-GB" sz="1400" dirty="0">
                <a:latin typeface="Trebuchet MS" pitchFamily="34" charset="0"/>
              </a:rPr>
              <a:t>value for treatment-by-subgroup-by-time interaction &gt;0.05 for all subgroups shown</a:t>
            </a:r>
          </a:p>
        </p:txBody>
      </p:sp>
      <p:sp>
        <p:nvSpPr>
          <p:cNvPr id="15" name="TextBox 14">
            <a:extLst>
              <a:ext uri="{FF2B5EF4-FFF2-40B4-BE49-F238E27FC236}">
                <a16:creationId xmlns:a16="http://schemas.microsoft.com/office/drawing/2014/main" id="{DDEA443A-B393-2596-ED21-D8211CC3075F}"/>
              </a:ext>
            </a:extLst>
          </p:cNvPr>
          <p:cNvSpPr txBox="1"/>
          <p:nvPr/>
        </p:nvSpPr>
        <p:spPr>
          <a:xfrm>
            <a:off x="76200" y="6182032"/>
            <a:ext cx="9006966" cy="246221"/>
          </a:xfrm>
          <a:prstGeom prst="rect">
            <a:avLst/>
          </a:prstGeom>
          <a:noFill/>
        </p:spPr>
        <p:txBody>
          <a:bodyPr wrap="square" lIns="0" rtlCol="0" anchor="b">
            <a:spAutoFit/>
          </a:bodyPr>
          <a:lstStyle/>
          <a:p>
            <a:r>
              <a:rPr lang="en-GB" sz="1000" dirty="0">
                <a:solidFill>
                  <a:schemeClr val="tx1">
                    <a:lumMod val="65000"/>
                    <a:lumOff val="35000"/>
                  </a:schemeClr>
                </a:solidFill>
                <a:latin typeface="Trebuchet MS" pitchFamily="34" charset="0"/>
              </a:rPr>
              <a:t>*Corrected for haemoglobin. Median DLco was 43.3% predicted</a:t>
            </a:r>
          </a:p>
        </p:txBody>
      </p:sp>
      <p:sp>
        <p:nvSpPr>
          <p:cNvPr id="3" name="TextBox 2">
            <a:extLst>
              <a:ext uri="{FF2B5EF4-FFF2-40B4-BE49-F238E27FC236}">
                <a16:creationId xmlns:a16="http://schemas.microsoft.com/office/drawing/2014/main" id="{55B3A3A0-C0A3-AEC4-4A5B-A4542A8D7C88}"/>
              </a:ext>
            </a:extLst>
          </p:cNvPr>
          <p:cNvSpPr txBox="1"/>
          <p:nvPr/>
        </p:nvSpPr>
        <p:spPr>
          <a:xfrm>
            <a:off x="5333670" y="5495925"/>
            <a:ext cx="2120205" cy="307777"/>
          </a:xfrm>
          <a:prstGeom prst="rect">
            <a:avLst/>
          </a:prstGeom>
          <a:noFill/>
        </p:spPr>
        <p:txBody>
          <a:bodyPr wrap="square" rtlCol="0">
            <a:spAutoFit/>
          </a:bodyPr>
          <a:lstStyle/>
          <a:p>
            <a:pPr marL="0" marR="0" lvl="0" indent="0" algn="r" defTabSz="1213688"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Trebuchet MS" panose="020B0603020202020204" pitchFamily="34" charset="0"/>
                <a:cs typeface="Arial" panose="020B0604020202020204" pitchFamily="34" charset="0"/>
              </a:rPr>
              <a:t>Favours nintedanib</a:t>
            </a:r>
            <a:endParaRPr kumimoji="0" lang="en-US" sz="1400" b="0" i="0" u="none" strike="noStrike" kern="1200" cap="none" spc="0" normalizeH="0" baseline="0" noProof="0" dirty="0">
              <a:ln>
                <a:noFill/>
              </a:ln>
              <a:solidFill>
                <a:prstClr val="black"/>
              </a:solidFill>
              <a:effectLst/>
              <a:uLnTx/>
              <a:uFillTx/>
              <a:latin typeface="Trebuchet MS" panose="020B0603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CA86BEDF-9BD8-A007-0F9D-5B0AAC554C1E}"/>
              </a:ext>
            </a:extLst>
          </p:cNvPr>
          <p:cNvSpPr txBox="1"/>
          <p:nvPr/>
        </p:nvSpPr>
        <p:spPr>
          <a:xfrm>
            <a:off x="3599139" y="5495925"/>
            <a:ext cx="1787811" cy="307777"/>
          </a:xfrm>
          <a:prstGeom prst="rect">
            <a:avLst/>
          </a:prstGeom>
          <a:noFill/>
        </p:spPr>
        <p:txBody>
          <a:bodyPr wrap="square" rtlCol="0">
            <a:spAutoFit/>
          </a:bodyPr>
          <a:lstStyle/>
          <a:p>
            <a:pPr marL="0" marR="0" lvl="0" indent="0" algn="ctr" defTabSz="1213688"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Trebuchet MS" panose="020B0603020202020204" pitchFamily="34" charset="0"/>
                <a:cs typeface="Arial" panose="020B0604020202020204" pitchFamily="34" charset="0"/>
              </a:rPr>
              <a:t>Favours placebo</a:t>
            </a:r>
            <a:endParaRPr kumimoji="0" lang="en-US" sz="1400" b="0" i="0" u="none" strike="noStrike" kern="1200" cap="none" spc="0" normalizeH="0" baseline="0" noProof="0" dirty="0">
              <a:ln>
                <a:noFill/>
              </a:ln>
              <a:solidFill>
                <a:prstClr val="black"/>
              </a:solidFill>
              <a:effectLst/>
              <a:uLnTx/>
              <a:uFillTx/>
              <a:latin typeface="Trebuchet MS" panose="020B0603020202020204" pitchFamily="34" charset="0"/>
              <a:cs typeface="Arial" panose="020B0604020202020204" pitchFamily="34" charset="0"/>
            </a:endParaRPr>
          </a:p>
        </p:txBody>
      </p:sp>
    </p:spTree>
    <p:extLst>
      <p:ext uri="{BB962C8B-B14F-4D97-AF65-F5344CB8AC3E}">
        <p14:creationId xmlns:p14="http://schemas.microsoft.com/office/powerpoint/2010/main" val="13206163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28600" y="990600"/>
            <a:ext cx="8686800" cy="5135563"/>
          </a:xfrm>
        </p:spPr>
        <p:txBody>
          <a:bodyPr/>
          <a:lstStyle/>
          <a:p>
            <a:pPr marL="0" indent="0">
              <a:buNone/>
            </a:pPr>
            <a:r>
              <a:rPr lang="en-GB" b="1" dirty="0">
                <a:solidFill>
                  <a:srgbClr val="EC008C"/>
                </a:solidFill>
              </a:rPr>
              <a:t>Rate of decline in FVC (mL/year) over 52 weeks of INBUILD trial in subgroups by use of anti-acid therapy or DMARDs at baseline</a:t>
            </a:r>
          </a:p>
        </p:txBody>
      </p:sp>
      <p:graphicFrame>
        <p:nvGraphicFramePr>
          <p:cNvPr id="2" name="Table 1">
            <a:extLst>
              <a:ext uri="{FF2B5EF4-FFF2-40B4-BE49-F238E27FC236}">
                <a16:creationId xmlns:a16="http://schemas.microsoft.com/office/drawing/2014/main" id="{7BD5136E-024E-226D-E9F5-F6D96D835FDE}"/>
              </a:ext>
            </a:extLst>
          </p:cNvPr>
          <p:cNvGraphicFramePr>
            <a:graphicFrameLocks noGrp="1"/>
          </p:cNvGraphicFramePr>
          <p:nvPr>
            <p:extLst>
              <p:ext uri="{D42A27DB-BD31-4B8C-83A1-F6EECF244321}">
                <p14:modId xmlns:p14="http://schemas.microsoft.com/office/powerpoint/2010/main" val="1003241185"/>
              </p:ext>
            </p:extLst>
          </p:nvPr>
        </p:nvGraphicFramePr>
        <p:xfrm>
          <a:off x="135601" y="2179724"/>
          <a:ext cx="8855999" cy="1728720"/>
        </p:xfrm>
        <a:graphic>
          <a:graphicData uri="http://schemas.openxmlformats.org/drawingml/2006/table">
            <a:tbl>
              <a:tblPr firstRow="1" bandRow="1">
                <a:tableStyleId>{00A15C55-8517-42AA-B614-E9B94910E393}</a:tableStyleId>
              </a:tblPr>
              <a:tblGrid>
                <a:gridCol w="1044000">
                  <a:extLst>
                    <a:ext uri="{9D8B030D-6E8A-4147-A177-3AD203B41FA5}">
                      <a16:colId xmlns:a16="http://schemas.microsoft.com/office/drawing/2014/main" val="16171601"/>
                    </a:ext>
                  </a:extLst>
                </a:gridCol>
                <a:gridCol w="1404000">
                  <a:extLst>
                    <a:ext uri="{9D8B030D-6E8A-4147-A177-3AD203B41FA5}">
                      <a16:colId xmlns:a16="http://schemas.microsoft.com/office/drawing/2014/main" val="1707200743"/>
                    </a:ext>
                  </a:extLst>
                </a:gridCol>
                <a:gridCol w="936000">
                  <a:extLst>
                    <a:ext uri="{9D8B030D-6E8A-4147-A177-3AD203B41FA5}">
                      <a16:colId xmlns:a16="http://schemas.microsoft.com/office/drawing/2014/main" val="20001"/>
                    </a:ext>
                  </a:extLst>
                </a:gridCol>
                <a:gridCol w="936000">
                  <a:extLst>
                    <a:ext uri="{9D8B030D-6E8A-4147-A177-3AD203B41FA5}">
                      <a16:colId xmlns:a16="http://schemas.microsoft.com/office/drawing/2014/main" val="3595484399"/>
                    </a:ext>
                  </a:extLst>
                </a:gridCol>
                <a:gridCol w="2448000">
                  <a:extLst>
                    <a:ext uri="{9D8B030D-6E8A-4147-A177-3AD203B41FA5}">
                      <a16:colId xmlns:a16="http://schemas.microsoft.com/office/drawing/2014/main" val="20002"/>
                    </a:ext>
                  </a:extLst>
                </a:gridCol>
                <a:gridCol w="2087999">
                  <a:extLst>
                    <a:ext uri="{9D8B030D-6E8A-4147-A177-3AD203B41FA5}">
                      <a16:colId xmlns:a16="http://schemas.microsoft.com/office/drawing/2014/main" val="20003"/>
                    </a:ext>
                  </a:extLst>
                </a:gridCol>
              </a:tblGrid>
              <a:tr h="0">
                <a:tc rowSpan="2">
                  <a:txBody>
                    <a:bodyPr/>
                    <a:lstStyle/>
                    <a:p>
                      <a:pPr algn="r"/>
                      <a:endParaRPr lang="en-US" sz="1300" b="1" dirty="0">
                        <a:solidFill>
                          <a:schemeClr val="tx1"/>
                        </a:solidFill>
                        <a:latin typeface="Trebuchet MS" panose="020B0603020202020204" pitchFamily="34" charset="0"/>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endParaRPr lang="en-US" sz="1300" b="1" dirty="0">
                        <a:solidFill>
                          <a:schemeClr val="tx1"/>
                        </a:solidFill>
                        <a:latin typeface="Trebuchet MS" panose="020B0603020202020204" pitchFamily="34" charset="0"/>
                        <a:cs typeface="Arial" panose="020B0604020202020204" pitchFamily="34" charset="0"/>
                      </a:endParaRPr>
                    </a:p>
                  </a:txBody>
                  <a:tcPr marL="121920" marR="12192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2">
                  <a:txBody>
                    <a:bodyPr/>
                    <a:lstStyle/>
                    <a:p>
                      <a:pPr algn="ctr"/>
                      <a:r>
                        <a:rPr lang="en-US" sz="1300" b="1" dirty="0">
                          <a:solidFill>
                            <a:schemeClr val="tx1"/>
                          </a:solidFill>
                          <a:latin typeface="Trebuchet MS" panose="020B0603020202020204" pitchFamily="34" charset="0"/>
                          <a:cs typeface="Arial" panose="020B0604020202020204" pitchFamily="34" charset="0"/>
                        </a:rPr>
                        <a:t>n </a:t>
                      </a:r>
                      <a:r>
                        <a:rPr lang="en-US" sz="1300" b="1" dirty="0" err="1">
                          <a:solidFill>
                            <a:schemeClr val="tx1"/>
                          </a:solidFill>
                          <a:latin typeface="Trebuchet MS" panose="020B0603020202020204" pitchFamily="34" charset="0"/>
                          <a:cs typeface="Arial" panose="020B0604020202020204" pitchFamily="34" charset="0"/>
                        </a:rPr>
                        <a:t>analysed</a:t>
                      </a:r>
                      <a:endParaRPr lang="en-US" sz="1300" b="1" dirty="0">
                        <a:solidFill>
                          <a:schemeClr val="tx1"/>
                        </a:solidFill>
                        <a:latin typeface="Trebuchet MS" panose="020B0603020202020204" pitchFamily="34" charset="0"/>
                        <a:cs typeface="Arial" panose="020B0604020202020204" pitchFamily="34" charset="0"/>
                      </a:endParaRPr>
                    </a:p>
                  </a:txBody>
                  <a:tcPr marL="121920" marR="12192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000" b="1" dirty="0">
                        <a:solidFill>
                          <a:schemeClr val="tx1"/>
                        </a:solidFill>
                        <a:latin typeface="Arial" panose="020B0604020202020204" pitchFamily="34" charset="0"/>
                        <a:cs typeface="Arial" panose="020B0604020202020204" pitchFamily="34" charset="0"/>
                      </a:endParaRPr>
                    </a:p>
                  </a:txBody>
                  <a:tcPr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endParaRPr lang="en-US" sz="1300" b="1" dirty="0">
                        <a:solidFill>
                          <a:schemeClr val="tx1"/>
                        </a:solidFill>
                        <a:latin typeface="Trebuchet MS" panose="020B0603020202020204" pitchFamily="34" charset="0"/>
                        <a:cs typeface="Arial" panose="020B0604020202020204" pitchFamily="34" charset="0"/>
                      </a:endParaRPr>
                    </a:p>
                  </a:txBody>
                  <a:tcPr marL="121920" marR="12192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algn="ctr"/>
                      <a:r>
                        <a:rPr lang="en-US" sz="1300" b="1" dirty="0">
                          <a:solidFill>
                            <a:schemeClr val="tx1"/>
                          </a:solidFill>
                          <a:latin typeface="Trebuchet MS" panose="020B0603020202020204" pitchFamily="34" charset="0"/>
                          <a:cs typeface="Arial" panose="020B0604020202020204" pitchFamily="34" charset="0"/>
                        </a:rPr>
                        <a:t>Difference (95% CI)</a:t>
                      </a:r>
                    </a:p>
                  </a:txBody>
                  <a:tcPr marL="121920" marR="12192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28177382"/>
                  </a:ext>
                </a:extLst>
              </a:tr>
              <a:tr h="0">
                <a:tc vMerge="1">
                  <a:txBody>
                    <a:bodyPr/>
                    <a:lstStyle/>
                    <a:p>
                      <a:endParaRPr lang="en-US" sz="1000" b="1" dirty="0">
                        <a:solidFill>
                          <a:schemeClr val="tx1"/>
                        </a:solidFill>
                        <a:latin typeface="Arial" panose="020B0604020202020204" pitchFamily="34" charset="0"/>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GB"/>
                    </a:p>
                  </a:txBody>
                  <a:tcPr/>
                </a:tc>
                <a:tc>
                  <a:txBody>
                    <a:bodyPr/>
                    <a:lstStyle/>
                    <a:p>
                      <a:pPr algn="ctr"/>
                      <a:r>
                        <a:rPr lang="en-GB" sz="1300" b="1" dirty="0" err="1">
                          <a:solidFill>
                            <a:schemeClr val="tx1"/>
                          </a:solidFill>
                          <a:latin typeface="Trebuchet MS" panose="020B0603020202020204" pitchFamily="34" charset="0"/>
                          <a:cs typeface="Arial" panose="020B0604020202020204" pitchFamily="34" charset="0"/>
                        </a:rPr>
                        <a:t>Nintedanib</a:t>
                      </a:r>
                      <a:endParaRPr lang="en-US" sz="1300" b="1" dirty="0">
                        <a:solidFill>
                          <a:schemeClr val="tx1"/>
                        </a:solidFill>
                        <a:latin typeface="Trebuchet MS" panose="020B0603020202020204" pitchFamily="34" charset="0"/>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GB" sz="1300" b="1" dirty="0">
                          <a:solidFill>
                            <a:schemeClr val="tx1"/>
                          </a:solidFill>
                          <a:latin typeface="Trebuchet MS" panose="020B0603020202020204" pitchFamily="34" charset="0"/>
                          <a:cs typeface="Arial" panose="020B0604020202020204" pitchFamily="34" charset="0"/>
                        </a:rPr>
                        <a:t>Placebo</a:t>
                      </a:r>
                      <a:endParaRPr lang="en-US" sz="1300" b="1" dirty="0">
                        <a:solidFill>
                          <a:schemeClr val="tx1"/>
                        </a:solidFill>
                        <a:latin typeface="Trebuchet MS" panose="020B0603020202020204" pitchFamily="34" charset="0"/>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en-US" sz="1000" b="1" dirty="0">
                        <a:solidFill>
                          <a:schemeClr val="tx1"/>
                        </a:solidFill>
                        <a:latin typeface="Arial" panose="020B0604020202020204" pitchFamily="34" charset="0"/>
                        <a:cs typeface="Arial" panose="020B0604020202020204" pitchFamily="34" charset="0"/>
                      </a:endParaRPr>
                    </a:p>
                  </a:txBody>
                  <a:tcPr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pPr algn="ctr"/>
                      <a:endParaRPr lang="en-US" sz="1000" b="1" dirty="0">
                        <a:solidFill>
                          <a:schemeClr val="tx1"/>
                        </a:solidFill>
                        <a:latin typeface="Arial" panose="020B0604020202020204" pitchFamily="34" charset="0"/>
                        <a:cs typeface="Arial" panose="020B0604020202020204" pitchFamily="34" charset="0"/>
                      </a:endParaRPr>
                    </a:p>
                  </a:txBody>
                  <a:tcPr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216000">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1" dirty="0">
                          <a:solidFill>
                            <a:schemeClr val="tx1"/>
                          </a:solidFill>
                          <a:latin typeface="Trebuchet MS" panose="020B0603020202020204" pitchFamily="34" charset="0"/>
                          <a:cs typeface="Arial" panose="020B0604020202020204" pitchFamily="34" charset="0"/>
                        </a:rPr>
                        <a:t>All subjects</a:t>
                      </a:r>
                    </a:p>
                  </a:txBody>
                  <a:tcPr marL="0" marR="18000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hMerge="1">
                  <a:txBody>
                    <a:bodyPr/>
                    <a:lstStyle/>
                    <a:p>
                      <a:endParaRPr lang="en-GB" sz="1200" dirty="0">
                        <a:latin typeface="Arial" panose="020B0604020202020204" pitchFamily="34" charset="0"/>
                        <a:cs typeface="Arial" panose="020B0604020202020204" pitchFamily="34" charset="0"/>
                      </a:endParaRPr>
                    </a:p>
                  </a:txBody>
                  <a:tcPr marL="0" marR="0" marT="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332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331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US" sz="1300" b="0" dirty="0">
                          <a:solidFill>
                            <a:schemeClr val="tx1"/>
                          </a:solidFill>
                          <a:latin typeface="Trebuchet MS" panose="020B0603020202020204" pitchFamily="34" charset="0"/>
                          <a:cs typeface="Arial" panose="020B0604020202020204" pitchFamily="34" charset="0"/>
                        </a:rPr>
                        <a:t>107.0 (65.4, 148.5)</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4038056416"/>
                  </a:ext>
                </a:extLst>
              </a:tr>
              <a:tr h="216000">
                <a:tc rowSpan="2">
                  <a:txBody>
                    <a:bodyPr/>
                    <a:lstStyle/>
                    <a:p>
                      <a:pPr algn="r" fontAlgn="b"/>
                      <a:r>
                        <a:rPr lang="en-GB" sz="1300" b="1" i="0" u="none" strike="noStrike" dirty="0">
                          <a:solidFill>
                            <a:srgbClr val="000000"/>
                          </a:solidFill>
                          <a:effectLst/>
                          <a:latin typeface="Trebuchet MS" panose="020B0603020202020204" pitchFamily="34" charset="0"/>
                          <a:cs typeface="Arial" panose="020B0604020202020204" pitchFamily="34" charset="0"/>
                        </a:rPr>
                        <a:t>Anti-acid therapy*</a:t>
                      </a:r>
                    </a:p>
                  </a:txBody>
                  <a:tcPr marL="9525" marR="18000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88900" indent="0" algn="l" fontAlgn="b"/>
                      <a:r>
                        <a:rPr lang="en-GB" sz="1300" b="0" i="0" u="none" strike="noStrike" dirty="0">
                          <a:solidFill>
                            <a:srgbClr val="000000"/>
                          </a:solidFill>
                          <a:effectLst/>
                          <a:latin typeface="Trebuchet MS" panose="020B0603020202020204" pitchFamily="34" charset="0"/>
                          <a:cs typeface="Arial" panose="020B0604020202020204" pitchFamily="34" charset="0"/>
                        </a:rPr>
                        <a:t>Yes</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200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180</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080" rtl="0" eaLnBrk="1" fontAlgn="auto" latinLnBrk="0" hangingPunct="1">
                        <a:lnSpc>
                          <a:spcPct val="100000"/>
                        </a:lnSpc>
                        <a:spcBef>
                          <a:spcPts val="0"/>
                        </a:spcBef>
                        <a:spcAft>
                          <a:spcPts val="0"/>
                        </a:spcAft>
                        <a:buClrTx/>
                        <a:buSzTx/>
                        <a:buFontTx/>
                        <a:buNone/>
                        <a:tabLst/>
                        <a:defRPr/>
                      </a:pPr>
                      <a:r>
                        <a:rPr kumimoji="0" lang="en-GB" sz="1300" b="0" i="0" u="none" strike="noStrike" kern="0" cap="none" spc="0" normalizeH="0" baseline="0" noProof="0" dirty="0">
                          <a:ln>
                            <a:noFill/>
                          </a:ln>
                          <a:solidFill>
                            <a:srgbClr val="000000"/>
                          </a:solidFill>
                          <a:effectLst/>
                          <a:uLnTx/>
                          <a:uFillTx/>
                          <a:latin typeface="Trebuchet MS" panose="020B0603020202020204" pitchFamily="34" charset="0"/>
                          <a:ea typeface="ＭＳ Ｐゴシック" pitchFamily="34" charset="-128"/>
                          <a:cs typeface="Arial" panose="020B0604020202020204" pitchFamily="34" charset="0"/>
                        </a:rPr>
                        <a:t>113.9 (58.8, 169.0)</a:t>
                      </a: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92340126"/>
                  </a:ext>
                </a:extLst>
              </a:tr>
              <a:tr h="216000">
                <a:tc vMerge="1">
                  <a:txBody>
                    <a:bodyPr/>
                    <a:lstStyle/>
                    <a:p>
                      <a:pPr algn="r" fontAlgn="b"/>
                      <a:endParaRPr lang="en-GB" sz="1400" b="1" i="0" u="none" strike="noStrike" dirty="0">
                        <a:solidFill>
                          <a:srgbClr val="000000"/>
                        </a:solidFill>
                        <a:effectLst/>
                        <a:latin typeface="Arial" panose="020B0604020202020204" pitchFamily="34" charset="0"/>
                        <a:cs typeface="Arial" panose="020B0604020202020204" pitchFamily="34" charset="0"/>
                      </a:endParaRPr>
                    </a:p>
                  </a:txBody>
                  <a:tcPr marL="9525" marR="1800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88900" indent="0" algn="l" fontAlgn="b"/>
                      <a:r>
                        <a:rPr lang="en-GB" sz="1300" b="0" i="0" u="none" strike="noStrike" dirty="0">
                          <a:solidFill>
                            <a:srgbClr val="000000"/>
                          </a:solidFill>
                          <a:effectLst/>
                          <a:latin typeface="Trebuchet MS" panose="020B0603020202020204" pitchFamily="34" charset="0"/>
                          <a:cs typeface="Arial" panose="020B0604020202020204" pitchFamily="34" charset="0"/>
                        </a:rPr>
                        <a:t>No</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132</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151</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080" rtl="0" eaLnBrk="1" fontAlgn="auto" latinLnBrk="0" hangingPunct="1">
                        <a:lnSpc>
                          <a:spcPct val="100000"/>
                        </a:lnSpc>
                        <a:spcBef>
                          <a:spcPts val="0"/>
                        </a:spcBef>
                        <a:spcAft>
                          <a:spcPts val="0"/>
                        </a:spcAft>
                        <a:buClrTx/>
                        <a:buSzTx/>
                        <a:buFontTx/>
                        <a:buNone/>
                        <a:tabLst/>
                        <a:defRPr/>
                      </a:pPr>
                      <a:r>
                        <a:rPr kumimoji="0" lang="en-GB" sz="1300" b="0" i="0" u="none" strike="noStrike" kern="0" cap="none" spc="0" normalizeH="0" baseline="0" noProof="0" dirty="0">
                          <a:ln>
                            <a:noFill/>
                          </a:ln>
                          <a:solidFill>
                            <a:srgbClr val="000000"/>
                          </a:solidFill>
                          <a:effectLst/>
                          <a:uLnTx/>
                          <a:uFillTx/>
                          <a:latin typeface="Trebuchet MS" panose="020B0603020202020204" pitchFamily="34" charset="0"/>
                          <a:ea typeface="ＭＳ Ｐゴシック" pitchFamily="34" charset="-128"/>
                          <a:cs typeface="Arial" panose="020B0604020202020204" pitchFamily="34" charset="0"/>
                        </a:rPr>
                        <a:t>95.2 (31.5, 158.9)</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79710338"/>
                  </a:ext>
                </a:extLst>
              </a:tr>
              <a:tr h="216000">
                <a:tc>
                  <a:txBody>
                    <a:bodyPr/>
                    <a:lstStyle/>
                    <a:p>
                      <a:pPr algn="r" fontAlgn="b"/>
                      <a:endParaRPr lang="en-GB" sz="1300" b="1" i="0" u="none" strike="noStrike" baseline="30000" dirty="0">
                        <a:solidFill>
                          <a:srgbClr val="000000"/>
                        </a:solidFill>
                        <a:effectLst/>
                        <a:latin typeface="Trebuchet MS" panose="020B0603020202020204" pitchFamily="34" charset="0"/>
                        <a:cs typeface="Arial" panose="020B0604020202020204" pitchFamily="34" charset="0"/>
                      </a:endParaRPr>
                    </a:p>
                  </a:txBody>
                  <a:tcPr marL="9525" marR="18000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88900" indent="0" algn="l" fontAlgn="b"/>
                      <a:endParaRPr lang="en-GB" sz="1300" b="0" i="0" u="none" strike="noStrike" dirty="0">
                        <a:solidFill>
                          <a:srgbClr val="000000"/>
                        </a:solidFill>
                        <a:effectLst/>
                        <a:latin typeface="Trebuchet MS" panose="020B0603020202020204" pitchFamily="34" charset="0"/>
                        <a:cs typeface="Arial" panose="020B0604020202020204" pitchFamily="34" charset="0"/>
                      </a:endParaRP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121908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07092493"/>
                  </a:ext>
                </a:extLst>
              </a:tr>
              <a:tr h="216000">
                <a:tc>
                  <a:txBody>
                    <a:bodyPr/>
                    <a:lstStyle/>
                    <a:p>
                      <a:pPr algn="r" fontAlgn="b"/>
                      <a:r>
                        <a:rPr lang="en-GB" sz="1300" b="1" i="0" u="none" strike="noStrike" dirty="0">
                          <a:solidFill>
                            <a:srgbClr val="000000"/>
                          </a:solidFill>
                          <a:effectLst/>
                          <a:latin typeface="Trebuchet MS" panose="020B0603020202020204" pitchFamily="34" charset="0"/>
                          <a:cs typeface="Arial" panose="020B0604020202020204" pitchFamily="34" charset="0"/>
                        </a:rPr>
                        <a:t>DMARDs</a:t>
                      </a:r>
                      <a:r>
                        <a:rPr lang="en-GB" sz="1300" b="1" i="0" u="none" strike="noStrike" baseline="30000" dirty="0">
                          <a:solidFill>
                            <a:srgbClr val="000000"/>
                          </a:solidFill>
                          <a:effectLst/>
                          <a:latin typeface="Trebuchet MS" panose="020B0603020202020204" pitchFamily="34" charset="0"/>
                          <a:cs typeface="Arial" panose="020B0604020202020204" pitchFamily="34" charset="0"/>
                        </a:rPr>
                        <a:t>†</a:t>
                      </a:r>
                    </a:p>
                  </a:txBody>
                  <a:tcPr marL="9525" marR="18000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88900" indent="0" algn="l" fontAlgn="b"/>
                      <a:r>
                        <a:rPr lang="en-GB" sz="1300" b="0" i="0" u="none" strike="noStrike" dirty="0">
                          <a:solidFill>
                            <a:srgbClr val="000000"/>
                          </a:solidFill>
                          <a:effectLst/>
                          <a:latin typeface="Trebuchet MS" panose="020B0603020202020204" pitchFamily="34" charset="0"/>
                          <a:cs typeface="Arial" panose="020B0604020202020204" pitchFamily="34" charset="0"/>
                        </a:rPr>
                        <a:t>Yes</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43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48</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lvl="0" indent="0" algn="ctr" defTabSz="1219080" rtl="0" eaLnBrk="1" fontAlgn="auto" latinLnBrk="0" hangingPunct="1">
                        <a:lnSpc>
                          <a:spcPct val="100000"/>
                        </a:lnSpc>
                        <a:spcBef>
                          <a:spcPts val="0"/>
                        </a:spcBef>
                        <a:spcAft>
                          <a:spcPts val="0"/>
                        </a:spcAft>
                        <a:buClrTx/>
                        <a:buSzTx/>
                        <a:buFontTx/>
                        <a:buNone/>
                        <a:tabLst/>
                        <a:defRPr/>
                      </a:pPr>
                      <a:r>
                        <a:rPr kumimoji="0" lang="en-GB" sz="1300" b="0" i="0" u="none" strike="noStrike" kern="0" cap="none" spc="0" normalizeH="0" baseline="0" noProof="0" dirty="0">
                          <a:ln>
                            <a:noFill/>
                          </a:ln>
                          <a:solidFill>
                            <a:srgbClr val="000000"/>
                          </a:solidFill>
                          <a:effectLst/>
                          <a:uLnTx/>
                          <a:uFillTx/>
                          <a:latin typeface="Trebuchet MS" panose="020B0603020202020204" pitchFamily="34" charset="0"/>
                          <a:ea typeface="ＭＳ Ｐゴシック" pitchFamily="34" charset="-128"/>
                          <a:cs typeface="Arial" panose="020B0604020202020204" pitchFamily="34" charset="0"/>
                        </a:rPr>
                        <a:t>148.4 (33.9, 262.9)</a:t>
                      </a: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3139462"/>
                  </a:ext>
                </a:extLst>
              </a:tr>
              <a:tr h="216000">
                <a:tc>
                  <a:txBody>
                    <a:bodyPr/>
                    <a:lstStyle/>
                    <a:p>
                      <a:pPr algn="r" fontAlgn="b"/>
                      <a:endParaRPr lang="en-GB" sz="1300" b="1" i="0" u="none" strike="noStrike" dirty="0">
                        <a:solidFill>
                          <a:srgbClr val="000000"/>
                        </a:solidFill>
                        <a:effectLst/>
                        <a:latin typeface="Trebuchet MS" panose="020B0603020202020204" pitchFamily="34" charset="0"/>
                        <a:cs typeface="Arial" panose="020B0604020202020204" pitchFamily="34" charset="0"/>
                      </a:endParaRPr>
                    </a:p>
                  </a:txBody>
                  <a:tcPr marL="9525" marR="180000" marT="36000" marB="0">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88900" indent="0" algn="l" fontAlgn="b"/>
                      <a:r>
                        <a:rPr lang="en-GB" sz="1300" b="0" i="0" u="none" strike="noStrike" dirty="0">
                          <a:solidFill>
                            <a:srgbClr val="000000"/>
                          </a:solidFill>
                          <a:effectLst/>
                          <a:latin typeface="Trebuchet MS" panose="020B0603020202020204" pitchFamily="34" charset="0"/>
                          <a:cs typeface="Arial" panose="020B0604020202020204" pitchFamily="34" charset="0"/>
                        </a:rPr>
                        <a:t>No</a:t>
                      </a:r>
                    </a:p>
                  </a:txBody>
                  <a:tcPr marL="9525" marR="952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289</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300" b="0" dirty="0">
                          <a:solidFill>
                            <a:schemeClr val="tx1"/>
                          </a:solidFill>
                          <a:latin typeface="Trebuchet MS" panose="020B0603020202020204" pitchFamily="34" charset="0"/>
                          <a:cs typeface="Arial" panose="020B0604020202020204" pitchFamily="34" charset="0"/>
                        </a:rPr>
                        <a:t>283</a:t>
                      </a: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300" b="0" dirty="0">
                        <a:solidFill>
                          <a:schemeClr val="tx1"/>
                        </a:solidFill>
                        <a:latin typeface="Trebuchet MS" panose="020B0603020202020204" pitchFamily="34" charset="0"/>
                        <a:cs typeface="Arial" panose="020B0604020202020204" pitchFamily="34" charset="0"/>
                      </a:endParaRP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tc>
                  <a:txBody>
                    <a:bodyPr/>
                    <a:lstStyle/>
                    <a:p>
                      <a:pPr algn="ctr"/>
                      <a:r>
                        <a:rPr lang="en-GB" sz="1300" b="0" dirty="0">
                          <a:solidFill>
                            <a:schemeClr val="tx1"/>
                          </a:solidFill>
                          <a:latin typeface="Trebuchet MS" panose="020B0603020202020204" pitchFamily="34" charset="0"/>
                          <a:cs typeface="Arial" panose="020B0604020202020204" pitchFamily="34" charset="0"/>
                        </a:rPr>
                        <a:t>99.5 (54.8, 144.2)</a:t>
                      </a:r>
                    </a:p>
                  </a:txBody>
                  <a:tcPr marL="121920" marR="12192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748654600"/>
                  </a:ext>
                </a:extLst>
              </a:tr>
            </a:tbl>
          </a:graphicData>
        </a:graphic>
      </p:graphicFrame>
      <p:graphicFrame>
        <p:nvGraphicFramePr>
          <p:cNvPr id="5" name="Chart 4">
            <a:extLst>
              <a:ext uri="{FF2B5EF4-FFF2-40B4-BE49-F238E27FC236}">
                <a16:creationId xmlns:a16="http://schemas.microsoft.com/office/drawing/2014/main" id="{E816A154-3F39-A0AB-51D3-2EA505889F35}"/>
              </a:ext>
            </a:extLst>
          </p:cNvPr>
          <p:cNvGraphicFramePr>
            <a:graphicFrameLocks/>
          </p:cNvGraphicFramePr>
          <p:nvPr>
            <p:extLst>
              <p:ext uri="{D42A27DB-BD31-4B8C-83A1-F6EECF244321}">
                <p14:modId xmlns:p14="http://schemas.microsoft.com/office/powerpoint/2010/main" val="274807644"/>
              </p:ext>
            </p:extLst>
          </p:nvPr>
        </p:nvGraphicFramePr>
        <p:xfrm>
          <a:off x="3395405" y="2115081"/>
          <a:ext cx="4929052" cy="4695294"/>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a:extLst>
              <a:ext uri="{FF2B5EF4-FFF2-40B4-BE49-F238E27FC236}">
                <a16:creationId xmlns:a16="http://schemas.microsoft.com/office/drawing/2014/main" id="{3047C5F9-C0EF-2002-4963-916D4D6BF105}"/>
              </a:ext>
            </a:extLst>
          </p:cNvPr>
          <p:cNvSpPr txBox="1"/>
          <p:nvPr/>
        </p:nvSpPr>
        <p:spPr>
          <a:xfrm>
            <a:off x="825601" y="4876800"/>
            <a:ext cx="7492798" cy="340519"/>
          </a:xfrm>
          <a:prstGeom prst="roundRect">
            <a:avLst/>
          </a:prstGeom>
          <a:solidFill>
            <a:srgbClr val="F5CBDD"/>
          </a:solidFill>
          <a:ln w="19050">
            <a:solidFill>
              <a:srgbClr val="EC008C"/>
            </a:solidFill>
          </a:ln>
        </p:spPr>
        <p:txBody>
          <a:bodyPr wrap="square" rtlCol="0" anchor="ctr">
            <a:spAutoFit/>
          </a:bodyPr>
          <a:lstStyle/>
          <a:p>
            <a:pPr algn="ctr"/>
            <a:r>
              <a:rPr lang="en-GB" sz="1400" i="1" dirty="0">
                <a:latin typeface="Trebuchet MS" pitchFamily="34" charset="0"/>
              </a:rPr>
              <a:t>P </a:t>
            </a:r>
            <a:r>
              <a:rPr lang="en-GB" sz="1400" dirty="0">
                <a:latin typeface="Trebuchet MS" pitchFamily="34" charset="0"/>
              </a:rPr>
              <a:t>value for treatment-by-subgroup-by-time interaction &gt;0.05 for all subgroups shown</a:t>
            </a:r>
          </a:p>
        </p:txBody>
      </p:sp>
      <p:sp>
        <p:nvSpPr>
          <p:cNvPr id="15" name="TextBox 14">
            <a:extLst>
              <a:ext uri="{FF2B5EF4-FFF2-40B4-BE49-F238E27FC236}">
                <a16:creationId xmlns:a16="http://schemas.microsoft.com/office/drawing/2014/main" id="{DDEA443A-B393-2596-ED21-D8211CC3075F}"/>
              </a:ext>
            </a:extLst>
          </p:cNvPr>
          <p:cNvSpPr txBox="1"/>
          <p:nvPr/>
        </p:nvSpPr>
        <p:spPr>
          <a:xfrm>
            <a:off x="76200" y="5872163"/>
            <a:ext cx="9006966" cy="553998"/>
          </a:xfrm>
          <a:prstGeom prst="rect">
            <a:avLst/>
          </a:prstGeom>
          <a:noFill/>
        </p:spPr>
        <p:txBody>
          <a:bodyPr wrap="square" lIns="0" rtlCol="0" anchor="b">
            <a:spAutoFit/>
          </a:bodyPr>
          <a:lstStyle/>
          <a:p>
            <a:r>
              <a:rPr lang="en-GB" sz="1000" dirty="0">
                <a:solidFill>
                  <a:schemeClr val="tx1">
                    <a:lumMod val="65000"/>
                    <a:lumOff val="35000"/>
                  </a:schemeClr>
                </a:solidFill>
                <a:latin typeface="Trebuchet MS" pitchFamily="34" charset="0"/>
              </a:rPr>
              <a:t>*Based on the WHO Drug Dictionary (version 19.MAR) (Anatomical Therapeutic Chemical codes for ‘antacids’ and ‘drugs for peptic ulcer and gastro-oesophageal reflux disease [GORD]’ and preferred name ‘drugs for acid related disorders’).</a:t>
            </a:r>
          </a:p>
          <a:p>
            <a:r>
              <a:rPr lang="en-GB" sz="1000" baseline="30000" dirty="0">
                <a:solidFill>
                  <a:schemeClr val="tx1">
                    <a:lumMod val="65000"/>
                    <a:lumOff val="35000"/>
                  </a:schemeClr>
                </a:solidFill>
                <a:latin typeface="Trebuchet MS" pitchFamily="34" charset="0"/>
              </a:rPr>
              <a:t>†</a:t>
            </a:r>
            <a:r>
              <a:rPr lang="en-GB" sz="1000" dirty="0">
                <a:solidFill>
                  <a:schemeClr val="tx1">
                    <a:lumMod val="65000"/>
                    <a:lumOff val="35000"/>
                  </a:schemeClr>
                </a:solidFill>
                <a:latin typeface="Trebuchet MS" pitchFamily="34" charset="0"/>
              </a:rPr>
              <a:t>Based on WHO Drug Dictionary (version 19.MAR) standardised drug grouping excluding denosumab, plus baricitinib.</a:t>
            </a:r>
          </a:p>
        </p:txBody>
      </p:sp>
      <p:sp>
        <p:nvSpPr>
          <p:cNvPr id="3" name="TextBox 2">
            <a:extLst>
              <a:ext uri="{FF2B5EF4-FFF2-40B4-BE49-F238E27FC236}">
                <a16:creationId xmlns:a16="http://schemas.microsoft.com/office/drawing/2014/main" id="{4241CA8C-14D6-3A7A-5F0C-B2384E65E734}"/>
              </a:ext>
            </a:extLst>
          </p:cNvPr>
          <p:cNvSpPr txBox="1"/>
          <p:nvPr/>
        </p:nvSpPr>
        <p:spPr>
          <a:xfrm>
            <a:off x="5343195" y="4416623"/>
            <a:ext cx="2120205" cy="307777"/>
          </a:xfrm>
          <a:prstGeom prst="rect">
            <a:avLst/>
          </a:prstGeom>
          <a:noFill/>
        </p:spPr>
        <p:txBody>
          <a:bodyPr wrap="square" rtlCol="0">
            <a:spAutoFit/>
          </a:bodyPr>
          <a:lstStyle/>
          <a:p>
            <a:pPr marL="0" marR="0" lvl="0" indent="0" algn="r" defTabSz="1213688"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Trebuchet MS" panose="020B0603020202020204" pitchFamily="34" charset="0"/>
                <a:cs typeface="Arial" panose="020B0604020202020204" pitchFamily="34" charset="0"/>
              </a:rPr>
              <a:t>Favours nintedanib</a:t>
            </a:r>
            <a:endParaRPr kumimoji="0" lang="en-US" sz="1400" b="0" i="0" u="none" strike="noStrike" kern="1200" cap="none" spc="0" normalizeH="0" baseline="0" noProof="0" dirty="0">
              <a:ln>
                <a:noFill/>
              </a:ln>
              <a:solidFill>
                <a:prstClr val="black"/>
              </a:solidFill>
              <a:effectLst/>
              <a:uLnTx/>
              <a:uFillTx/>
              <a:latin typeface="Trebuchet MS" panose="020B0603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D79A96D1-B29C-2670-DB5A-A30061CCFFD8}"/>
              </a:ext>
            </a:extLst>
          </p:cNvPr>
          <p:cNvSpPr txBox="1"/>
          <p:nvPr/>
        </p:nvSpPr>
        <p:spPr>
          <a:xfrm>
            <a:off x="3608664" y="4416623"/>
            <a:ext cx="1787811" cy="307777"/>
          </a:xfrm>
          <a:prstGeom prst="rect">
            <a:avLst/>
          </a:prstGeom>
          <a:noFill/>
        </p:spPr>
        <p:txBody>
          <a:bodyPr wrap="square" rtlCol="0">
            <a:spAutoFit/>
          </a:bodyPr>
          <a:lstStyle/>
          <a:p>
            <a:pPr marL="0" marR="0" lvl="0" indent="0" algn="ctr" defTabSz="1213688"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Trebuchet MS" panose="020B0603020202020204" pitchFamily="34" charset="0"/>
                <a:cs typeface="Arial" panose="020B0604020202020204" pitchFamily="34" charset="0"/>
              </a:rPr>
              <a:t>Favours placebo</a:t>
            </a:r>
            <a:endParaRPr kumimoji="0" lang="en-US" sz="1400" b="0" i="0" u="none" strike="noStrike" kern="1200" cap="none" spc="0" normalizeH="0" baseline="0" noProof="0" dirty="0">
              <a:ln>
                <a:noFill/>
              </a:ln>
              <a:solidFill>
                <a:prstClr val="black"/>
              </a:solidFill>
              <a:effectLst/>
              <a:uLnTx/>
              <a:uFillTx/>
              <a:latin typeface="Trebuchet MS" panose="020B0603020202020204" pitchFamily="34" charset="0"/>
              <a:cs typeface="Arial" panose="020B0604020202020204" pitchFamily="34" charset="0"/>
            </a:endParaRPr>
          </a:p>
        </p:txBody>
      </p:sp>
    </p:spTree>
    <p:extLst>
      <p:ext uri="{BB962C8B-B14F-4D97-AF65-F5344CB8AC3E}">
        <p14:creationId xmlns:p14="http://schemas.microsoft.com/office/powerpoint/2010/main" val="17022527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28600" y="990600"/>
            <a:ext cx="8763000" cy="5135563"/>
          </a:xfrm>
        </p:spPr>
        <p:txBody>
          <a:bodyPr/>
          <a:lstStyle/>
          <a:p>
            <a:pPr marL="0" indent="0">
              <a:spcBef>
                <a:spcPts val="1000"/>
              </a:spcBef>
              <a:buNone/>
            </a:pPr>
            <a:r>
              <a:rPr lang="en-GB" b="1" dirty="0">
                <a:solidFill>
                  <a:srgbClr val="EC008C"/>
                </a:solidFill>
              </a:rPr>
              <a:t>Discussion</a:t>
            </a:r>
          </a:p>
          <a:p>
            <a:pPr>
              <a:spcBef>
                <a:spcPts val="1000"/>
              </a:spcBef>
            </a:pPr>
            <a:r>
              <a:rPr lang="en-GB" sz="1800" dirty="0">
                <a:effectLst/>
                <a:ea typeface="Calibri" panose="020F0502020204030204" pitchFamily="34" charset="0"/>
              </a:rPr>
              <a:t>No heterogeneity was detected in the effect of nintedanib on reducing the </a:t>
            </a:r>
            <a:br>
              <a:rPr lang="en-GB" sz="1800" dirty="0">
                <a:effectLst/>
                <a:ea typeface="Calibri" panose="020F0502020204030204" pitchFamily="34" charset="0"/>
              </a:rPr>
            </a:br>
            <a:r>
              <a:rPr lang="en-GB" sz="1800" dirty="0">
                <a:effectLst/>
                <a:ea typeface="Calibri" panose="020F0502020204030204" pitchFamily="34" charset="0"/>
              </a:rPr>
              <a:t>rate of FVC decline across subgroups based on demographics (age, sex, race, BMI), measures </a:t>
            </a:r>
            <a:r>
              <a:rPr lang="en-GB" sz="1800" dirty="0"/>
              <a:t>of disease severity (FVC, DLco, CPI, GAP stage, time since diagnosis of ILD), or use of anti-acid therapy or DMARDs at baseline</a:t>
            </a:r>
          </a:p>
          <a:p>
            <a:pPr>
              <a:spcBef>
                <a:spcPts val="1000"/>
              </a:spcBef>
            </a:pPr>
            <a:r>
              <a:rPr lang="en-GB" sz="1800" dirty="0"/>
              <a:t>This is in line with the consistent effect of nintedanib across subgroups based on baseline characteristics in clinical trials in patients with IPF</a:t>
            </a:r>
            <a:r>
              <a:rPr lang="en-GB" sz="1800" baseline="30000" dirty="0"/>
              <a:t>1-8</a:t>
            </a:r>
            <a:r>
              <a:rPr lang="en-GB" sz="1800" dirty="0"/>
              <a:t> and SSc-ILD</a:t>
            </a:r>
            <a:r>
              <a:rPr lang="en-GB" sz="1800" baseline="30000" dirty="0"/>
              <a:t>9-13</a:t>
            </a:r>
            <a:r>
              <a:rPr lang="en-GB" sz="1800" dirty="0"/>
              <a:t> </a:t>
            </a:r>
          </a:p>
          <a:p>
            <a:pPr>
              <a:spcBef>
                <a:spcPts val="1000"/>
              </a:spcBef>
            </a:pPr>
            <a:r>
              <a:rPr lang="en-GB" sz="1800" dirty="0"/>
              <a:t>Previous analyses of data from the INBUILD trial found no heterogeneity in the effect of nintedanib across subgroups by ILD diagnosis</a:t>
            </a:r>
            <a:r>
              <a:rPr lang="en-GB" sz="1800" baseline="30000" dirty="0"/>
              <a:t>14,15</a:t>
            </a:r>
            <a:r>
              <a:rPr lang="en-GB" sz="1800" dirty="0"/>
              <a:t> and </a:t>
            </a:r>
            <a:r>
              <a:rPr lang="en-GB" sz="1800" dirty="0">
                <a:effectLst/>
                <a:ea typeface="Calibri" panose="020F0502020204030204" pitchFamily="34" charset="0"/>
              </a:rPr>
              <a:t>by use of glucocorticoids at baseline</a:t>
            </a:r>
            <a:r>
              <a:rPr lang="en-GB" sz="1800" baseline="30000" dirty="0">
                <a:effectLst/>
                <a:ea typeface="Calibri" panose="020F0502020204030204" pitchFamily="34" charset="0"/>
              </a:rPr>
              <a:t>16 </a:t>
            </a:r>
          </a:p>
          <a:p>
            <a:pPr>
              <a:spcBef>
                <a:spcPts val="1000"/>
              </a:spcBef>
            </a:pPr>
            <a:r>
              <a:rPr lang="en-GB" sz="1800" dirty="0"/>
              <a:t>The INBUILD trial was not designed or powered to show a benefit of nintedanib in these subgroups and interaction </a:t>
            </a:r>
            <a:r>
              <a:rPr lang="en-GB" sz="1800" i="1" dirty="0"/>
              <a:t>p</a:t>
            </a:r>
            <a:r>
              <a:rPr lang="en-GB" sz="1800" dirty="0"/>
              <a:t> values should be regarded as exploratory. Results in small subgroups should particularly be interpreted with caution</a:t>
            </a:r>
          </a:p>
          <a:p>
            <a:endParaRPr lang="en-GB" dirty="0"/>
          </a:p>
        </p:txBody>
      </p:sp>
      <p:sp>
        <p:nvSpPr>
          <p:cNvPr id="7" name="TextBox 6">
            <a:extLst>
              <a:ext uri="{FF2B5EF4-FFF2-40B4-BE49-F238E27FC236}">
                <a16:creationId xmlns:a16="http://schemas.microsoft.com/office/drawing/2014/main" id="{4F4F49B0-9A9C-23BE-5E3E-A93C89082859}"/>
              </a:ext>
            </a:extLst>
          </p:cNvPr>
          <p:cNvSpPr txBox="1"/>
          <p:nvPr/>
        </p:nvSpPr>
        <p:spPr>
          <a:xfrm>
            <a:off x="76200" y="5458757"/>
            <a:ext cx="8686800" cy="969496"/>
          </a:xfrm>
          <a:prstGeom prst="rect">
            <a:avLst/>
          </a:prstGeom>
          <a:noFill/>
        </p:spPr>
        <p:txBody>
          <a:bodyPr wrap="square" lIns="0" rIns="0" rtlCol="0" anchor="b">
            <a:spAutoFit/>
          </a:bodyPr>
          <a:lstStyle/>
          <a:p>
            <a:r>
              <a:rPr lang="da-DK" sz="950" dirty="0">
                <a:solidFill>
                  <a:schemeClr val="tx1">
                    <a:lumMod val="65000"/>
                    <a:lumOff val="35000"/>
                  </a:schemeClr>
                </a:solidFill>
                <a:latin typeface="Trebuchet MS" pitchFamily="34" charset="0"/>
              </a:rPr>
              <a:t>1. Costabel U et al. Am J Respir Crit Care Med 2016;193:178-85; 2. Taniguchi H et al. Respirology 2016;21:1425-1430; 3. Kolb M et al. Thorax 2017;72:340-346. </a:t>
            </a:r>
            <a:br>
              <a:rPr lang="da-DK" sz="950" dirty="0">
                <a:solidFill>
                  <a:schemeClr val="tx1">
                    <a:lumMod val="65000"/>
                    <a:lumOff val="35000"/>
                  </a:schemeClr>
                </a:solidFill>
                <a:latin typeface="Trebuchet MS" pitchFamily="34" charset="0"/>
              </a:rPr>
            </a:br>
            <a:r>
              <a:rPr lang="da-DK" sz="950" dirty="0">
                <a:solidFill>
                  <a:schemeClr val="tx1">
                    <a:lumMod val="65000"/>
                    <a:lumOff val="35000"/>
                  </a:schemeClr>
                </a:solidFill>
                <a:latin typeface="Trebuchet MS" pitchFamily="34" charset="0"/>
              </a:rPr>
              <a:t>4. Costabel U et al. Respir Res 2018;19(1):167; 5. Cottin V et al. Eur Respir J 2019;53:1801655; 6. Ryerson CJ et al. ERJ Open Res 2019;5:00127-2018; </a:t>
            </a:r>
            <a:br>
              <a:rPr lang="da-DK" sz="950" dirty="0">
                <a:solidFill>
                  <a:schemeClr val="tx1">
                    <a:lumMod val="65000"/>
                    <a:lumOff val="35000"/>
                  </a:schemeClr>
                </a:solidFill>
                <a:latin typeface="Trebuchet MS" pitchFamily="34" charset="0"/>
              </a:rPr>
            </a:br>
            <a:r>
              <a:rPr lang="da-DK" sz="950" dirty="0">
                <a:solidFill>
                  <a:schemeClr val="tx1">
                    <a:lumMod val="65000"/>
                    <a:lumOff val="35000"/>
                  </a:schemeClr>
                </a:solidFill>
                <a:latin typeface="Trebuchet MS" pitchFamily="34" charset="0"/>
              </a:rPr>
              <a:t>7. Jouneau S et al. Respir Res 2020;21:312; 8. Glaspole I et al. Respir Res 2021;22:125; 9. Distler O et al. N Engl J Med 2019;380:2518-2528; 10. Azuma A et al. Respir Investig 2021;59:252-259; 11. Highland KB et al. Lancet Respir Med 2021;9:96-106; 12. Kuwana M et al. Arthritis Rheumatol 2022;74:518-526; </a:t>
            </a:r>
            <a:br>
              <a:rPr lang="da-DK" sz="950" dirty="0">
                <a:solidFill>
                  <a:schemeClr val="tx1">
                    <a:lumMod val="65000"/>
                    <a:lumOff val="35000"/>
                  </a:schemeClr>
                </a:solidFill>
                <a:latin typeface="Trebuchet MS" pitchFamily="34" charset="0"/>
              </a:rPr>
            </a:br>
            <a:r>
              <a:rPr lang="da-DK" sz="950" dirty="0">
                <a:solidFill>
                  <a:schemeClr val="tx1">
                    <a:lumMod val="65000"/>
                    <a:lumOff val="35000"/>
                  </a:schemeClr>
                </a:solidFill>
                <a:latin typeface="Trebuchet MS" pitchFamily="34" charset="0"/>
              </a:rPr>
              <a:t>13. Volkmann ER et al. Rheumatology (Oxford) 2022;61:4397-4408; 14. Wells AU et al. Lancet Respir Med 2020;8:453–60; 15. Matteson EL et al. Arthritis Rheumatol 2022;74:1039-47; 16. Cottin V et al. Respir Res 2021;22:84. </a:t>
            </a:r>
            <a:endParaRPr lang="en-GB" sz="950" dirty="0">
              <a:solidFill>
                <a:schemeClr val="tx1">
                  <a:lumMod val="65000"/>
                  <a:lumOff val="35000"/>
                </a:schemeClr>
              </a:solidFill>
              <a:latin typeface="Trebuchet MS" pitchFamily="34" charset="0"/>
            </a:endParaRPr>
          </a:p>
        </p:txBody>
      </p:sp>
    </p:spTree>
    <p:extLst>
      <p:ext uri="{BB962C8B-B14F-4D97-AF65-F5344CB8AC3E}">
        <p14:creationId xmlns:p14="http://schemas.microsoft.com/office/powerpoint/2010/main" val="2411692849"/>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1335</TotalTime>
  <Words>1455</Words>
  <Application>Microsoft Office PowerPoint</Application>
  <PresentationFormat>On-screen Show (4:3)</PresentationFormat>
  <Paragraphs>209</Paragraphs>
  <Slides>11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Trebuchet MS</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Springer-SBM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hayw01</dc:creator>
  <cp:lastModifiedBy>Elizabeth Ng (FleishmanHillard)</cp:lastModifiedBy>
  <cp:revision>87</cp:revision>
  <dcterms:created xsi:type="dcterms:W3CDTF">2010-11-02T11:52:55Z</dcterms:created>
  <dcterms:modified xsi:type="dcterms:W3CDTF">2023-08-22T10:30:30Z</dcterms:modified>
  <cp:contentStatus>Final</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arkAsFinal">
    <vt:bool>true</vt:bool>
  </property>
</Properties>
</file>