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0A365-23A7-49FE-8CB9-3F99EE2FF99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EFB78-EF19-433F-AB35-EC51597DC4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8.png"/><Relationship Id="rId18" Type="http://schemas.microsoft.com/office/2007/relationships/hdphoto" Target="../media/hdphoto7.wdp"/><Relationship Id="rId26" Type="http://schemas.microsoft.com/office/2007/relationships/hdphoto" Target="../media/hdphoto10.wdp"/><Relationship Id="rId3" Type="http://schemas.openxmlformats.org/officeDocument/2006/relationships/image" Target="../media/image2.emf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5" Type="http://schemas.openxmlformats.org/officeDocument/2006/relationships/image" Target="../media/image15.png"/><Relationship Id="rId2" Type="http://schemas.openxmlformats.org/officeDocument/2006/relationships/image" Target="../media/image1.emf"/><Relationship Id="rId16" Type="http://schemas.microsoft.com/office/2007/relationships/hdphoto" Target="../media/hdphoto6.wdp"/><Relationship Id="rId20" Type="http://schemas.microsoft.com/office/2007/relationships/hdphoto" Target="../media/hdphoto8.wdp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24" Type="http://schemas.openxmlformats.org/officeDocument/2006/relationships/image" Target="../media/image14.emf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image" Target="../media/image13.emf"/><Relationship Id="rId10" Type="http://schemas.microsoft.com/office/2007/relationships/hdphoto" Target="../media/hdphoto3.wdp"/><Relationship Id="rId19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5.wdp"/><Relationship Id="rId22" Type="http://schemas.microsoft.com/office/2007/relationships/hdphoto" Target="../media/hdphoto9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BA2A609-E4C3-6D0E-11E9-5E9F018859A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452" y="518161"/>
            <a:ext cx="4390587" cy="11717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17A65D3-1BEB-30FE-7949-281C2675CF7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650" y="532955"/>
            <a:ext cx="4370898" cy="11717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FA70AA4-696E-BC21-C5C0-C5E992D21CB6}"/>
              </a:ext>
            </a:extLst>
          </p:cNvPr>
          <p:cNvSpPr txBox="1"/>
          <p:nvPr/>
        </p:nvSpPr>
        <p:spPr>
          <a:xfrm>
            <a:off x="10828" y="9617"/>
            <a:ext cx="1559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 Fig 1.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C2461C-E56B-DFD2-4BEE-F6E2B12EDDA1}"/>
              </a:ext>
            </a:extLst>
          </p:cNvPr>
          <p:cNvSpPr txBox="1"/>
          <p:nvPr/>
        </p:nvSpPr>
        <p:spPr>
          <a:xfrm>
            <a:off x="-15457" y="290295"/>
            <a:ext cx="642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8688B4F-EF47-CED0-6A8B-BF213DED54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grayscl/>
          </a:blip>
          <a:srcRect l="35807" t="21056" r="36035" b="66745"/>
          <a:stretch/>
        </p:blipFill>
        <p:spPr>
          <a:xfrm>
            <a:off x="4741793" y="2408555"/>
            <a:ext cx="4199600" cy="4835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8B72C4A-EA32-BD94-2228-FE86D53074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grayscl/>
          </a:blip>
          <a:srcRect l="68997" t="21108" r="3088" b="67242"/>
          <a:stretch/>
        </p:blipFill>
        <p:spPr>
          <a:xfrm>
            <a:off x="185845" y="2411979"/>
            <a:ext cx="4116239" cy="472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0A4F26-511F-DD36-A38E-BDB4B8C70DF7}"/>
              </a:ext>
            </a:extLst>
          </p:cNvPr>
          <p:cNvSpPr txBox="1"/>
          <p:nvPr/>
        </p:nvSpPr>
        <p:spPr>
          <a:xfrm>
            <a:off x="58027" y="1865428"/>
            <a:ext cx="790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8505C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F730953-04FD-4CF5-2D55-424098211543}"/>
              </a:ext>
            </a:extLst>
          </p:cNvPr>
          <p:cNvSpPr txBox="1"/>
          <p:nvPr/>
        </p:nvSpPr>
        <p:spPr>
          <a:xfrm>
            <a:off x="4675648" y="1862528"/>
            <a:ext cx="1148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SW1736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7EF2F27-BBC6-742E-42A8-AD8C4C4BD294}"/>
              </a:ext>
            </a:extLst>
          </p:cNvPr>
          <p:cNvSpPr txBox="1"/>
          <p:nvPr/>
        </p:nvSpPr>
        <p:spPr>
          <a:xfrm>
            <a:off x="-28683" y="1739723"/>
            <a:ext cx="433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9D2C89-AA25-AACA-91DA-BBCFAE3AE765}"/>
              </a:ext>
            </a:extLst>
          </p:cNvPr>
          <p:cNvSpPr txBox="1"/>
          <p:nvPr/>
        </p:nvSpPr>
        <p:spPr>
          <a:xfrm rot="17607689">
            <a:off x="524508" y="1965935"/>
            <a:ext cx="396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93802B0-AAA0-9916-3334-C9B0C904655A}"/>
              </a:ext>
            </a:extLst>
          </p:cNvPr>
          <p:cNvSpPr txBox="1"/>
          <p:nvPr/>
        </p:nvSpPr>
        <p:spPr>
          <a:xfrm rot="18074858">
            <a:off x="1526274" y="1907759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10 µM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763FAE8-5D36-8809-56E4-87BE74595756}"/>
              </a:ext>
            </a:extLst>
          </p:cNvPr>
          <p:cNvSpPr txBox="1"/>
          <p:nvPr/>
        </p:nvSpPr>
        <p:spPr>
          <a:xfrm rot="18074858">
            <a:off x="2576068" y="1907758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5 µM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89A71AE-9D3D-BA11-5E68-C4FC1C97B459}"/>
              </a:ext>
            </a:extLst>
          </p:cNvPr>
          <p:cNvSpPr txBox="1"/>
          <p:nvPr/>
        </p:nvSpPr>
        <p:spPr>
          <a:xfrm rot="18074858">
            <a:off x="3726192" y="1903716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2.5 µM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8804E14-2A26-0BB3-D33A-0BFBBEAA7F52}"/>
              </a:ext>
            </a:extLst>
          </p:cNvPr>
          <p:cNvSpPr txBox="1"/>
          <p:nvPr/>
        </p:nvSpPr>
        <p:spPr>
          <a:xfrm rot="18204952">
            <a:off x="5203390" y="1989258"/>
            <a:ext cx="396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749BBCE-F752-A94A-5267-ECA371AF8043}"/>
              </a:ext>
            </a:extLst>
          </p:cNvPr>
          <p:cNvSpPr txBox="1"/>
          <p:nvPr/>
        </p:nvSpPr>
        <p:spPr>
          <a:xfrm rot="18074858">
            <a:off x="6264289" y="1888592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10 µM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624A402-9102-0A78-232E-AC290B45D1BE}"/>
              </a:ext>
            </a:extLst>
          </p:cNvPr>
          <p:cNvSpPr txBox="1"/>
          <p:nvPr/>
        </p:nvSpPr>
        <p:spPr>
          <a:xfrm rot="18074858">
            <a:off x="7314083" y="1888592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5 µM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A9BB240-4D92-EB5F-5C97-796683FC25EF}"/>
              </a:ext>
            </a:extLst>
          </p:cNvPr>
          <p:cNvSpPr txBox="1"/>
          <p:nvPr/>
        </p:nvSpPr>
        <p:spPr>
          <a:xfrm rot="18074858">
            <a:off x="8464207" y="1884549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2.5 µM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6F83B24-15DC-653C-F24A-D9D49E6919A0}"/>
              </a:ext>
            </a:extLst>
          </p:cNvPr>
          <p:cNvGrpSpPr/>
          <p:nvPr/>
        </p:nvGrpSpPr>
        <p:grpSpPr>
          <a:xfrm>
            <a:off x="708449" y="3975385"/>
            <a:ext cx="3163073" cy="2324405"/>
            <a:chOff x="3543922" y="798107"/>
            <a:chExt cx="3257526" cy="506669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BBEA680F-471A-BFDF-77DA-10DD111086D0}"/>
                </a:ext>
              </a:extLst>
            </p:cNvPr>
            <p:cNvGrpSpPr/>
            <p:nvPr/>
          </p:nvGrpSpPr>
          <p:grpSpPr>
            <a:xfrm>
              <a:off x="3548077" y="798107"/>
              <a:ext cx="1582326" cy="1194433"/>
              <a:chOff x="3548077" y="798107"/>
              <a:chExt cx="1582326" cy="1194433"/>
            </a:xfrm>
          </p:grpSpPr>
          <p:pic>
            <p:nvPicPr>
              <p:cNvPr id="58" name="Picture 57" descr="A picture containing fabric, clothing, pattern, motif&#10;&#10;Description automatically generated">
                <a:extLst>
                  <a:ext uri="{FF2B5EF4-FFF2-40B4-BE49-F238E27FC236}">
                    <a16:creationId xmlns:a16="http://schemas.microsoft.com/office/drawing/2014/main" xmlns="" id="{E152451C-A6EE-6E6B-13C1-05C968399A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colorTemperature colorTemp="4449"/>
                        </a14:imgEffect>
                        <a14:imgEffect>
                          <a14:saturation sat="15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48077" y="802675"/>
                <a:ext cx="1582326" cy="118674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24" name="Group 58">
                <a:extLst>
                  <a:ext uri="{FF2B5EF4-FFF2-40B4-BE49-F238E27FC236}">
                    <a16:creationId xmlns:a16="http://schemas.microsoft.com/office/drawing/2014/main" xmlns="" id="{6EB33AF1-A93B-75CF-BA09-FFA9B87B19FA}"/>
                  </a:ext>
                </a:extLst>
              </p:cNvPr>
              <p:cNvGrpSpPr/>
              <p:nvPr/>
            </p:nvGrpSpPr>
            <p:grpSpPr>
              <a:xfrm>
                <a:off x="4263052" y="798107"/>
                <a:ext cx="141341" cy="1194433"/>
                <a:chOff x="2629916" y="1294671"/>
                <a:chExt cx="168824" cy="1426666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xmlns="" id="{F436343F-23B0-7A05-856F-1BD194C7DA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29916" y="1294671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xmlns="" id="{CDF8BCA4-F930-FF55-1C44-B8BC13764E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8740" y="1300127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" name="Group 23">
              <a:extLst>
                <a:ext uri="{FF2B5EF4-FFF2-40B4-BE49-F238E27FC236}">
                  <a16:creationId xmlns:a16="http://schemas.microsoft.com/office/drawing/2014/main" xmlns="" id="{6C760038-B168-9696-1C5A-1F71535B5004}"/>
                </a:ext>
              </a:extLst>
            </p:cNvPr>
            <p:cNvGrpSpPr/>
            <p:nvPr/>
          </p:nvGrpSpPr>
          <p:grpSpPr>
            <a:xfrm>
              <a:off x="3552695" y="4667304"/>
              <a:ext cx="1581498" cy="1193753"/>
              <a:chOff x="3552695" y="4667304"/>
              <a:chExt cx="1581498" cy="1193753"/>
            </a:xfrm>
          </p:grpSpPr>
          <p:pic>
            <p:nvPicPr>
              <p:cNvPr id="54" name="Picture 53" descr="A close-up of a microscope&#10;&#10;Description automatically generated with low confidence">
                <a:extLst>
                  <a:ext uri="{FF2B5EF4-FFF2-40B4-BE49-F238E27FC236}">
                    <a16:creationId xmlns:a16="http://schemas.microsoft.com/office/drawing/2014/main" xmlns="" id="{EACDD077-B0ED-47BA-FCDA-1E72F8C411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colorTemperature colorTemp="4089"/>
                        </a14:imgEffect>
                        <a14:imgEffect>
                          <a14:saturation sat="19000"/>
                        </a14:imgEffect>
                        <a14:imgEffect>
                          <a14:brightnessContrast bright="32000" contrast="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52695" y="4674934"/>
                <a:ext cx="1581498" cy="118612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26" name="Group 54">
                <a:extLst>
                  <a:ext uri="{FF2B5EF4-FFF2-40B4-BE49-F238E27FC236}">
                    <a16:creationId xmlns:a16="http://schemas.microsoft.com/office/drawing/2014/main" xmlns="" id="{421DE5B9-ED38-00DC-4CD3-31656E7CFFB5}"/>
                  </a:ext>
                </a:extLst>
              </p:cNvPr>
              <p:cNvGrpSpPr/>
              <p:nvPr/>
            </p:nvGrpSpPr>
            <p:grpSpPr>
              <a:xfrm>
                <a:off x="4200378" y="4667304"/>
                <a:ext cx="283194" cy="1189865"/>
                <a:chOff x="6558168" y="1297885"/>
                <a:chExt cx="338250" cy="1421210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xmlns="" id="{B4F7975D-74C4-DD08-75E0-22D610104D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58168" y="1297885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xmlns="" id="{30B86F36-BEA2-2D89-56C8-7CC9FC1404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96418" y="1297885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Group 24">
              <a:extLst>
                <a:ext uri="{FF2B5EF4-FFF2-40B4-BE49-F238E27FC236}">
                  <a16:creationId xmlns:a16="http://schemas.microsoft.com/office/drawing/2014/main" xmlns="" id="{B869EAE9-10B7-6D35-6117-02C024B6EB98}"/>
                </a:ext>
              </a:extLst>
            </p:cNvPr>
            <p:cNvGrpSpPr/>
            <p:nvPr/>
          </p:nvGrpSpPr>
          <p:grpSpPr>
            <a:xfrm>
              <a:off x="5219956" y="4667304"/>
              <a:ext cx="1581485" cy="1197495"/>
              <a:chOff x="5219956" y="4667304"/>
              <a:chExt cx="1581485" cy="1197495"/>
            </a:xfrm>
          </p:grpSpPr>
          <p:pic>
            <p:nvPicPr>
              <p:cNvPr id="50" name="Picture 49" descr="A picture containing pattern&#10;&#10;Description automatically generated">
                <a:extLst>
                  <a:ext uri="{FF2B5EF4-FFF2-40B4-BE49-F238E27FC236}">
                    <a16:creationId xmlns:a16="http://schemas.microsoft.com/office/drawing/2014/main" xmlns="" id="{EE3A1C85-C5F5-B2F2-9F1D-2E83ECC7B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colorTemperature colorTemp="5119"/>
                        </a14:imgEffect>
                        <a14:imgEffect>
                          <a14:saturation sat="38000"/>
                        </a14:imgEffect>
                        <a14:imgEffect>
                          <a14:brightnessContrast bright="44000" contrast="1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19956" y="4671055"/>
                <a:ext cx="1581485" cy="118611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28" name="Group 50">
                <a:extLst>
                  <a:ext uri="{FF2B5EF4-FFF2-40B4-BE49-F238E27FC236}">
                    <a16:creationId xmlns:a16="http://schemas.microsoft.com/office/drawing/2014/main" xmlns="" id="{100E99CB-C8AF-D11B-0AC2-B58DF9A12606}"/>
                  </a:ext>
                </a:extLst>
              </p:cNvPr>
              <p:cNvGrpSpPr/>
              <p:nvPr/>
            </p:nvGrpSpPr>
            <p:grpSpPr>
              <a:xfrm>
                <a:off x="5858062" y="4667304"/>
                <a:ext cx="292211" cy="1197495"/>
                <a:chOff x="6534063" y="2840388"/>
                <a:chExt cx="349024" cy="1430324"/>
              </a:xfrm>
            </p:grpSpPr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xmlns="" id="{083B14CD-3889-C086-C14C-52CDD375AF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34063" y="2840388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xmlns="" id="{B2CBEB4F-1FDD-ADDC-B33D-5E71D70D41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83087" y="2849502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" name="Group 25">
              <a:extLst>
                <a:ext uri="{FF2B5EF4-FFF2-40B4-BE49-F238E27FC236}">
                  <a16:creationId xmlns:a16="http://schemas.microsoft.com/office/drawing/2014/main" xmlns="" id="{08CEA5BF-7F38-FDC1-599C-9FF4F795B68F}"/>
                </a:ext>
              </a:extLst>
            </p:cNvPr>
            <p:cNvGrpSpPr/>
            <p:nvPr/>
          </p:nvGrpSpPr>
          <p:grpSpPr>
            <a:xfrm>
              <a:off x="5219954" y="2090343"/>
              <a:ext cx="1581494" cy="1193609"/>
              <a:chOff x="5219954" y="2090343"/>
              <a:chExt cx="1581494" cy="1193609"/>
            </a:xfrm>
          </p:grpSpPr>
          <p:pic>
            <p:nvPicPr>
              <p:cNvPr id="46" name="Picture 45" descr="A close-up of a microscope&#10;&#10;Description automatically generated with low confidence">
                <a:extLst>
                  <a:ext uri="{FF2B5EF4-FFF2-40B4-BE49-F238E27FC236}">
                    <a16:creationId xmlns:a16="http://schemas.microsoft.com/office/drawing/2014/main" xmlns="" id="{13FB2FE8-DDC8-1B68-919B-0BE3198F6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colorTemperature colorTemp="5201"/>
                        </a14:imgEffect>
                        <a14:imgEffect>
                          <a14:saturation sat="31000"/>
                        </a14:imgEffect>
                        <a14:imgEffect>
                          <a14:brightnessContrast bright="32000" contrast="19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19954" y="2094086"/>
                <a:ext cx="1581494" cy="118612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0" name="Group 46">
                <a:extLst>
                  <a:ext uri="{FF2B5EF4-FFF2-40B4-BE49-F238E27FC236}">
                    <a16:creationId xmlns:a16="http://schemas.microsoft.com/office/drawing/2014/main" xmlns="" id="{30DD6FDF-55E5-9BED-18B1-0E6EA70870F3}"/>
                  </a:ext>
                </a:extLst>
              </p:cNvPr>
              <p:cNvGrpSpPr/>
              <p:nvPr/>
            </p:nvGrpSpPr>
            <p:grpSpPr>
              <a:xfrm>
                <a:off x="5974036" y="2090343"/>
                <a:ext cx="129458" cy="1193609"/>
                <a:chOff x="4673582" y="2838155"/>
                <a:chExt cx="154630" cy="1425682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xmlns="" id="{654B82BD-999C-8A75-FC7B-59E8D734C8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73582" y="2842627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xmlns="" id="{FEB52093-97AF-04EA-B90C-51FEBDBFFA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28212" y="2838155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" name="Group 26">
              <a:extLst>
                <a:ext uri="{FF2B5EF4-FFF2-40B4-BE49-F238E27FC236}">
                  <a16:creationId xmlns:a16="http://schemas.microsoft.com/office/drawing/2014/main" xmlns="" id="{51035DB8-B854-8715-6E83-CA1940858959}"/>
                </a:ext>
              </a:extLst>
            </p:cNvPr>
            <p:cNvGrpSpPr/>
            <p:nvPr/>
          </p:nvGrpSpPr>
          <p:grpSpPr>
            <a:xfrm>
              <a:off x="5219954" y="3385493"/>
              <a:ext cx="1581487" cy="1189866"/>
              <a:chOff x="5219954" y="3385493"/>
              <a:chExt cx="1581487" cy="1189866"/>
            </a:xfrm>
          </p:grpSpPr>
          <p:pic>
            <p:nvPicPr>
              <p:cNvPr id="42" name="Picture 41" descr="A picture containing pattern&#10;&#10;Description automatically generated">
                <a:extLst>
                  <a:ext uri="{FF2B5EF4-FFF2-40B4-BE49-F238E27FC236}">
                    <a16:creationId xmlns:a16="http://schemas.microsoft.com/office/drawing/2014/main" xmlns="" id="{FFF254ED-BD56-E5B3-2FD8-E3681744F8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colorTemperature colorTemp="5391"/>
                        </a14:imgEffect>
                        <a14:imgEffect>
                          <a14:saturation sat="31000"/>
                        </a14:imgEffect>
                        <a14:imgEffect>
                          <a14:brightnessContrast bright="31000" contrast="11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219954" y="3389244"/>
                <a:ext cx="1581487" cy="118611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3" name="Group 42">
                <a:extLst>
                  <a:ext uri="{FF2B5EF4-FFF2-40B4-BE49-F238E27FC236}">
                    <a16:creationId xmlns:a16="http://schemas.microsoft.com/office/drawing/2014/main" xmlns="" id="{3925FBB1-E3B6-C320-ECB0-49ECE24DF981}"/>
                  </a:ext>
                </a:extLst>
              </p:cNvPr>
              <p:cNvGrpSpPr/>
              <p:nvPr/>
            </p:nvGrpSpPr>
            <p:grpSpPr>
              <a:xfrm>
                <a:off x="5892669" y="3385493"/>
                <a:ext cx="220718" cy="1189866"/>
                <a:chOff x="4576313" y="4385119"/>
                <a:chExt cx="263630" cy="1421210"/>
              </a:xfrm>
            </p:grpSpPr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xmlns="" id="{1C2E4859-EAE3-4774-6E69-34F32A1239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76313" y="4385119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xmlns="" id="{A5CFB1F8-CB5F-1442-4AAF-3DE03C49A2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39943" y="4385119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Group 27">
              <a:extLst>
                <a:ext uri="{FF2B5EF4-FFF2-40B4-BE49-F238E27FC236}">
                  <a16:creationId xmlns:a16="http://schemas.microsoft.com/office/drawing/2014/main" xmlns="" id="{FF2F347D-CC70-2AA2-5B31-6ED662EA5C1D}"/>
                </a:ext>
              </a:extLst>
            </p:cNvPr>
            <p:cNvGrpSpPr/>
            <p:nvPr/>
          </p:nvGrpSpPr>
          <p:grpSpPr>
            <a:xfrm>
              <a:off x="3543922" y="3385493"/>
              <a:ext cx="1581499" cy="1193616"/>
              <a:chOff x="3543922" y="3385493"/>
              <a:chExt cx="1581499" cy="1193616"/>
            </a:xfrm>
          </p:grpSpPr>
          <p:pic>
            <p:nvPicPr>
              <p:cNvPr id="38" name="Picture 37" descr="A close-up of a microscope&#10;&#10;Description automatically generated with low confidence">
                <a:extLst>
                  <a:ext uri="{FF2B5EF4-FFF2-40B4-BE49-F238E27FC236}">
                    <a16:creationId xmlns:a16="http://schemas.microsoft.com/office/drawing/2014/main" xmlns="" id="{AEAFB2A0-64F1-F350-827D-BB42DCC083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 xmlns="">
                      <a14:imgLayer r:embed="rId16">
                        <a14:imgEffect>
                          <a14:colorTemperature colorTemp="5101"/>
                        </a14:imgEffect>
                        <a14:imgEffect>
                          <a14:saturation sat="21000"/>
                        </a14:imgEffect>
                        <a14:imgEffect>
                          <a14:brightnessContrast bright="41000" contrast="3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43922" y="3390488"/>
                <a:ext cx="1581499" cy="118612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xmlns="" id="{9655E663-75AA-78B0-2C53-F17F9F2E6945}"/>
                  </a:ext>
                </a:extLst>
              </p:cNvPr>
              <p:cNvGrpSpPr/>
              <p:nvPr/>
            </p:nvGrpSpPr>
            <p:grpSpPr>
              <a:xfrm>
                <a:off x="4216817" y="3385493"/>
                <a:ext cx="256876" cy="1193616"/>
                <a:chOff x="2584778" y="4375007"/>
                <a:chExt cx="306821" cy="1425689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xmlns="" id="{D7E70BC4-67D1-FA6A-17D3-19DF5638E8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84778" y="4379486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xmlns="" id="{5992D1A6-F919-FBD5-C57F-F6A39E466E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1599" y="4375007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" name="Group 28">
              <a:extLst>
                <a:ext uri="{FF2B5EF4-FFF2-40B4-BE49-F238E27FC236}">
                  <a16:creationId xmlns:a16="http://schemas.microsoft.com/office/drawing/2014/main" xmlns="" id="{8FB1CF53-C555-A27D-EBBF-D81D2DD9EDFC}"/>
                </a:ext>
              </a:extLst>
            </p:cNvPr>
            <p:cNvGrpSpPr/>
            <p:nvPr/>
          </p:nvGrpSpPr>
          <p:grpSpPr>
            <a:xfrm>
              <a:off x="3543922" y="2094087"/>
              <a:ext cx="1581502" cy="1201368"/>
              <a:chOff x="3543922" y="2094087"/>
              <a:chExt cx="1581502" cy="1201368"/>
            </a:xfrm>
          </p:grpSpPr>
          <p:pic>
            <p:nvPicPr>
              <p:cNvPr id="34" name="Picture 33" descr="A close-up of a grey surface&#10;&#10;Description automatically generated with low confidence">
                <a:extLst>
                  <a:ext uri="{FF2B5EF4-FFF2-40B4-BE49-F238E27FC236}">
                    <a16:creationId xmlns:a16="http://schemas.microsoft.com/office/drawing/2014/main" xmlns="" id="{76F060D7-39A6-84DC-4A8F-CAD823EF56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 xmlns="">
                      <a14:imgLayer r:embed="rId18">
                        <a14:imgEffect>
                          <a14:colorTemperature colorTemp="4766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39000" contrast="34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543922" y="2095956"/>
                <a:ext cx="1581502" cy="11861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47" name="Group 34">
                <a:extLst>
                  <a:ext uri="{FF2B5EF4-FFF2-40B4-BE49-F238E27FC236}">
                    <a16:creationId xmlns:a16="http://schemas.microsoft.com/office/drawing/2014/main" xmlns="" id="{9212B2CA-E392-304E-3E8A-818CCF777550}"/>
                  </a:ext>
                </a:extLst>
              </p:cNvPr>
              <p:cNvGrpSpPr/>
              <p:nvPr/>
            </p:nvGrpSpPr>
            <p:grpSpPr>
              <a:xfrm>
                <a:off x="4263051" y="2094087"/>
                <a:ext cx="141342" cy="1201368"/>
                <a:chOff x="2629929" y="2842627"/>
                <a:chExt cx="168826" cy="1434949"/>
              </a:xfrm>
            </p:grpSpPr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xmlns="" id="{001A55FE-0BB9-C843-C3E2-CE2786DE69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29929" y="2842627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xmlns="" id="{1BEF3ED7-41D2-7F21-1C35-4DBEDEA895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98755" y="2856366"/>
                  <a:ext cx="0" cy="1421210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F2CAC434-4822-BDE6-F648-0D0182A84B23}"/>
              </a:ext>
            </a:extLst>
          </p:cNvPr>
          <p:cNvSpPr txBox="1"/>
          <p:nvPr/>
        </p:nvSpPr>
        <p:spPr>
          <a:xfrm>
            <a:off x="3900132" y="4748975"/>
            <a:ext cx="953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Dabrafenib</a:t>
            </a:r>
          </a:p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2.5 </a:t>
            </a:r>
            <a:r>
              <a:rPr lang="el-GR" sz="1300" b="1" dirty="0">
                <a:cs typeface="Times New Roman" panose="02020603050405020304" pitchFamily="18" charset="0"/>
              </a:rPr>
              <a:t>μ</a:t>
            </a:r>
            <a:r>
              <a:rPr lang="en-US" sz="1300" b="1" dirty="0">
                <a:cs typeface="Times New Roman" panose="02020603050405020304" pitchFamily="18" charset="0"/>
              </a:rPr>
              <a:t>M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6B0EF920-D634-9C69-5AA0-BEA8A548FB12}"/>
              </a:ext>
            </a:extLst>
          </p:cNvPr>
          <p:cNvSpPr txBox="1"/>
          <p:nvPr/>
        </p:nvSpPr>
        <p:spPr>
          <a:xfrm>
            <a:off x="3933352" y="5367047"/>
            <a:ext cx="953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Dabrafenib</a:t>
            </a:r>
          </a:p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5.0 </a:t>
            </a:r>
            <a:r>
              <a:rPr lang="el-GR" sz="1300" b="1" dirty="0">
                <a:cs typeface="Times New Roman" panose="02020603050405020304" pitchFamily="18" charset="0"/>
              </a:rPr>
              <a:t>μ</a:t>
            </a:r>
            <a:r>
              <a:rPr lang="en-US" sz="1300" b="1" dirty="0">
                <a:cs typeface="Times New Roman" panose="02020603050405020304" pitchFamily="18" charset="0"/>
              </a:rPr>
              <a:t>M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8C8D299-9EF5-8685-F83A-55CBE53B4BEC}"/>
              </a:ext>
            </a:extLst>
          </p:cNvPr>
          <p:cNvSpPr txBox="1"/>
          <p:nvPr/>
        </p:nvSpPr>
        <p:spPr>
          <a:xfrm>
            <a:off x="3918094" y="5947188"/>
            <a:ext cx="953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Dabrafenib</a:t>
            </a:r>
          </a:p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10 </a:t>
            </a:r>
            <a:r>
              <a:rPr lang="el-GR" sz="1300" b="1" dirty="0">
                <a:cs typeface="Times New Roman" panose="02020603050405020304" pitchFamily="18" charset="0"/>
              </a:rPr>
              <a:t>μ</a:t>
            </a:r>
            <a:r>
              <a:rPr lang="en-US" sz="1300" b="1" dirty="0">
                <a:cs typeface="Times New Roman" panose="02020603050405020304" pitchFamily="18" charset="0"/>
              </a:rPr>
              <a:t>M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487C10EC-65F8-A0F4-6116-434F46134C00}"/>
              </a:ext>
            </a:extLst>
          </p:cNvPr>
          <p:cNvSpPr txBox="1"/>
          <p:nvPr/>
        </p:nvSpPr>
        <p:spPr>
          <a:xfrm>
            <a:off x="3890554" y="4198511"/>
            <a:ext cx="877850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BF8B4E11-4E68-4728-E8BB-D9B3EFDB5BE6}"/>
              </a:ext>
            </a:extLst>
          </p:cNvPr>
          <p:cNvSpPr txBox="1"/>
          <p:nvPr/>
        </p:nvSpPr>
        <p:spPr>
          <a:xfrm>
            <a:off x="34945" y="2923594"/>
            <a:ext cx="703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A47E71C-02AC-A924-0ED6-B4D5024249E5}"/>
              </a:ext>
            </a:extLst>
          </p:cNvPr>
          <p:cNvSpPr txBox="1"/>
          <p:nvPr/>
        </p:nvSpPr>
        <p:spPr>
          <a:xfrm>
            <a:off x="1133716" y="3800565"/>
            <a:ext cx="7904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/>
              <a:t>8505C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B9EC5C81-5113-D3F8-9495-1DA462277ACC}"/>
              </a:ext>
            </a:extLst>
          </p:cNvPr>
          <p:cNvSpPr txBox="1"/>
          <p:nvPr/>
        </p:nvSpPr>
        <p:spPr>
          <a:xfrm>
            <a:off x="2786214" y="3800976"/>
            <a:ext cx="11487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/>
              <a:t>SW1736</a:t>
            </a:r>
          </a:p>
        </p:txBody>
      </p:sp>
      <p:grpSp>
        <p:nvGrpSpPr>
          <p:cNvPr id="51" name="Group 70">
            <a:extLst>
              <a:ext uri="{FF2B5EF4-FFF2-40B4-BE49-F238E27FC236}">
                <a16:creationId xmlns:a16="http://schemas.microsoft.com/office/drawing/2014/main" xmlns="" id="{522EFBC3-DE42-26EB-08D1-8ADBA9616347}"/>
              </a:ext>
            </a:extLst>
          </p:cNvPr>
          <p:cNvGrpSpPr/>
          <p:nvPr/>
        </p:nvGrpSpPr>
        <p:grpSpPr>
          <a:xfrm>
            <a:off x="2334751" y="3981517"/>
            <a:ext cx="1529394" cy="546929"/>
            <a:chOff x="5461704" y="912660"/>
            <a:chExt cx="1575064" cy="1192186"/>
          </a:xfrm>
        </p:grpSpPr>
        <p:pic>
          <p:nvPicPr>
            <p:cNvPr id="72" name="Picture 71" descr="A close-up of a microscope&#10;&#10;Description automatically generated with low confidence">
              <a:extLst>
                <a:ext uri="{FF2B5EF4-FFF2-40B4-BE49-F238E27FC236}">
                  <a16:creationId xmlns:a16="http://schemas.microsoft.com/office/drawing/2014/main" xmlns="" id="{3B12C527-3FC3-2666-0D5C-A4596E0A0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 xmlns="">
                    <a14:imgLayer r:embed="rId20">
                      <a14:imgEffect>
                        <a14:colorTemperature colorTemp="4290"/>
                      </a14:imgEffect>
                      <a14:imgEffect>
                        <a14:saturation sat="11000"/>
                      </a14:imgEffect>
                      <a14:imgEffect>
                        <a14:brightnessContrast bright="39000" contrast="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61704" y="912660"/>
              <a:ext cx="1575064" cy="11812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xmlns="" id="{A5BE1A9A-9D0D-FC4A-39A3-29D9EB205800}"/>
                </a:ext>
              </a:extLst>
            </p:cNvPr>
            <p:cNvCxnSpPr>
              <a:cxnSpLocks/>
            </p:cNvCxnSpPr>
            <p:nvPr/>
          </p:nvCxnSpPr>
          <p:spPr>
            <a:xfrm>
              <a:off x="6191163" y="914982"/>
              <a:ext cx="0" cy="1189864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xmlns="" id="{C6D4BFC3-781E-8132-144E-2185B717C2D2}"/>
                </a:ext>
              </a:extLst>
            </p:cNvPr>
            <p:cNvCxnSpPr>
              <a:cxnSpLocks/>
            </p:cNvCxnSpPr>
            <p:nvPr/>
          </p:nvCxnSpPr>
          <p:spPr>
            <a:xfrm>
              <a:off x="6342850" y="912660"/>
              <a:ext cx="0" cy="1189864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489F75B6-B538-7FA4-3AA8-7A4D37F54431}"/>
              </a:ext>
            </a:extLst>
          </p:cNvPr>
          <p:cNvSpPr txBox="1"/>
          <p:nvPr/>
        </p:nvSpPr>
        <p:spPr>
          <a:xfrm>
            <a:off x="-6969" y="3863302"/>
            <a:ext cx="664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E0D14D7-D3FA-BF9E-D39A-4F53FD9285D5}"/>
              </a:ext>
            </a:extLst>
          </p:cNvPr>
          <p:cNvSpPr txBox="1"/>
          <p:nvPr/>
        </p:nvSpPr>
        <p:spPr>
          <a:xfrm rot="18204952">
            <a:off x="5312141" y="2882639"/>
            <a:ext cx="396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D922C4B5-C352-A2D0-C285-CE4C0E57A767}"/>
              </a:ext>
            </a:extLst>
          </p:cNvPr>
          <p:cNvSpPr txBox="1"/>
          <p:nvPr/>
        </p:nvSpPr>
        <p:spPr>
          <a:xfrm rot="18074858">
            <a:off x="6171740" y="2819885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2.5 µM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5D37723E-36EA-7BFB-7F5A-337475DC8AEC}"/>
              </a:ext>
            </a:extLst>
          </p:cNvPr>
          <p:cNvSpPr txBox="1"/>
          <p:nvPr/>
        </p:nvSpPr>
        <p:spPr>
          <a:xfrm rot="18074858">
            <a:off x="7174594" y="2796423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5 µM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177DCDFA-9722-8C40-9861-B9C3ED09F64B}"/>
              </a:ext>
            </a:extLst>
          </p:cNvPr>
          <p:cNvSpPr txBox="1"/>
          <p:nvPr/>
        </p:nvSpPr>
        <p:spPr>
          <a:xfrm rot="18074858">
            <a:off x="8242301" y="2819885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10 µM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7F037BAE-657B-430A-CC2F-FC75ED1C2328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grayscl/>
            <a:extLst>
              <a:ext uri="{BEBA8EAE-BF5A-486C-A8C5-ECC9F3942E4B}">
                <a14:imgProps xmlns:a14="http://schemas.microsoft.com/office/drawing/2010/main" xmlns="">
                  <a14:imgLayer r:embed="rId22">
                    <a14:imgEffect>
                      <a14:brightnessContrast bright="29000"/>
                    </a14:imgEffect>
                  </a14:imgLayer>
                </a14:imgProps>
              </a:ext>
            </a:extLst>
          </a:blip>
          <a:srcRect l="34276" t="16685" r="49759" b="30511"/>
          <a:stretch/>
        </p:blipFill>
        <p:spPr>
          <a:xfrm rot="5400000">
            <a:off x="6570078" y="1455315"/>
            <a:ext cx="451715" cy="4216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00F563E6-CD21-33E3-2C4A-428275063FAC}"/>
              </a:ext>
            </a:extLst>
          </p:cNvPr>
          <p:cNvSpPr txBox="1"/>
          <p:nvPr/>
        </p:nvSpPr>
        <p:spPr>
          <a:xfrm rot="18204952">
            <a:off x="507857" y="2922074"/>
            <a:ext cx="396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7E44A889-7F55-F2BD-4418-B6128F8EB96B}"/>
              </a:ext>
            </a:extLst>
          </p:cNvPr>
          <p:cNvSpPr txBox="1"/>
          <p:nvPr/>
        </p:nvSpPr>
        <p:spPr>
          <a:xfrm rot="18074858">
            <a:off x="3743487" y="2825489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10 µM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FC30E963-3EEE-9473-B8AF-75138DD5D981}"/>
              </a:ext>
            </a:extLst>
          </p:cNvPr>
          <p:cNvSpPr txBox="1"/>
          <p:nvPr/>
        </p:nvSpPr>
        <p:spPr>
          <a:xfrm rot="18074858">
            <a:off x="2618551" y="2821408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5 µM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265F097D-9882-8E93-2CB7-6394877ED5F2}"/>
              </a:ext>
            </a:extLst>
          </p:cNvPr>
          <p:cNvSpPr txBox="1"/>
          <p:nvPr/>
        </p:nvSpPr>
        <p:spPr>
          <a:xfrm rot="18074858">
            <a:off x="1604888" y="2835968"/>
            <a:ext cx="628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Dab 2.5 µM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F527E52-6DAB-F128-C365-8C005DFF25A4}"/>
              </a:ext>
            </a:extLst>
          </p:cNvPr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5463025" y="4134553"/>
            <a:ext cx="2712511" cy="1027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757E2DDA-3D74-3F01-FFA1-1ADCC47D0293}"/>
              </a:ext>
            </a:extLst>
          </p:cNvPr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5470696" y="5236512"/>
            <a:ext cx="2723909" cy="10278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AB75DD4-C1DA-A02A-518F-890DC4E3E2C7}"/>
              </a:ext>
            </a:extLst>
          </p:cNvPr>
          <p:cNvSpPr txBox="1"/>
          <p:nvPr/>
        </p:nvSpPr>
        <p:spPr>
          <a:xfrm>
            <a:off x="4867708" y="3882799"/>
            <a:ext cx="433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C2562E09-1512-2E7C-C1A6-BED350D29484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 xmlns="">
                  <a14:imgLayer r:embed="rId26">
                    <a14:imgEffect>
                      <a14:sharpenSoften amount="26000"/>
                    </a14:imgEffect>
                    <a14:imgEffect>
                      <a14:saturation sat="0"/>
                    </a14:imgEffect>
                    <a14:imgEffect>
                      <a14:brightnessContrast bright="4000" contrast="26000"/>
                    </a14:imgEffect>
                  </a14:imgLayer>
                </a14:imgProps>
              </a:ext>
            </a:extLst>
          </a:blip>
          <a:srcRect l="44436" t="32207" r="40060" b="20655"/>
          <a:stretch/>
        </p:blipFill>
        <p:spPr>
          <a:xfrm rot="5400000">
            <a:off x="2027501" y="1514770"/>
            <a:ext cx="462200" cy="40869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88602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C6D2ED6-A3A7-D865-65C6-F70D28DF83E0}"/>
              </a:ext>
            </a:extLst>
          </p:cNvPr>
          <p:cNvSpPr txBox="1"/>
          <p:nvPr/>
        </p:nvSpPr>
        <p:spPr>
          <a:xfrm>
            <a:off x="0" y="270385"/>
            <a:ext cx="891492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 1. Effect of dabrafenib on proliferation, colony formation and migration in  8505C and SW1736 ATC cell lines.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Effect of increasing doses of dabrafenib on proliferation in 8505C and SW1736. 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X-axis represents the elapsed time in hours and the Y-axis represents the relative fluorescence unit (RFU). Data is shown as mean ± SD.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Representative images of the effect of increasing doses of dabrafenib on the number and size of the colony in 8505C and SW1736 with short-term treatment and (C)long-term treatment. (D-E) Effect of increasing doses of dabrafenib on migration in 8505C and SW1736. Dabrafenib significantly inhibited the migration with increasing doses in both 8505C and SW1736 (**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 0.01,  ****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&lt;0.0001).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data are shown as the mean ± SD. Con=control,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DAB = dabrafenib.  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647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2023-10-02T04:25:57Z</dcterms:created>
  <dcterms:modified xsi:type="dcterms:W3CDTF">2023-10-02T04:26:44Z</dcterms:modified>
</cp:coreProperties>
</file>