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8A47C-6661-43C0-8C27-4AD2CC82B8FA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35C74-3B33-4B51-8248-8CB4A40799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tiff"/><Relationship Id="rId18" Type="http://schemas.openxmlformats.org/officeDocument/2006/relationships/image" Target="../media/image16.emf"/><Relationship Id="rId3" Type="http://schemas.openxmlformats.org/officeDocument/2006/relationships/image" Target="../media/image2.jpeg"/><Relationship Id="rId21" Type="http://schemas.openxmlformats.org/officeDocument/2006/relationships/image" Target="../media/image19.emf"/><Relationship Id="rId7" Type="http://schemas.openxmlformats.org/officeDocument/2006/relationships/image" Target="../media/image6.jpeg"/><Relationship Id="rId12" Type="http://schemas.openxmlformats.org/officeDocument/2006/relationships/image" Target="../media/image10.tiff"/><Relationship Id="rId17" Type="http://schemas.openxmlformats.org/officeDocument/2006/relationships/image" Target="../media/image15.emf"/><Relationship Id="rId2" Type="http://schemas.openxmlformats.org/officeDocument/2006/relationships/image" Target="../media/image1.png"/><Relationship Id="rId16" Type="http://schemas.openxmlformats.org/officeDocument/2006/relationships/image" Target="../media/image14.emf"/><Relationship Id="rId20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11.wdp"/><Relationship Id="rId5" Type="http://schemas.openxmlformats.org/officeDocument/2006/relationships/image" Target="../media/image4.jpeg"/><Relationship Id="rId15" Type="http://schemas.openxmlformats.org/officeDocument/2006/relationships/image" Target="../media/image13.emf"/><Relationship Id="rId10" Type="http://schemas.openxmlformats.org/officeDocument/2006/relationships/image" Target="../media/image9.png"/><Relationship Id="rId19" Type="http://schemas.openxmlformats.org/officeDocument/2006/relationships/image" Target="../media/image17.emf"/><Relationship Id="rId4" Type="http://schemas.openxmlformats.org/officeDocument/2006/relationships/image" Target="../media/image3.tiff"/><Relationship Id="rId9" Type="http://schemas.openxmlformats.org/officeDocument/2006/relationships/image" Target="../media/image8.jpeg"/><Relationship Id="rId14" Type="http://schemas.openxmlformats.org/officeDocument/2006/relationships/image" Target="../media/image12.png"/><Relationship Id="rId22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2.wdp"/><Relationship Id="rId11" Type="http://schemas.openxmlformats.org/officeDocument/2006/relationships/image" Target="../media/image29.emf"/><Relationship Id="rId5" Type="http://schemas.openxmlformats.org/officeDocument/2006/relationships/image" Target="../media/image24.png"/><Relationship Id="rId10" Type="http://schemas.openxmlformats.org/officeDocument/2006/relationships/image" Target="../media/image28.emf"/><Relationship Id="rId4" Type="http://schemas.openxmlformats.org/officeDocument/2006/relationships/image" Target="../media/image23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4D73DDA-156B-A603-9E9F-6A04B3FA16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37403" b="33534"/>
          <a:stretch/>
        </p:blipFill>
        <p:spPr>
          <a:xfrm>
            <a:off x="5510639" y="2205233"/>
            <a:ext cx="2462229" cy="13822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E90E92A-C904-5615-12B9-17BB5B04E9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36362" t="88965" b="-698"/>
          <a:stretch/>
        </p:blipFill>
        <p:spPr>
          <a:xfrm>
            <a:off x="5509628" y="3572201"/>
            <a:ext cx="2462229" cy="2400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7198A63-DA15-3613-DF93-984B82E2FFED}"/>
              </a:ext>
            </a:extLst>
          </p:cNvPr>
          <p:cNvSpPr txBox="1"/>
          <p:nvPr/>
        </p:nvSpPr>
        <p:spPr>
          <a:xfrm>
            <a:off x="4154961" y="2318289"/>
            <a:ext cx="206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Dabrafenib (2.5 µM)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584716F-CBCD-8767-BC97-F3ACF8ECD8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7828" b="4097"/>
          <a:stretch/>
        </p:blipFill>
        <p:spPr>
          <a:xfrm>
            <a:off x="4691318" y="742290"/>
            <a:ext cx="1934897" cy="2747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3962531-8843-5112-CA82-10687D0213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8976"/>
          <a:stretch/>
        </p:blipFill>
        <p:spPr>
          <a:xfrm>
            <a:off x="4704866" y="1021219"/>
            <a:ext cx="1934897" cy="2656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33A4660-6F62-A6AC-59A1-392ADC3A2A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5350" b="-234"/>
          <a:stretch/>
        </p:blipFill>
        <p:spPr>
          <a:xfrm>
            <a:off x="4691318" y="1290450"/>
            <a:ext cx="1948444" cy="2676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D0CD6ED2-3918-AAD1-D8F3-8CEBD11F667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3659" b="7615"/>
          <a:stretch/>
        </p:blipFill>
        <p:spPr>
          <a:xfrm>
            <a:off x="4704865" y="1564991"/>
            <a:ext cx="1948444" cy="2812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1149A658-9E52-BED4-CEF2-41548A9E22E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2897" b="11013"/>
          <a:stretch/>
        </p:blipFill>
        <p:spPr>
          <a:xfrm>
            <a:off x="4695332" y="1855021"/>
            <a:ext cx="1948313" cy="265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D9CE6C6B-DABB-7962-311D-6DCEFBFCDA5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3647" b="16782"/>
          <a:stretch/>
        </p:blipFill>
        <p:spPr>
          <a:xfrm>
            <a:off x="1226497" y="756062"/>
            <a:ext cx="1934898" cy="26253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A3495764-E155-4B90-C01F-DEF15D5C2C0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4598" b="839"/>
          <a:stretch/>
        </p:blipFill>
        <p:spPr>
          <a:xfrm>
            <a:off x="1226498" y="1033629"/>
            <a:ext cx="1934897" cy="28865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BF0669B4-47CB-A4C7-4D66-781B51AA2DE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rightnessContrast bright="14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t="-1" r="44440" b="9440"/>
          <a:stretch/>
        </p:blipFill>
        <p:spPr>
          <a:xfrm>
            <a:off x="1215996" y="1328212"/>
            <a:ext cx="1955894" cy="232756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88AFBA29-92C7-B361-4FE8-B7BA017FC79D}"/>
              </a:ext>
            </a:extLst>
          </p:cNvPr>
          <p:cNvSpPr txBox="1"/>
          <p:nvPr/>
        </p:nvSpPr>
        <p:spPr>
          <a:xfrm>
            <a:off x="1686126" y="102680"/>
            <a:ext cx="128176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b="1" u="sng" dirty="0">
                <a:solidFill>
                  <a:sysClr val="windowText" lastClr="000000"/>
                </a:solidFill>
              </a:rPr>
              <a:t>8505C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55D2A190-D619-9A3F-9FF3-C94898CA10F6}"/>
              </a:ext>
            </a:extLst>
          </p:cNvPr>
          <p:cNvSpPr txBox="1"/>
          <p:nvPr/>
        </p:nvSpPr>
        <p:spPr>
          <a:xfrm>
            <a:off x="5182605" y="104415"/>
            <a:ext cx="112188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ysClr val="windowText" lastClr="000000"/>
                </a:solidFill>
              </a:rPr>
              <a:t>SW1736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D5784873-CFDC-4E06-0880-CC61043D6035}"/>
              </a:ext>
            </a:extLst>
          </p:cNvPr>
          <p:cNvSpPr txBox="1"/>
          <p:nvPr/>
        </p:nvSpPr>
        <p:spPr>
          <a:xfrm>
            <a:off x="6122303" y="738522"/>
            <a:ext cx="20422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Phospho-</a:t>
            </a:r>
          </a:p>
          <a:p>
            <a:pPr algn="ctr"/>
            <a:r>
              <a:rPr lang="en-US" sz="1100" b="1" dirty="0"/>
              <a:t>p42/44 ERK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7D166406-D1CE-37B3-AB85-3A1A78FBFA42}"/>
              </a:ext>
            </a:extLst>
          </p:cNvPr>
          <p:cNvSpPr txBox="1"/>
          <p:nvPr/>
        </p:nvSpPr>
        <p:spPr>
          <a:xfrm>
            <a:off x="6024926" y="1367704"/>
            <a:ext cx="22710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Phospho-MEK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A3FCE2DE-FED6-FA02-B68F-93005F68029F}"/>
              </a:ext>
            </a:extLst>
          </p:cNvPr>
          <p:cNvSpPr txBox="1"/>
          <p:nvPr/>
        </p:nvSpPr>
        <p:spPr>
          <a:xfrm>
            <a:off x="6044854" y="1629508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Total MEK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2FA3643F-D279-5014-D7B0-4DF5FDF5FAC2}"/>
              </a:ext>
            </a:extLst>
          </p:cNvPr>
          <p:cNvSpPr txBox="1"/>
          <p:nvPr/>
        </p:nvSpPr>
        <p:spPr>
          <a:xfrm>
            <a:off x="5968125" y="1850751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β-Actin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27B17283-E9C2-F8A4-E1D2-32B5BEF129C1}"/>
              </a:ext>
            </a:extLst>
          </p:cNvPr>
          <p:cNvSpPr txBox="1"/>
          <p:nvPr/>
        </p:nvSpPr>
        <p:spPr>
          <a:xfrm>
            <a:off x="6253708" y="1088517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Total p42/44 ERK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2871971F-B025-0B6F-D533-EA4623C40247}"/>
              </a:ext>
            </a:extLst>
          </p:cNvPr>
          <p:cNvSpPr txBox="1"/>
          <p:nvPr/>
        </p:nvSpPr>
        <p:spPr>
          <a:xfrm>
            <a:off x="4164449" y="2210345"/>
            <a:ext cx="1648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Dabrafenib (10 µM)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47772CB4-3BDE-DEBF-CB6E-022F5637014C}"/>
              </a:ext>
            </a:extLst>
          </p:cNvPr>
          <p:cNvSpPr txBox="1"/>
          <p:nvPr/>
        </p:nvSpPr>
        <p:spPr>
          <a:xfrm>
            <a:off x="4364609" y="2412727"/>
            <a:ext cx="1400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Axitinb  (7.5 µM)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A8C96C8E-45E9-3338-659E-E915CE47B8DF}"/>
              </a:ext>
            </a:extLst>
          </p:cNvPr>
          <p:cNvSpPr txBox="1"/>
          <p:nvPr/>
        </p:nvSpPr>
        <p:spPr>
          <a:xfrm>
            <a:off x="4260250" y="2513202"/>
            <a:ext cx="1400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Axitinb  (1.88 µM)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90856183-913E-5177-1C31-01D87D65DD68}"/>
              </a:ext>
            </a:extLst>
          </p:cNvPr>
          <p:cNvSpPr txBox="1"/>
          <p:nvPr/>
        </p:nvSpPr>
        <p:spPr>
          <a:xfrm>
            <a:off x="7437432" y="2602674"/>
            <a:ext cx="20422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Phospho-</a:t>
            </a:r>
          </a:p>
          <a:p>
            <a:pPr algn="ctr"/>
            <a:r>
              <a:rPr lang="en-US" sz="1100" b="1" dirty="0"/>
              <a:t>p42/44 ERK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71C56E05-A382-C01A-76E7-C53D354F0C85}"/>
              </a:ext>
            </a:extLst>
          </p:cNvPr>
          <p:cNvSpPr txBox="1"/>
          <p:nvPr/>
        </p:nvSpPr>
        <p:spPr>
          <a:xfrm>
            <a:off x="7562919" y="2934517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Total p42/44 ERK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146D095B-F70B-DF2C-3109-A0A8C2B048F6}"/>
              </a:ext>
            </a:extLst>
          </p:cNvPr>
          <p:cNvSpPr txBox="1"/>
          <p:nvPr/>
        </p:nvSpPr>
        <p:spPr>
          <a:xfrm>
            <a:off x="7465731" y="3150863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Phospho-MEK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7062FE7C-E912-B3CA-F511-17E83B3FD828}"/>
              </a:ext>
            </a:extLst>
          </p:cNvPr>
          <p:cNvSpPr txBox="1"/>
          <p:nvPr/>
        </p:nvSpPr>
        <p:spPr>
          <a:xfrm>
            <a:off x="7362266" y="3386037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Total MEK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866B625A-0615-FBA0-63B5-26345C528AAD}"/>
              </a:ext>
            </a:extLst>
          </p:cNvPr>
          <p:cNvSpPr txBox="1"/>
          <p:nvPr/>
        </p:nvSpPr>
        <p:spPr>
          <a:xfrm>
            <a:off x="7274827" y="3614682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β-Actin</a:t>
            </a:r>
          </a:p>
        </p:txBody>
      </p:sp>
      <p:grpSp>
        <p:nvGrpSpPr>
          <p:cNvPr id="8" name="Group 93">
            <a:extLst>
              <a:ext uri="{FF2B5EF4-FFF2-40B4-BE49-F238E27FC236}">
                <a16:creationId xmlns:a16="http://schemas.microsoft.com/office/drawing/2014/main" xmlns="" id="{7D26FB81-C15B-2AE3-C323-50A04E35EB6A}"/>
              </a:ext>
            </a:extLst>
          </p:cNvPr>
          <p:cNvGrpSpPr/>
          <p:nvPr/>
        </p:nvGrpSpPr>
        <p:grpSpPr>
          <a:xfrm>
            <a:off x="-90612" y="250953"/>
            <a:ext cx="3190215" cy="686997"/>
            <a:chOff x="-104075" y="409354"/>
            <a:chExt cx="2245580" cy="69969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D9D2BBCE-485F-1ECE-0EC1-0D538A597131}"/>
                </a:ext>
              </a:extLst>
            </p:cNvPr>
            <p:cNvSpPr txBox="1"/>
            <p:nvPr/>
          </p:nvSpPr>
          <p:spPr>
            <a:xfrm>
              <a:off x="806680" y="423060"/>
              <a:ext cx="132255" cy="367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45" b="1" dirty="0"/>
                <a:t>-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03DB6713-5910-9AC4-69D3-79B1DDC71578}"/>
                </a:ext>
              </a:extLst>
            </p:cNvPr>
            <p:cNvSpPr txBox="1"/>
            <p:nvPr/>
          </p:nvSpPr>
          <p:spPr>
            <a:xfrm>
              <a:off x="1054608" y="416054"/>
              <a:ext cx="132255" cy="367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45" b="1" dirty="0"/>
                <a:t>-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57297EA3-CD4B-9E3C-961C-E6E2FAA86CFC}"/>
                </a:ext>
              </a:extLst>
            </p:cNvPr>
            <p:cNvSpPr txBox="1"/>
            <p:nvPr/>
          </p:nvSpPr>
          <p:spPr>
            <a:xfrm>
              <a:off x="1741847" y="415295"/>
              <a:ext cx="150905" cy="366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36" b="1" dirty="0"/>
                <a:t>-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F7E8889A-EC66-88B4-92CF-969325BE099C}"/>
                </a:ext>
              </a:extLst>
            </p:cNvPr>
            <p:cNvSpPr txBox="1"/>
            <p:nvPr/>
          </p:nvSpPr>
          <p:spPr>
            <a:xfrm>
              <a:off x="1990599" y="409354"/>
              <a:ext cx="150906" cy="366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36" b="1" dirty="0"/>
                <a:t>-</a:t>
              </a:r>
            </a:p>
          </p:txBody>
        </p:sp>
        <p:grpSp>
          <p:nvGrpSpPr>
            <p:cNvPr id="14" name="Group 46">
              <a:extLst>
                <a:ext uri="{FF2B5EF4-FFF2-40B4-BE49-F238E27FC236}">
                  <a16:creationId xmlns:a16="http://schemas.microsoft.com/office/drawing/2014/main" xmlns="" id="{9E38D67B-E9EA-4D04-2433-CBE880DFC365}"/>
                </a:ext>
              </a:extLst>
            </p:cNvPr>
            <p:cNvGrpSpPr/>
            <p:nvPr/>
          </p:nvGrpSpPr>
          <p:grpSpPr>
            <a:xfrm>
              <a:off x="-104075" y="462684"/>
              <a:ext cx="2244212" cy="646361"/>
              <a:chOff x="4217238" y="441563"/>
              <a:chExt cx="2456743" cy="707574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BBCCC252-24BB-B4B2-0191-7C2FC12CF935}"/>
                  </a:ext>
                </a:extLst>
              </p:cNvPr>
              <p:cNvSpPr txBox="1"/>
              <p:nvPr/>
            </p:nvSpPr>
            <p:spPr>
              <a:xfrm>
                <a:off x="4217238" y="460668"/>
                <a:ext cx="1329447" cy="2916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PLX4720 (10 µM)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54DFC6A4-2E99-F187-8E07-880A8B941D6D}"/>
                  </a:ext>
                </a:extLst>
              </p:cNvPr>
              <p:cNvSpPr txBox="1"/>
              <p:nvPr/>
            </p:nvSpPr>
            <p:spPr>
              <a:xfrm>
                <a:off x="4280668" y="623384"/>
                <a:ext cx="1329447" cy="2916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PLX4720 (5 µM)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8962BDB2-C11D-0E01-3843-62A77FE745CB}"/>
                  </a:ext>
                </a:extLst>
              </p:cNvPr>
              <p:cNvSpPr txBox="1"/>
              <p:nvPr/>
            </p:nvSpPr>
            <p:spPr>
              <a:xfrm>
                <a:off x="4247494" y="789968"/>
                <a:ext cx="1329447" cy="2916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Axitinb  (7.5 µM)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xmlns="" id="{54A62278-B1FA-7B1D-CA38-074FF67E2096}"/>
                  </a:ext>
                </a:extLst>
              </p:cNvPr>
              <p:cNvSpPr txBox="1"/>
              <p:nvPr/>
            </p:nvSpPr>
            <p:spPr>
              <a:xfrm>
                <a:off x="5223752" y="565230"/>
                <a:ext cx="144780" cy="402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45" b="1" dirty="0"/>
                  <a:t>-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xmlns="" id="{4A9E92E7-B361-498D-56B7-477757C644DC}"/>
                  </a:ext>
                </a:extLst>
              </p:cNvPr>
              <p:cNvSpPr txBox="1"/>
              <p:nvPr/>
            </p:nvSpPr>
            <p:spPr>
              <a:xfrm>
                <a:off x="5220390" y="732909"/>
                <a:ext cx="144780" cy="402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45" b="1" dirty="0"/>
                  <a:t>-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1A68EB67-3E91-616F-2ABC-1D2E7FBBC10B}"/>
                  </a:ext>
                </a:extLst>
              </p:cNvPr>
              <p:cNvSpPr txBox="1"/>
              <p:nvPr/>
            </p:nvSpPr>
            <p:spPr>
              <a:xfrm>
                <a:off x="5482291" y="571831"/>
                <a:ext cx="144780" cy="402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45" b="1" dirty="0"/>
                  <a:t>-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xmlns="" id="{A3C66E4E-CF29-33E4-5261-EC27EE597475}"/>
                  </a:ext>
                </a:extLst>
              </p:cNvPr>
              <p:cNvSpPr txBox="1"/>
              <p:nvPr/>
            </p:nvSpPr>
            <p:spPr>
              <a:xfrm>
                <a:off x="5463692" y="801605"/>
                <a:ext cx="165196" cy="274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xmlns="" id="{3B310D2C-5F05-AE9D-C6FF-DC4D9AD2455B}"/>
                  </a:ext>
                </a:extLst>
              </p:cNvPr>
              <p:cNvSpPr txBox="1"/>
              <p:nvPr/>
            </p:nvSpPr>
            <p:spPr>
              <a:xfrm>
                <a:off x="5751608" y="447428"/>
                <a:ext cx="165196" cy="274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6A07E535-BE5E-3E32-CCA6-DDEB6C043A85}"/>
                  </a:ext>
                </a:extLst>
              </p:cNvPr>
              <p:cNvSpPr txBox="1"/>
              <p:nvPr/>
            </p:nvSpPr>
            <p:spPr>
              <a:xfrm>
                <a:off x="5747110" y="577462"/>
                <a:ext cx="165196" cy="400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36" b="1" dirty="0"/>
                  <a:t>-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4F7C163E-F816-7910-ECB2-67CBD012221D}"/>
                  </a:ext>
                </a:extLst>
              </p:cNvPr>
              <p:cNvSpPr txBox="1"/>
              <p:nvPr/>
            </p:nvSpPr>
            <p:spPr>
              <a:xfrm>
                <a:off x="5740321" y="748367"/>
                <a:ext cx="165196" cy="400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36" b="1" dirty="0"/>
                  <a:t>-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xmlns="" id="{D81740CC-7B95-BA8C-9EAC-DC98441DE509}"/>
                  </a:ext>
                </a:extLst>
              </p:cNvPr>
              <p:cNvSpPr txBox="1"/>
              <p:nvPr/>
            </p:nvSpPr>
            <p:spPr>
              <a:xfrm>
                <a:off x="5994799" y="441563"/>
                <a:ext cx="165196" cy="274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xmlns="" id="{935C9F2B-8D66-06C1-E0BE-2C6BEA9E3B2C}"/>
                  </a:ext>
                </a:extLst>
              </p:cNvPr>
              <p:cNvSpPr txBox="1"/>
              <p:nvPr/>
            </p:nvSpPr>
            <p:spPr>
              <a:xfrm>
                <a:off x="5994813" y="808121"/>
                <a:ext cx="165196" cy="274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xmlns="" id="{5471827A-01F4-91CF-3513-DC25B5A2B3C9}"/>
                  </a:ext>
                </a:extLst>
              </p:cNvPr>
              <p:cNvSpPr txBox="1"/>
              <p:nvPr/>
            </p:nvSpPr>
            <p:spPr>
              <a:xfrm>
                <a:off x="6235667" y="736382"/>
                <a:ext cx="165196" cy="400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36" b="1" dirty="0"/>
                  <a:t>-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13AD1890-F47E-0DF9-C135-23DEEF171E8F}"/>
                  </a:ext>
                </a:extLst>
              </p:cNvPr>
              <p:cNvSpPr txBox="1"/>
              <p:nvPr/>
            </p:nvSpPr>
            <p:spPr>
              <a:xfrm>
                <a:off x="6245226" y="630564"/>
                <a:ext cx="165196" cy="274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DE55F353-9E6F-9D53-7051-1DB88A4A884F}"/>
                  </a:ext>
                </a:extLst>
              </p:cNvPr>
              <p:cNvSpPr txBox="1"/>
              <p:nvPr/>
            </p:nvSpPr>
            <p:spPr>
              <a:xfrm>
                <a:off x="6508784" y="632589"/>
                <a:ext cx="165197" cy="274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xmlns="" id="{0BD03C43-01D2-5CE0-8880-744442E4A805}"/>
                  </a:ext>
                </a:extLst>
              </p:cNvPr>
              <p:cNvSpPr txBox="1"/>
              <p:nvPr/>
            </p:nvSpPr>
            <p:spPr>
              <a:xfrm>
                <a:off x="6508784" y="810489"/>
                <a:ext cx="165197" cy="274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xmlns="" id="{D2A59059-65C6-CD23-8F6C-4B96E1A64FF0}"/>
                </a:ext>
              </a:extLst>
            </p:cNvPr>
            <p:cNvSpPr txBox="1"/>
            <p:nvPr/>
          </p:nvSpPr>
          <p:spPr>
            <a:xfrm>
              <a:off x="1526959" y="591593"/>
              <a:ext cx="150904" cy="366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36" b="1" dirty="0"/>
                <a:t>-</a:t>
              </a:r>
            </a:p>
          </p:txBody>
        </p:sp>
      </p:grpSp>
      <p:grpSp>
        <p:nvGrpSpPr>
          <p:cNvPr id="15" name="Group 94">
            <a:extLst>
              <a:ext uri="{FF2B5EF4-FFF2-40B4-BE49-F238E27FC236}">
                <a16:creationId xmlns:a16="http://schemas.microsoft.com/office/drawing/2014/main" xmlns="" id="{D8397568-BF7C-C350-4A62-D289B6A35C9D}"/>
              </a:ext>
            </a:extLst>
          </p:cNvPr>
          <p:cNvGrpSpPr/>
          <p:nvPr/>
        </p:nvGrpSpPr>
        <p:grpSpPr>
          <a:xfrm>
            <a:off x="3393212" y="290018"/>
            <a:ext cx="3036050" cy="608884"/>
            <a:chOff x="-180517" y="409354"/>
            <a:chExt cx="2322022" cy="814344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CE66B603-2237-B71B-E165-1CA91D91B589}"/>
                </a:ext>
              </a:extLst>
            </p:cNvPr>
            <p:cNvSpPr txBox="1"/>
            <p:nvPr/>
          </p:nvSpPr>
          <p:spPr>
            <a:xfrm>
              <a:off x="806680" y="423060"/>
              <a:ext cx="132255" cy="482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45" b="1" dirty="0"/>
                <a:t>-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54CF7D2D-7C47-2055-E5C1-A5BA71A29925}"/>
                </a:ext>
              </a:extLst>
            </p:cNvPr>
            <p:cNvSpPr txBox="1"/>
            <p:nvPr/>
          </p:nvSpPr>
          <p:spPr>
            <a:xfrm>
              <a:off x="1054608" y="416055"/>
              <a:ext cx="132255" cy="482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45" b="1" dirty="0"/>
                <a:t>-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xmlns="" id="{BA507C71-0714-AD41-297F-6D605237AC0F}"/>
                </a:ext>
              </a:extLst>
            </p:cNvPr>
            <p:cNvSpPr txBox="1"/>
            <p:nvPr/>
          </p:nvSpPr>
          <p:spPr>
            <a:xfrm>
              <a:off x="1741847" y="415295"/>
              <a:ext cx="150905" cy="480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36" b="1" dirty="0"/>
                <a:t>-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xmlns="" id="{A80B277A-6128-F3B5-0B65-7CAD487D9BAD}"/>
                </a:ext>
              </a:extLst>
            </p:cNvPr>
            <p:cNvSpPr txBox="1"/>
            <p:nvPr/>
          </p:nvSpPr>
          <p:spPr>
            <a:xfrm>
              <a:off x="1990599" y="409354"/>
              <a:ext cx="150906" cy="480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36" b="1" dirty="0"/>
                <a:t>-</a:t>
              </a:r>
            </a:p>
          </p:txBody>
        </p:sp>
        <p:grpSp>
          <p:nvGrpSpPr>
            <p:cNvPr id="16" name="Group 99">
              <a:extLst>
                <a:ext uri="{FF2B5EF4-FFF2-40B4-BE49-F238E27FC236}">
                  <a16:creationId xmlns:a16="http://schemas.microsoft.com/office/drawing/2014/main" xmlns="" id="{4F55A89F-9A1F-6FF5-9519-E810C19076F0}"/>
                </a:ext>
              </a:extLst>
            </p:cNvPr>
            <p:cNvGrpSpPr/>
            <p:nvPr/>
          </p:nvGrpSpPr>
          <p:grpSpPr>
            <a:xfrm>
              <a:off x="-180517" y="445661"/>
              <a:ext cx="2320655" cy="778037"/>
              <a:chOff x="4133556" y="422928"/>
              <a:chExt cx="2540425" cy="851721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xmlns="" id="{A6E30A07-1DE7-D213-4BD5-148AA17591F2}"/>
                  </a:ext>
                </a:extLst>
              </p:cNvPr>
              <p:cNvSpPr txBox="1"/>
              <p:nvPr/>
            </p:nvSpPr>
            <p:spPr>
              <a:xfrm>
                <a:off x="4133556" y="422928"/>
                <a:ext cx="1329447" cy="383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PLX4720 (10 µM)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xmlns="" id="{ABEDE346-1829-F286-E870-DA6BE1317B20}"/>
                  </a:ext>
                </a:extLst>
              </p:cNvPr>
              <p:cNvSpPr txBox="1"/>
              <p:nvPr/>
            </p:nvSpPr>
            <p:spPr>
              <a:xfrm>
                <a:off x="4167631" y="613599"/>
                <a:ext cx="1329447" cy="383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PLX4720 (5 µM)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xmlns="" id="{D060B614-B173-19CF-BC24-88DED7F06EC0}"/>
                  </a:ext>
                </a:extLst>
              </p:cNvPr>
              <p:cNvSpPr txBox="1"/>
              <p:nvPr/>
            </p:nvSpPr>
            <p:spPr>
              <a:xfrm>
                <a:off x="4133558" y="800627"/>
                <a:ext cx="1329447" cy="383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Axitinb  (7.5 µM)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xmlns="" id="{7712254D-20B9-ABDB-336C-FC5257DA3113}"/>
                  </a:ext>
                </a:extLst>
              </p:cNvPr>
              <p:cNvSpPr txBox="1"/>
              <p:nvPr/>
            </p:nvSpPr>
            <p:spPr>
              <a:xfrm>
                <a:off x="5223752" y="565230"/>
                <a:ext cx="144780" cy="528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45" b="1" dirty="0"/>
                  <a:t>-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xmlns="" id="{26275AD8-FCE1-82A5-E47A-775B17EA2A18}"/>
                  </a:ext>
                </a:extLst>
              </p:cNvPr>
              <p:cNvSpPr txBox="1"/>
              <p:nvPr/>
            </p:nvSpPr>
            <p:spPr>
              <a:xfrm>
                <a:off x="5220390" y="732908"/>
                <a:ext cx="144780" cy="528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45" b="1" dirty="0"/>
                  <a:t>-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xmlns="" id="{16665BAE-1070-3472-E93D-CCBE584CC857}"/>
                  </a:ext>
                </a:extLst>
              </p:cNvPr>
              <p:cNvSpPr txBox="1"/>
              <p:nvPr/>
            </p:nvSpPr>
            <p:spPr>
              <a:xfrm>
                <a:off x="5482291" y="571830"/>
                <a:ext cx="144780" cy="528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45" b="1" dirty="0"/>
                  <a:t>-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xmlns="" id="{EC6EF02A-C10F-3B2E-F0C1-066EE9EEFCB4}"/>
                  </a:ext>
                </a:extLst>
              </p:cNvPr>
              <p:cNvSpPr txBox="1"/>
              <p:nvPr/>
            </p:nvSpPr>
            <p:spPr>
              <a:xfrm>
                <a:off x="5463692" y="801606"/>
                <a:ext cx="165196" cy="360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xmlns="" id="{3770F490-3C78-0E4A-D74F-0A3B95789399}"/>
                  </a:ext>
                </a:extLst>
              </p:cNvPr>
              <p:cNvSpPr txBox="1"/>
              <p:nvPr/>
            </p:nvSpPr>
            <p:spPr>
              <a:xfrm>
                <a:off x="5751608" y="447428"/>
                <a:ext cx="165196" cy="360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xmlns="" id="{BB2C46AC-DF74-FB57-9718-E5939E29F7BB}"/>
                  </a:ext>
                </a:extLst>
              </p:cNvPr>
              <p:cNvSpPr txBox="1"/>
              <p:nvPr/>
            </p:nvSpPr>
            <p:spPr>
              <a:xfrm>
                <a:off x="5747110" y="577462"/>
                <a:ext cx="165196" cy="526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36" b="1" dirty="0"/>
                  <a:t>-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xmlns="" id="{F1D5C070-4B37-1536-5474-FD7E127E46E1}"/>
                  </a:ext>
                </a:extLst>
              </p:cNvPr>
              <p:cNvSpPr txBox="1"/>
              <p:nvPr/>
            </p:nvSpPr>
            <p:spPr>
              <a:xfrm>
                <a:off x="5740321" y="748368"/>
                <a:ext cx="165196" cy="526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36" b="1" dirty="0"/>
                  <a:t>-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xmlns="" id="{181BF9C7-E7D4-00D8-95EF-D319E4DFFD8E}"/>
                  </a:ext>
                </a:extLst>
              </p:cNvPr>
              <p:cNvSpPr txBox="1"/>
              <p:nvPr/>
            </p:nvSpPr>
            <p:spPr>
              <a:xfrm>
                <a:off x="5994799" y="441563"/>
                <a:ext cx="165196" cy="360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xmlns="" id="{BA3E90BC-52B6-55ED-8808-B9CBA55AE7BD}"/>
                  </a:ext>
                </a:extLst>
              </p:cNvPr>
              <p:cNvSpPr txBox="1"/>
              <p:nvPr/>
            </p:nvSpPr>
            <p:spPr>
              <a:xfrm>
                <a:off x="5994813" y="808121"/>
                <a:ext cx="165196" cy="360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xmlns="" id="{A597BE78-1E73-EA2C-5B04-EFCF05D037D6}"/>
                  </a:ext>
                </a:extLst>
              </p:cNvPr>
              <p:cNvSpPr txBox="1"/>
              <p:nvPr/>
            </p:nvSpPr>
            <p:spPr>
              <a:xfrm>
                <a:off x="6235667" y="736383"/>
                <a:ext cx="165196" cy="526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36" b="1" dirty="0"/>
                  <a:t>-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xmlns="" id="{5A2200CE-D3C0-02AE-5E50-67C60161CFC0}"/>
                  </a:ext>
                </a:extLst>
              </p:cNvPr>
              <p:cNvSpPr txBox="1"/>
              <p:nvPr/>
            </p:nvSpPr>
            <p:spPr>
              <a:xfrm>
                <a:off x="6245226" y="630564"/>
                <a:ext cx="165196" cy="360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xmlns="" id="{FD584B08-372B-C7C7-F4E6-170C19FAEF07}"/>
                  </a:ext>
                </a:extLst>
              </p:cNvPr>
              <p:cNvSpPr txBox="1"/>
              <p:nvPr/>
            </p:nvSpPr>
            <p:spPr>
              <a:xfrm>
                <a:off x="6508784" y="632589"/>
                <a:ext cx="165197" cy="360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xmlns="" id="{9AE06F82-7FF0-9AE6-5414-918FEB1DE934}"/>
                  </a:ext>
                </a:extLst>
              </p:cNvPr>
              <p:cNvSpPr txBox="1"/>
              <p:nvPr/>
            </p:nvSpPr>
            <p:spPr>
              <a:xfrm>
                <a:off x="6508784" y="810490"/>
                <a:ext cx="165197" cy="360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2" b="1" dirty="0"/>
                  <a:t>+</a:t>
                </a:r>
              </a:p>
            </p:txBody>
          </p:sp>
        </p:grp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xmlns="" id="{AC9753E1-8FAF-99A9-A707-4E1607F0A293}"/>
                </a:ext>
              </a:extLst>
            </p:cNvPr>
            <p:cNvSpPr txBox="1"/>
            <p:nvPr/>
          </p:nvSpPr>
          <p:spPr>
            <a:xfrm>
              <a:off x="1526959" y="591593"/>
              <a:ext cx="150904" cy="480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36" b="1" dirty="0"/>
                <a:t>-</a:t>
              </a:r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E3F18FC0-2F5C-356F-D676-AE9A731F983B}"/>
              </a:ext>
            </a:extLst>
          </p:cNvPr>
          <p:cNvSpPr txBox="1"/>
          <p:nvPr/>
        </p:nvSpPr>
        <p:spPr>
          <a:xfrm>
            <a:off x="-47048" y="-9921"/>
            <a:ext cx="1757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 Fig 3.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A17FFE12-3A5D-E4B2-D7EB-6B54E823717C}"/>
              </a:ext>
            </a:extLst>
          </p:cNvPr>
          <p:cNvSpPr txBox="1"/>
          <p:nvPr/>
        </p:nvSpPr>
        <p:spPr>
          <a:xfrm>
            <a:off x="2617712" y="784009"/>
            <a:ext cx="20422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Phospho-</a:t>
            </a:r>
          </a:p>
          <a:p>
            <a:pPr algn="ctr"/>
            <a:r>
              <a:rPr lang="en-US" sz="1100" b="1" dirty="0"/>
              <a:t>p42/44 ERK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xmlns="" id="{4A5B437F-AE16-9117-ACE1-1F0768A528B9}"/>
              </a:ext>
            </a:extLst>
          </p:cNvPr>
          <p:cNvSpPr txBox="1"/>
          <p:nvPr/>
        </p:nvSpPr>
        <p:spPr>
          <a:xfrm>
            <a:off x="2676234" y="1436547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Phospho-MEK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8DBFD82D-14C3-12C8-BAB3-F257056F1A2A}"/>
              </a:ext>
            </a:extLst>
          </p:cNvPr>
          <p:cNvSpPr txBox="1"/>
          <p:nvPr/>
        </p:nvSpPr>
        <p:spPr>
          <a:xfrm>
            <a:off x="2758325" y="1109313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Total p42/44 ERK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31EF256D-DF87-F7BF-4511-552D8C8D054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8064" b="-5791"/>
          <a:stretch/>
        </p:blipFill>
        <p:spPr>
          <a:xfrm>
            <a:off x="1214936" y="1568892"/>
            <a:ext cx="1962956" cy="2573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6F8DD454-9217-EA27-28FF-A03B583748C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2535" b="8990"/>
          <a:stretch/>
        </p:blipFill>
        <p:spPr>
          <a:xfrm>
            <a:off x="1226497" y="1823166"/>
            <a:ext cx="1945393" cy="269035"/>
          </a:xfrm>
          <a:prstGeom prst="rect">
            <a:avLst/>
          </a:prstGeom>
        </p:spPr>
      </p:pic>
      <p:grpSp>
        <p:nvGrpSpPr>
          <p:cNvPr id="17" name="Group 125">
            <a:extLst>
              <a:ext uri="{FF2B5EF4-FFF2-40B4-BE49-F238E27FC236}">
                <a16:creationId xmlns:a16="http://schemas.microsoft.com/office/drawing/2014/main" xmlns="" id="{C725E460-A438-490C-4A2E-AFBB3617C3F2}"/>
              </a:ext>
            </a:extLst>
          </p:cNvPr>
          <p:cNvGrpSpPr/>
          <p:nvPr/>
        </p:nvGrpSpPr>
        <p:grpSpPr>
          <a:xfrm>
            <a:off x="-64943" y="2244687"/>
            <a:ext cx="3897176" cy="1574340"/>
            <a:chOff x="-162065" y="3424444"/>
            <a:chExt cx="3160802" cy="282354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xmlns="" id="{14C49610-F904-81F3-0CBA-2A79EC7455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/>
            <a:srcRect l="37434" b="34382"/>
            <a:stretch/>
          </p:blipFill>
          <p:spPr>
            <a:xfrm>
              <a:off x="924424" y="3424444"/>
              <a:ext cx="2074313" cy="2369092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14025188-3940-22B2-8E60-69ADC3B5B8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/>
            <a:srcRect l="37403" t="89941" b="-1281"/>
            <a:stretch/>
          </p:blipFill>
          <p:spPr>
            <a:xfrm>
              <a:off x="924423" y="5830397"/>
              <a:ext cx="2074313" cy="417595"/>
            </a:xfrm>
            <a:prstGeom prst="rect">
              <a:avLst/>
            </a:prstGeom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FEA46287-40C3-5D36-E9D4-0B070BEF3998}"/>
                </a:ext>
              </a:extLst>
            </p:cNvPr>
            <p:cNvSpPr txBox="1"/>
            <p:nvPr/>
          </p:nvSpPr>
          <p:spPr>
            <a:xfrm>
              <a:off x="-139838" y="3453432"/>
              <a:ext cx="1214434" cy="441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Dabrafenib (10 µM)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BAF333DB-34B5-732A-ED3A-5F22FB1ECE19}"/>
                </a:ext>
              </a:extLst>
            </p:cNvPr>
            <p:cNvSpPr txBox="1"/>
            <p:nvPr/>
          </p:nvSpPr>
          <p:spPr>
            <a:xfrm>
              <a:off x="-162065" y="3610521"/>
              <a:ext cx="1214434" cy="441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Dabrafenib (2.5 µM)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6869EC96-7706-CC29-0EC5-940B263F8AC3}"/>
                </a:ext>
              </a:extLst>
            </p:cNvPr>
            <p:cNvSpPr txBox="1"/>
            <p:nvPr/>
          </p:nvSpPr>
          <p:spPr>
            <a:xfrm>
              <a:off x="1576" y="3818027"/>
              <a:ext cx="1214434" cy="441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Axitinb  (7.5 µM)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0FEDB247-FA39-731E-F36D-96B2B4C4DCF4}"/>
                </a:ext>
              </a:extLst>
            </p:cNvPr>
            <p:cNvSpPr txBox="1"/>
            <p:nvPr/>
          </p:nvSpPr>
          <p:spPr>
            <a:xfrm>
              <a:off x="-90446" y="4024975"/>
              <a:ext cx="1214434" cy="441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Axitinb  (1.88 µM)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CC463666-D439-B0BE-962B-487C09C48936}"/>
              </a:ext>
            </a:extLst>
          </p:cNvPr>
          <p:cNvSpPr txBox="1"/>
          <p:nvPr/>
        </p:nvSpPr>
        <p:spPr>
          <a:xfrm>
            <a:off x="3269582" y="2681203"/>
            <a:ext cx="20422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Phospho-</a:t>
            </a:r>
          </a:p>
          <a:p>
            <a:pPr algn="ctr"/>
            <a:r>
              <a:rPr lang="en-US" sz="1100" b="1" dirty="0"/>
              <a:t>p42/44 ERK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6D15F182-3984-65C0-68EC-654CC217ACAD}"/>
              </a:ext>
            </a:extLst>
          </p:cNvPr>
          <p:cNvSpPr txBox="1"/>
          <p:nvPr/>
        </p:nvSpPr>
        <p:spPr>
          <a:xfrm>
            <a:off x="3317592" y="3188047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Phospho-MEK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41B5C736-9E13-9034-B189-3014C5C8E48A}"/>
              </a:ext>
            </a:extLst>
          </p:cNvPr>
          <p:cNvSpPr txBox="1"/>
          <p:nvPr/>
        </p:nvSpPr>
        <p:spPr>
          <a:xfrm>
            <a:off x="3171890" y="3403420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Total MEK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6A0887CC-1621-4AF5-1F7C-9AE30EB72934}"/>
              </a:ext>
            </a:extLst>
          </p:cNvPr>
          <p:cNvSpPr txBox="1"/>
          <p:nvPr/>
        </p:nvSpPr>
        <p:spPr>
          <a:xfrm>
            <a:off x="3095317" y="3598893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β-Actin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7E461D9F-8433-2987-5ACD-199F265142F5}"/>
              </a:ext>
            </a:extLst>
          </p:cNvPr>
          <p:cNvSpPr txBox="1"/>
          <p:nvPr/>
        </p:nvSpPr>
        <p:spPr>
          <a:xfrm>
            <a:off x="2585507" y="1633486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Total MEK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C3DAB719-D35A-15A7-3C3B-87E41A34F376}"/>
              </a:ext>
            </a:extLst>
          </p:cNvPr>
          <p:cNvSpPr txBox="1"/>
          <p:nvPr/>
        </p:nvSpPr>
        <p:spPr>
          <a:xfrm>
            <a:off x="2474598" y="1844032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β-Actin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B4A06B0A-3D0A-A0F5-EF13-AD24D539D0D8}"/>
              </a:ext>
            </a:extLst>
          </p:cNvPr>
          <p:cNvSpPr txBox="1"/>
          <p:nvPr/>
        </p:nvSpPr>
        <p:spPr>
          <a:xfrm>
            <a:off x="3422473" y="2963504"/>
            <a:ext cx="2042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Total p42/44 ERK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361783E2-CC3F-219D-8752-6538DFB238C1}"/>
              </a:ext>
            </a:extLst>
          </p:cNvPr>
          <p:cNvSpPr txBox="1"/>
          <p:nvPr/>
        </p:nvSpPr>
        <p:spPr>
          <a:xfrm>
            <a:off x="2172616" y="2119173"/>
            <a:ext cx="89019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b="1" u="sng" dirty="0">
                <a:solidFill>
                  <a:sysClr val="windowText" lastClr="000000"/>
                </a:solidFill>
              </a:rPr>
              <a:t>8505C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B8AC08DF-D41A-B84E-1F56-C2A892E7A0A8}"/>
              </a:ext>
            </a:extLst>
          </p:cNvPr>
          <p:cNvSpPr txBox="1"/>
          <p:nvPr/>
        </p:nvSpPr>
        <p:spPr>
          <a:xfrm>
            <a:off x="6626215" y="2100526"/>
            <a:ext cx="100995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b="1" u="sng" dirty="0">
                <a:solidFill>
                  <a:sysClr val="windowText" lastClr="000000"/>
                </a:solidFill>
              </a:rPr>
              <a:t>SW1736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B397F980-3CAB-01D3-1491-4E7963CCE43B}"/>
              </a:ext>
            </a:extLst>
          </p:cNvPr>
          <p:cNvSpPr txBox="1"/>
          <p:nvPr/>
        </p:nvSpPr>
        <p:spPr>
          <a:xfrm>
            <a:off x="0" y="3741426"/>
            <a:ext cx="6172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</a:p>
        </p:txBody>
      </p:sp>
      <p:pic>
        <p:nvPicPr>
          <p:cNvPr id="130" name="Picture 129">
            <a:extLst>
              <a:ext uri="{FF2B5EF4-FFF2-40B4-BE49-F238E27FC236}">
                <a16:creationId xmlns:a16="http://schemas.microsoft.com/office/drawing/2014/main" xmlns="" id="{683B8331-1306-7A97-29C2-F0524EBEE839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19180" y="3928015"/>
            <a:ext cx="2089506" cy="749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xmlns="" id="{F5A87D54-4C5E-C00B-BB80-2366DC5C6E5B}"/>
              </a:ext>
            </a:extLst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714228" y="3931120"/>
            <a:ext cx="2089506" cy="749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xmlns="" id="{BFDA53F1-72A6-5CED-1057-925B8600924B}"/>
              </a:ext>
            </a:extLst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477714" y="3928014"/>
            <a:ext cx="2089507" cy="7496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xmlns="" id="{6B2150F7-0071-0C22-98A9-7A4753213FE5}"/>
              </a:ext>
            </a:extLst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965610" y="3928014"/>
            <a:ext cx="2089506" cy="749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xmlns="" id="{A3E340CD-DCF8-4680-370F-6F37A62D78F8}"/>
              </a:ext>
            </a:extLst>
          </p:cNvPr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481484" y="4755003"/>
            <a:ext cx="2930442" cy="8875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xmlns="" id="{65DF4638-ED1D-8262-AB23-B926430B53E9}"/>
              </a:ext>
            </a:extLst>
          </p:cNvPr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3597661" y="4743171"/>
            <a:ext cx="2979193" cy="8877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xmlns="" id="{37BB0F3B-ADE0-95EA-3820-837CCB845C3C}"/>
              </a:ext>
            </a:extLst>
          </p:cNvPr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81484" y="5757111"/>
            <a:ext cx="2954611" cy="8784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xmlns="" id="{7573520E-7D99-C046-BEE8-C94439AFEF77}"/>
              </a:ext>
            </a:extLst>
          </p:cNvPr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3590830" y="5749184"/>
            <a:ext cx="2986024" cy="8877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728B543-AC26-C8BF-90C1-E75CB14FF901}"/>
              </a:ext>
            </a:extLst>
          </p:cNvPr>
          <p:cNvSpPr txBox="1"/>
          <p:nvPr/>
        </p:nvSpPr>
        <p:spPr>
          <a:xfrm>
            <a:off x="-8087" y="160243"/>
            <a:ext cx="52207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</a:p>
        </p:txBody>
      </p:sp>
    </p:spTree>
    <p:extLst>
      <p:ext uri="{BB962C8B-B14F-4D97-AF65-F5344CB8AC3E}">
        <p14:creationId xmlns:p14="http://schemas.microsoft.com/office/powerpoint/2010/main" xmlns="" val="298673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5017007-DEEB-EF41-ADF1-94D787BF393D}"/>
              </a:ext>
            </a:extLst>
          </p:cNvPr>
          <p:cNvSpPr txBox="1"/>
          <p:nvPr/>
        </p:nvSpPr>
        <p:spPr>
          <a:xfrm>
            <a:off x="21653" y="16869"/>
            <a:ext cx="1559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 Fig 3.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8C6F6F5-AE8B-E698-E31A-D261C0EF832E}"/>
              </a:ext>
            </a:extLst>
          </p:cNvPr>
          <p:cNvSpPr txBox="1"/>
          <p:nvPr/>
        </p:nvSpPr>
        <p:spPr>
          <a:xfrm>
            <a:off x="-71757" y="468817"/>
            <a:ext cx="16990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>
                <a:cs typeface="Times New Roman" panose="02020603050405020304" pitchFamily="18" charset="0"/>
              </a:rPr>
              <a:t>Axitinib</a:t>
            </a:r>
            <a:r>
              <a:rPr lang="en-US" sz="1300" b="1" dirty="0">
                <a:cs typeface="Times New Roman" panose="02020603050405020304" pitchFamily="18" charset="0"/>
              </a:rPr>
              <a:t> 1.25  µM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88A78EA-8E22-216A-DD8E-81F5BB24ACE9}"/>
              </a:ext>
            </a:extLst>
          </p:cNvPr>
          <p:cNvSpPr txBox="1"/>
          <p:nvPr/>
        </p:nvSpPr>
        <p:spPr>
          <a:xfrm>
            <a:off x="64081" y="672145"/>
            <a:ext cx="16990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>
                <a:cs typeface="Times New Roman" panose="02020603050405020304" pitchFamily="18" charset="0"/>
              </a:rPr>
              <a:t>Axitinib</a:t>
            </a:r>
            <a:r>
              <a:rPr lang="en-US" sz="1300" b="1" dirty="0">
                <a:cs typeface="Times New Roman" panose="02020603050405020304" pitchFamily="18" charset="0"/>
              </a:rPr>
              <a:t> 2.5 µM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165B77A-F4FA-49B7-00BE-8A2E0C694A3F}"/>
              </a:ext>
            </a:extLst>
          </p:cNvPr>
          <p:cNvSpPr txBox="1"/>
          <p:nvPr/>
        </p:nvSpPr>
        <p:spPr>
          <a:xfrm>
            <a:off x="185619" y="877334"/>
            <a:ext cx="16990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>
                <a:cs typeface="Times New Roman" panose="02020603050405020304" pitchFamily="18" charset="0"/>
              </a:rPr>
              <a:t>Axitinib</a:t>
            </a:r>
            <a:r>
              <a:rPr lang="en-US" sz="1300" b="1" dirty="0">
                <a:cs typeface="Times New Roman" panose="02020603050405020304" pitchFamily="18" charset="0"/>
              </a:rPr>
              <a:t> 5 µM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6B33207-E777-4531-A4D1-46B91824B564}"/>
              </a:ext>
            </a:extLst>
          </p:cNvPr>
          <p:cNvSpPr txBox="1"/>
          <p:nvPr/>
        </p:nvSpPr>
        <p:spPr>
          <a:xfrm>
            <a:off x="2317965" y="230737"/>
            <a:ext cx="1259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8505C</a:t>
            </a:r>
          </a:p>
        </p:txBody>
      </p:sp>
      <p:pic>
        <p:nvPicPr>
          <p:cNvPr id="8" name="Picture 7" descr="A picture containing black, white, black and white&#10;&#10;Description automatically generated">
            <a:extLst>
              <a:ext uri="{FF2B5EF4-FFF2-40B4-BE49-F238E27FC236}">
                <a16:creationId xmlns:a16="http://schemas.microsoft.com/office/drawing/2014/main" xmlns="" id="{09FC89CF-4908-79C4-5736-B90F792964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5182" t="34095" r="32244" b="59948"/>
          <a:stretch/>
        </p:blipFill>
        <p:spPr>
          <a:xfrm>
            <a:off x="1500717" y="1052932"/>
            <a:ext cx="2446255" cy="2437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A picture containing white, black, design&#10;&#10;Description automatically generated">
            <a:extLst>
              <a:ext uri="{FF2B5EF4-FFF2-40B4-BE49-F238E27FC236}">
                <a16:creationId xmlns:a16="http://schemas.microsoft.com/office/drawing/2014/main" xmlns="" id="{92F529FF-3B20-E84C-72C5-73A3FAE919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0321" t="41055" r="34089" b="52111"/>
          <a:stretch/>
        </p:blipFill>
        <p:spPr>
          <a:xfrm>
            <a:off x="1500717" y="1334150"/>
            <a:ext cx="2446255" cy="2466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 descr="A picture containing black, screenshot, white, black and white&#10;&#10;Description automatically generated">
            <a:extLst>
              <a:ext uri="{FF2B5EF4-FFF2-40B4-BE49-F238E27FC236}">
                <a16:creationId xmlns:a16="http://schemas.microsoft.com/office/drawing/2014/main" xmlns="" id="{99D60471-FDF4-0B34-9988-CBDA2CCFD0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4534" t="35128" r="31044" b="57823"/>
          <a:stretch/>
        </p:blipFill>
        <p:spPr>
          <a:xfrm>
            <a:off x="1509830" y="1618795"/>
            <a:ext cx="2455905" cy="2676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D48497A-57B8-E5E4-C9DC-79745C55C095}"/>
              </a:ext>
            </a:extLst>
          </p:cNvPr>
          <p:cNvSpPr txBox="1"/>
          <p:nvPr/>
        </p:nvSpPr>
        <p:spPr>
          <a:xfrm>
            <a:off x="3893750" y="1088238"/>
            <a:ext cx="177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P-Stat3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DD6E89B-5D09-0160-C3A8-B55048FE2CAA}"/>
              </a:ext>
            </a:extLst>
          </p:cNvPr>
          <p:cNvSpPr txBox="1"/>
          <p:nvPr/>
        </p:nvSpPr>
        <p:spPr>
          <a:xfrm>
            <a:off x="3907396" y="1654476"/>
            <a:ext cx="177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Stat3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FAA65A3-FE8D-BDF9-51EC-8CF1D05F0E1F}"/>
              </a:ext>
            </a:extLst>
          </p:cNvPr>
          <p:cNvSpPr txBox="1"/>
          <p:nvPr/>
        </p:nvSpPr>
        <p:spPr>
          <a:xfrm>
            <a:off x="3879275" y="1374401"/>
            <a:ext cx="177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β-actin</a:t>
            </a:r>
          </a:p>
        </p:txBody>
      </p:sp>
      <p:pic>
        <p:nvPicPr>
          <p:cNvPr id="23" name="Picture 22" descr="A picture containing black, black and white, white, monochrome&#10;&#10;Description automatically generated">
            <a:extLst>
              <a:ext uri="{FF2B5EF4-FFF2-40B4-BE49-F238E27FC236}">
                <a16:creationId xmlns:a16="http://schemas.microsoft.com/office/drawing/2014/main" xmlns="" id="{9248EFBA-3C67-5D1C-F143-7BEFA60598C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-12000"/>
                    </a14:imgEffect>
                    <a14:imgEffect>
                      <a14:brightnessContrast bright="-5000" contrast="-14000"/>
                    </a14:imgEffect>
                  </a14:imgLayer>
                </a14:imgProps>
              </a:ext>
            </a:extLst>
          </a:blip>
          <a:srcRect l="38481" t="38779" r="35465" b="54271"/>
          <a:stretch/>
        </p:blipFill>
        <p:spPr>
          <a:xfrm flipH="1">
            <a:off x="1509830" y="2243544"/>
            <a:ext cx="2455905" cy="2473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AD615C0E-A6C6-D56E-718D-DABEA7B8AA70}"/>
              </a:ext>
            </a:extLst>
          </p:cNvPr>
          <p:cNvSpPr txBox="1"/>
          <p:nvPr/>
        </p:nvSpPr>
        <p:spPr>
          <a:xfrm>
            <a:off x="3907396" y="2288940"/>
            <a:ext cx="177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P-AKT</a:t>
            </a:r>
          </a:p>
        </p:txBody>
      </p:sp>
      <p:pic>
        <p:nvPicPr>
          <p:cNvPr id="26" name="Picture 25" descr="A picture containing black, black and white, monochrome, minimalist&#10;&#10;Description automatically generated">
            <a:extLst>
              <a:ext uri="{FF2B5EF4-FFF2-40B4-BE49-F238E27FC236}">
                <a16:creationId xmlns:a16="http://schemas.microsoft.com/office/drawing/2014/main" xmlns="" id="{EF3B4C44-E043-4F8D-FD8F-98561C48BF2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32825" t="36100" r="40602" b="54029"/>
          <a:stretch/>
        </p:blipFill>
        <p:spPr>
          <a:xfrm flipH="1">
            <a:off x="1498816" y="2520786"/>
            <a:ext cx="2470647" cy="3465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1FE92736-227A-D58D-A5A2-0BB764016E14}"/>
              </a:ext>
            </a:extLst>
          </p:cNvPr>
          <p:cNvSpPr txBox="1"/>
          <p:nvPr/>
        </p:nvSpPr>
        <p:spPr>
          <a:xfrm>
            <a:off x="3893750" y="2602530"/>
            <a:ext cx="177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β-actin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C541B6FF-1798-63AA-2B57-0590B5C77016}"/>
              </a:ext>
            </a:extLst>
          </p:cNvPr>
          <p:cNvSpPr txBox="1"/>
          <p:nvPr/>
        </p:nvSpPr>
        <p:spPr>
          <a:xfrm>
            <a:off x="3946972" y="2965933"/>
            <a:ext cx="177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AKT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19FF9CF-9EA8-3227-E326-42D411E95563}"/>
              </a:ext>
            </a:extLst>
          </p:cNvPr>
          <p:cNvGrpSpPr/>
          <p:nvPr/>
        </p:nvGrpSpPr>
        <p:grpSpPr>
          <a:xfrm>
            <a:off x="1805445" y="433348"/>
            <a:ext cx="1946670" cy="779691"/>
            <a:chOff x="1470961" y="1160806"/>
            <a:chExt cx="1635068" cy="138611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AD321AD-F206-02B6-7FE7-0D50AD8237D5}"/>
                </a:ext>
              </a:extLst>
            </p:cNvPr>
            <p:cNvSpPr txBox="1"/>
            <p:nvPr/>
          </p:nvSpPr>
          <p:spPr>
            <a:xfrm>
              <a:off x="1470961" y="1160907"/>
              <a:ext cx="27047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67102692-F04B-5D7C-DD23-B0CD029EBC8C}"/>
                </a:ext>
              </a:extLst>
            </p:cNvPr>
            <p:cNvSpPr txBox="1"/>
            <p:nvPr/>
          </p:nvSpPr>
          <p:spPr>
            <a:xfrm>
              <a:off x="1483615" y="1524196"/>
              <a:ext cx="27047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5BE7477C-E9E7-9B7D-1AEE-7005B156198C}"/>
                </a:ext>
              </a:extLst>
            </p:cNvPr>
            <p:cNvSpPr txBox="1"/>
            <p:nvPr/>
          </p:nvSpPr>
          <p:spPr>
            <a:xfrm>
              <a:off x="1483615" y="1876184"/>
              <a:ext cx="27047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61DC16E0-B587-55AE-9345-ECE57989DFE4}"/>
                </a:ext>
              </a:extLst>
            </p:cNvPr>
            <p:cNvSpPr txBox="1"/>
            <p:nvPr/>
          </p:nvSpPr>
          <p:spPr>
            <a:xfrm>
              <a:off x="1848584" y="1160806"/>
              <a:ext cx="245556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+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FA530516-AEC7-C757-7BAE-0FA5A357429F}"/>
                </a:ext>
              </a:extLst>
            </p:cNvPr>
            <p:cNvSpPr txBox="1"/>
            <p:nvPr/>
          </p:nvSpPr>
          <p:spPr>
            <a:xfrm>
              <a:off x="1860045" y="1525544"/>
              <a:ext cx="27047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15006D5-07E7-266C-CB7B-BBAC5798C8BB}"/>
                </a:ext>
              </a:extLst>
            </p:cNvPr>
            <p:cNvSpPr txBox="1"/>
            <p:nvPr/>
          </p:nvSpPr>
          <p:spPr>
            <a:xfrm>
              <a:off x="1869139" y="1876184"/>
              <a:ext cx="27047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7C83B8ED-77CF-8189-3267-5BBA10108D7F}"/>
                </a:ext>
              </a:extLst>
            </p:cNvPr>
            <p:cNvSpPr txBox="1"/>
            <p:nvPr/>
          </p:nvSpPr>
          <p:spPr>
            <a:xfrm>
              <a:off x="2318347" y="1160806"/>
              <a:ext cx="27047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99DC7B68-11E2-9C24-9022-C486DEFD9501}"/>
                </a:ext>
              </a:extLst>
            </p:cNvPr>
            <p:cNvSpPr txBox="1"/>
            <p:nvPr/>
          </p:nvSpPr>
          <p:spPr>
            <a:xfrm>
              <a:off x="2302137" y="1511903"/>
              <a:ext cx="245556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+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98388F83-F510-2479-1579-342D3C16306A}"/>
                </a:ext>
              </a:extLst>
            </p:cNvPr>
            <p:cNvSpPr txBox="1"/>
            <p:nvPr/>
          </p:nvSpPr>
          <p:spPr>
            <a:xfrm>
              <a:off x="2302137" y="1881793"/>
              <a:ext cx="27047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851B70B7-EBDA-0796-A6D5-F31538911D58}"/>
                </a:ext>
              </a:extLst>
            </p:cNvPr>
            <p:cNvSpPr txBox="1"/>
            <p:nvPr/>
          </p:nvSpPr>
          <p:spPr>
            <a:xfrm>
              <a:off x="2824292" y="1160806"/>
              <a:ext cx="27047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A3D6CB22-A1AA-C188-9C4A-310905958B7A}"/>
                </a:ext>
              </a:extLst>
            </p:cNvPr>
            <p:cNvSpPr txBox="1"/>
            <p:nvPr/>
          </p:nvSpPr>
          <p:spPr>
            <a:xfrm>
              <a:off x="2835559" y="1520712"/>
              <a:ext cx="27047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6BE63369-BC2B-00E2-6E87-C94F2FA927DB}"/>
                </a:ext>
              </a:extLst>
            </p:cNvPr>
            <p:cNvSpPr txBox="1"/>
            <p:nvPr/>
          </p:nvSpPr>
          <p:spPr>
            <a:xfrm>
              <a:off x="2793193" y="1890333"/>
              <a:ext cx="245556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+</a:t>
              </a:r>
            </a:p>
          </p:txBody>
        </p:sp>
      </p:grpSp>
      <p:pic>
        <p:nvPicPr>
          <p:cNvPr id="9" name="Picture 8" descr="A picture containing white, design, black, sketch&#10;&#10;Description automatically generated">
            <a:extLst>
              <a:ext uri="{FF2B5EF4-FFF2-40B4-BE49-F238E27FC236}">
                <a16:creationId xmlns:a16="http://schemas.microsoft.com/office/drawing/2014/main" xmlns="" id="{9C836ECB-2C4C-9600-48FF-03A2867B953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l="40645" t="31601" r="33347" b="60725"/>
          <a:stretch/>
        </p:blipFill>
        <p:spPr>
          <a:xfrm>
            <a:off x="1506187" y="1922978"/>
            <a:ext cx="2455905" cy="2735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10FF47B-4148-445D-78E1-EF5CC8C29F10}"/>
              </a:ext>
            </a:extLst>
          </p:cNvPr>
          <p:cNvSpPr txBox="1"/>
          <p:nvPr/>
        </p:nvSpPr>
        <p:spPr>
          <a:xfrm>
            <a:off x="3907396" y="1964538"/>
            <a:ext cx="177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β-actin</a:t>
            </a:r>
          </a:p>
        </p:txBody>
      </p:sp>
      <p:pic>
        <p:nvPicPr>
          <p:cNvPr id="12" name="Picture 11" descr="A picture containing white, black, design&#10;&#10;Description automatically generated">
            <a:extLst>
              <a:ext uri="{FF2B5EF4-FFF2-40B4-BE49-F238E27FC236}">
                <a16:creationId xmlns:a16="http://schemas.microsoft.com/office/drawing/2014/main" xmlns="" id="{11DA3057-3687-CD42-2475-61C35FDBAAB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/>
          <a:srcRect l="43559" t="32043" r="31277" b="59880"/>
          <a:stretch/>
        </p:blipFill>
        <p:spPr>
          <a:xfrm>
            <a:off x="1480678" y="2892594"/>
            <a:ext cx="2499596" cy="3029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 descr="A picture containing white, design, black, sketch&#10;&#10;Description automatically generated">
            <a:extLst>
              <a:ext uri="{FF2B5EF4-FFF2-40B4-BE49-F238E27FC236}">
                <a16:creationId xmlns:a16="http://schemas.microsoft.com/office/drawing/2014/main" xmlns="" id="{B715CE5D-0AE4-02E6-A1B4-0D4502274B0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l="40645" t="31601" r="33347" b="60725"/>
          <a:stretch/>
        </p:blipFill>
        <p:spPr>
          <a:xfrm>
            <a:off x="1491066" y="3221808"/>
            <a:ext cx="2455905" cy="2735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B1A8A5D-1681-1CC8-D02A-788903CFE301}"/>
              </a:ext>
            </a:extLst>
          </p:cNvPr>
          <p:cNvSpPr txBox="1"/>
          <p:nvPr/>
        </p:nvSpPr>
        <p:spPr>
          <a:xfrm>
            <a:off x="3907396" y="3296209"/>
            <a:ext cx="177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β-actin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07DA5B9-46D8-FEEA-CE1C-7B36FA0DD7AE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526081" y="835748"/>
            <a:ext cx="3257012" cy="11764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DBF9152-E090-EB05-1F75-CA03C160A858}"/>
              </a:ext>
            </a:extLst>
          </p:cNvPr>
          <p:cNvSpPr txBox="1"/>
          <p:nvPr/>
        </p:nvSpPr>
        <p:spPr>
          <a:xfrm>
            <a:off x="42511" y="202100"/>
            <a:ext cx="693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E2D3EAA-5518-0805-B5DD-D8EEF059553E}"/>
              </a:ext>
            </a:extLst>
          </p:cNvPr>
          <p:cNvSpPr txBox="1"/>
          <p:nvPr/>
        </p:nvSpPr>
        <p:spPr>
          <a:xfrm>
            <a:off x="4902675" y="213341"/>
            <a:ext cx="607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B7E4E655-F782-4E42-A408-9CDFE5737C53}"/>
              </a:ext>
            </a:extLst>
          </p:cNvPr>
          <p:cNvSpPr txBox="1"/>
          <p:nvPr/>
        </p:nvSpPr>
        <p:spPr>
          <a:xfrm>
            <a:off x="88653" y="4120451"/>
            <a:ext cx="900957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 3. Effect of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axitinib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BRAF inhibitor combination on ERK pathway and the effect of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axitinib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pAKT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pSTAT3 the downstream regulators of VEGFR pathway.</a:t>
            </a:r>
          </a:p>
          <a:p>
            <a:pPr>
              <a:lnSpc>
                <a:spcPct val="200000"/>
              </a:lnSpc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 The combination of BRAF inhibitors and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axitinib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inhibited the ERK pathway by reducing the levels of phospho-ERK and phospho-MEK after 24 hours of treatment in SW1736 and 8505C cells.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 Densitometry of the western blot showing the ratio of expression of phospho-ERK/total ERK normalized with beta actin. (C)-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Axitinib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inhibited phosphorylation of STAT3 and AKT in 8505C after 24 hours of treatment.  (D)-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Densitometry of the western blot showing the ratio of phospho-STAT3/total STAT3 and phosphor AKT/total AKT normalized with beta actin.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PLX = PLX4720, DAB = dabrafenib, and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axitinib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7D3A660-A2FA-FE65-A513-3E77B2B42E7D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509781" y="2055171"/>
            <a:ext cx="3273312" cy="11823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96906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Office PowerPoint</Application>
  <PresentationFormat>On-screen Show (4:3)</PresentationFormat>
  <Paragraphs>110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2023-10-02T04:27:38Z</dcterms:created>
  <dcterms:modified xsi:type="dcterms:W3CDTF">2023-10-02T04:27:44Z</dcterms:modified>
</cp:coreProperties>
</file>