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43EB4-12BB-45D0-AF9B-C9C01CC46C8E}" type="datetimeFigureOut">
              <a:rPr lang="en-US" smtClean="0"/>
              <a:t>10/2/2023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555EC-B94D-4EFF-9477-286A4ABC9B5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emf"/><Relationship Id="rId7" Type="http://schemas.microsoft.com/office/2007/relationships/hdphoto" Target="../media/hdphoto14.wdp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13.wdp"/><Relationship Id="rId4" Type="http://schemas.openxmlformats.org/officeDocument/2006/relationships/image" Target="../media/image3.png"/><Relationship Id="rId9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789AB25-9736-67A6-0C1F-42AA61D1BAA1}"/>
              </a:ext>
            </a:extLst>
          </p:cNvPr>
          <p:cNvSpPr txBox="1"/>
          <p:nvPr/>
        </p:nvSpPr>
        <p:spPr>
          <a:xfrm>
            <a:off x="-4762" y="148067"/>
            <a:ext cx="554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FA13F38-98E1-9021-D3FA-577189603517}"/>
              </a:ext>
            </a:extLst>
          </p:cNvPr>
          <p:cNvSpPr txBox="1"/>
          <p:nvPr/>
        </p:nvSpPr>
        <p:spPr>
          <a:xfrm>
            <a:off x="4552267" y="129767"/>
            <a:ext cx="554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</a:p>
        </p:txBody>
      </p:sp>
      <p:grpSp>
        <p:nvGrpSpPr>
          <p:cNvPr id="2" name="Group 48">
            <a:extLst>
              <a:ext uri="{FF2B5EF4-FFF2-40B4-BE49-F238E27FC236}">
                <a16:creationId xmlns:a16="http://schemas.microsoft.com/office/drawing/2014/main" xmlns="" id="{A375052A-D137-F86E-2C0F-A2AB2E4FF034}"/>
              </a:ext>
            </a:extLst>
          </p:cNvPr>
          <p:cNvGrpSpPr/>
          <p:nvPr/>
        </p:nvGrpSpPr>
        <p:grpSpPr>
          <a:xfrm>
            <a:off x="491528" y="263872"/>
            <a:ext cx="4126684" cy="1329077"/>
            <a:chOff x="553469" y="1135202"/>
            <a:chExt cx="3240193" cy="213126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402BD42E-FE5A-A5BE-28D5-5F718EF25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53469" y="1135202"/>
              <a:ext cx="3240193" cy="21312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B806D166-C879-5D3C-943B-6170032194C0}"/>
                </a:ext>
              </a:extLst>
            </p:cNvPr>
            <p:cNvSpPr txBox="1"/>
            <p:nvPr/>
          </p:nvSpPr>
          <p:spPr>
            <a:xfrm>
              <a:off x="1211534" y="1705602"/>
              <a:ext cx="590116" cy="407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***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FDDEF381-956F-B69D-5F89-305E8D60F029}"/>
                </a:ext>
              </a:extLst>
            </p:cNvPr>
            <p:cNvSpPr txBox="1"/>
            <p:nvPr/>
          </p:nvSpPr>
          <p:spPr>
            <a:xfrm>
              <a:off x="1452503" y="1576718"/>
              <a:ext cx="590116" cy="407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**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xmlns="" id="{79C17290-14E5-D6D5-DFFA-959DA0F365C2}"/>
                </a:ext>
              </a:extLst>
            </p:cNvPr>
            <p:cNvSpPr txBox="1"/>
            <p:nvPr/>
          </p:nvSpPr>
          <p:spPr>
            <a:xfrm>
              <a:off x="1625030" y="1836451"/>
              <a:ext cx="590116" cy="407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****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251948B-1D87-4FB0-99FA-47C5BCC5DEE3}"/>
                </a:ext>
              </a:extLst>
            </p:cNvPr>
            <p:cNvSpPr txBox="1"/>
            <p:nvPr/>
          </p:nvSpPr>
          <p:spPr>
            <a:xfrm>
              <a:off x="1869597" y="1987714"/>
              <a:ext cx="590116" cy="3960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5" dirty="0"/>
                <a:t>****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891955C8-C538-7480-15AA-1C00C745BBA4}"/>
                </a:ext>
              </a:extLst>
            </p:cNvPr>
            <p:cNvSpPr txBox="1"/>
            <p:nvPr/>
          </p:nvSpPr>
          <p:spPr>
            <a:xfrm>
              <a:off x="2048736" y="1816254"/>
              <a:ext cx="590116" cy="407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1DE6CBAF-ECCC-B55F-8EFF-594B54BDB609}"/>
                </a:ext>
              </a:extLst>
            </p:cNvPr>
            <p:cNvSpPr txBox="1"/>
            <p:nvPr/>
          </p:nvSpPr>
          <p:spPr>
            <a:xfrm>
              <a:off x="2054594" y="2087133"/>
              <a:ext cx="590116" cy="407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****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5F117BE7-84E5-65D6-2945-59B79F958D11}"/>
                </a:ext>
              </a:extLst>
            </p:cNvPr>
            <p:cNvSpPr txBox="1"/>
            <p:nvPr/>
          </p:nvSpPr>
          <p:spPr>
            <a:xfrm>
              <a:off x="1878508" y="1909978"/>
              <a:ext cx="590116" cy="407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0070C0"/>
                  </a:solidFill>
                </a:rPr>
                <a:t>****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xmlns="" id="{10DFFF33-5287-B6EC-A508-6B00E4561DBA}"/>
                </a:ext>
              </a:extLst>
            </p:cNvPr>
            <p:cNvSpPr txBox="1"/>
            <p:nvPr/>
          </p:nvSpPr>
          <p:spPr>
            <a:xfrm>
              <a:off x="2140760" y="2033865"/>
              <a:ext cx="590116" cy="373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13" dirty="0">
                  <a:solidFill>
                    <a:srgbClr val="0070C0"/>
                  </a:solidFill>
                </a:rPr>
                <a:t>****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A3E7101B-C70C-A4D8-0607-414280C6E986}"/>
                </a:ext>
              </a:extLst>
            </p:cNvPr>
            <p:cNvSpPr txBox="1"/>
            <p:nvPr/>
          </p:nvSpPr>
          <p:spPr>
            <a:xfrm>
              <a:off x="2214983" y="1930755"/>
              <a:ext cx="590116" cy="407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*</a:t>
              </a:r>
            </a:p>
          </p:txBody>
        </p:sp>
      </p:grpSp>
      <p:grpSp>
        <p:nvGrpSpPr>
          <p:cNvPr id="47" name="Group 49">
            <a:extLst>
              <a:ext uri="{FF2B5EF4-FFF2-40B4-BE49-F238E27FC236}">
                <a16:creationId xmlns:a16="http://schemas.microsoft.com/office/drawing/2014/main" xmlns="" id="{C962AB5E-8F3E-87F1-DFCD-33AA3C310251}"/>
              </a:ext>
            </a:extLst>
          </p:cNvPr>
          <p:cNvGrpSpPr/>
          <p:nvPr/>
        </p:nvGrpSpPr>
        <p:grpSpPr>
          <a:xfrm>
            <a:off x="4851687" y="263872"/>
            <a:ext cx="4078066" cy="1336112"/>
            <a:chOff x="3968801" y="1115065"/>
            <a:chExt cx="3133934" cy="213126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xmlns="" id="{63B2643C-5AB7-F20B-0F9D-D52C8E3299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968801" y="1115065"/>
              <a:ext cx="3133934" cy="213126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0DD332B-F448-908D-6488-ED11F219A54D}"/>
                </a:ext>
              </a:extLst>
            </p:cNvPr>
            <p:cNvSpPr txBox="1"/>
            <p:nvPr/>
          </p:nvSpPr>
          <p:spPr>
            <a:xfrm>
              <a:off x="4538473" y="1759224"/>
              <a:ext cx="590116" cy="405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****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xmlns="" id="{1E96BD95-8EE3-BD1E-F7E2-0313763A17AE}"/>
                </a:ext>
              </a:extLst>
            </p:cNvPr>
            <p:cNvSpPr txBox="1"/>
            <p:nvPr/>
          </p:nvSpPr>
          <p:spPr>
            <a:xfrm>
              <a:off x="4719777" y="2073439"/>
              <a:ext cx="590116" cy="405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****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9407B102-AE8A-2B4A-6FD9-36ED2ED1CB5B}"/>
                </a:ext>
              </a:extLst>
            </p:cNvPr>
            <p:cNvSpPr txBox="1"/>
            <p:nvPr/>
          </p:nvSpPr>
          <p:spPr>
            <a:xfrm>
              <a:off x="4905573" y="1710698"/>
              <a:ext cx="590116" cy="405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****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749E28EF-5665-B2D9-8393-CDE837589376}"/>
                </a:ext>
              </a:extLst>
            </p:cNvPr>
            <p:cNvSpPr txBox="1"/>
            <p:nvPr/>
          </p:nvSpPr>
          <p:spPr>
            <a:xfrm>
              <a:off x="5149433" y="1959222"/>
              <a:ext cx="590116" cy="405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****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F248CA19-FDD8-FF8B-9F4F-373EA9A7BD42}"/>
                </a:ext>
              </a:extLst>
            </p:cNvPr>
            <p:cNvSpPr txBox="1"/>
            <p:nvPr/>
          </p:nvSpPr>
          <p:spPr>
            <a:xfrm>
              <a:off x="5379744" y="2275283"/>
              <a:ext cx="590116" cy="405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****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CF6F09E3-8E21-65EE-F1EE-F4DAE1345E06}"/>
                </a:ext>
              </a:extLst>
            </p:cNvPr>
            <p:cNvSpPr txBox="1"/>
            <p:nvPr/>
          </p:nvSpPr>
          <p:spPr>
            <a:xfrm>
              <a:off x="5209661" y="1832089"/>
              <a:ext cx="340165" cy="3713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13" dirty="0">
                  <a:solidFill>
                    <a:srgbClr val="0070C0"/>
                  </a:solidFill>
                </a:rPr>
                <a:t>ns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6F9E9C41-C327-560B-EB88-AC46BA00F367}"/>
                </a:ext>
              </a:extLst>
            </p:cNvPr>
            <p:cNvSpPr txBox="1"/>
            <p:nvPr/>
          </p:nvSpPr>
          <p:spPr>
            <a:xfrm>
              <a:off x="5227700" y="1765232"/>
              <a:ext cx="590116" cy="405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**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B7F9133E-2802-F7FA-9C14-E144CFDA0962}"/>
                </a:ext>
              </a:extLst>
            </p:cNvPr>
            <p:cNvSpPr txBox="1"/>
            <p:nvPr/>
          </p:nvSpPr>
          <p:spPr>
            <a:xfrm>
              <a:off x="5379744" y="2098611"/>
              <a:ext cx="590116" cy="405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FF0000"/>
                  </a:solidFill>
                </a:rPr>
                <a:t>****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0B1440F6-B98A-98BF-D76F-761A8EB405F6}"/>
                </a:ext>
              </a:extLst>
            </p:cNvPr>
            <p:cNvSpPr txBox="1"/>
            <p:nvPr/>
          </p:nvSpPr>
          <p:spPr>
            <a:xfrm>
              <a:off x="5525986" y="2180362"/>
              <a:ext cx="112408" cy="405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>
                  <a:solidFill>
                    <a:srgbClr val="0070C0"/>
                  </a:solidFill>
                </a:rPr>
                <a:t>*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FB40731-14C2-B6DB-D0F4-CB8FA8F0838D}"/>
              </a:ext>
            </a:extLst>
          </p:cNvPr>
          <p:cNvSpPr txBox="1"/>
          <p:nvPr/>
        </p:nvSpPr>
        <p:spPr>
          <a:xfrm>
            <a:off x="-51281" y="1590084"/>
            <a:ext cx="469888" cy="286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4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</a:p>
        </p:txBody>
      </p:sp>
      <p:grpSp>
        <p:nvGrpSpPr>
          <p:cNvPr id="48" name="Group 50">
            <a:extLst>
              <a:ext uri="{FF2B5EF4-FFF2-40B4-BE49-F238E27FC236}">
                <a16:creationId xmlns:a16="http://schemas.microsoft.com/office/drawing/2014/main" xmlns="" id="{D2AB44A3-078F-887E-24CF-1C75DC9061C6}"/>
              </a:ext>
            </a:extLst>
          </p:cNvPr>
          <p:cNvGrpSpPr/>
          <p:nvPr/>
        </p:nvGrpSpPr>
        <p:grpSpPr>
          <a:xfrm>
            <a:off x="17650" y="1641232"/>
            <a:ext cx="9126351" cy="2842635"/>
            <a:chOff x="315" y="3678051"/>
            <a:chExt cx="7665501" cy="5053573"/>
          </a:xfrm>
        </p:grpSpPr>
        <p:pic>
          <p:nvPicPr>
            <p:cNvPr id="8" name="Picture 7" descr="A picture containing purple, violet, art&#10;&#10;Description automatically generated">
              <a:extLst>
                <a:ext uri="{FF2B5EF4-FFF2-40B4-BE49-F238E27FC236}">
                  <a16:creationId xmlns:a16="http://schemas.microsoft.com/office/drawing/2014/main" xmlns="" id="{70107227-CDD1-2D7F-2458-1677EDB03F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grayscl/>
              <a:extLst>
                <a:ext uri="{BEBA8EAE-BF5A-486C-A8C5-ECC9F3942E4B}">
                  <a14:imgProps xmlns:a14="http://schemas.microsoft.com/office/drawing/2010/main" xmlns="">
                    <a14:imgLayer r:embed="rId5">
                      <a14:imgEffect>
                        <a14:brightnessContrast bright="4000" contrast="-1000"/>
                      </a14:imgEffect>
                    </a14:imgLayer>
                  </a14:imgProps>
                </a:ext>
              </a:extLst>
            </a:blip>
            <a:srcRect l="24648" t="33811" r="28915" b="25695"/>
            <a:stretch/>
          </p:blipFill>
          <p:spPr>
            <a:xfrm rot="10800000" flipV="1">
              <a:off x="4404694" y="6676363"/>
              <a:ext cx="3081169" cy="201512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3" name="Picture 12" descr="A picture containing purple, circle, violet, art&#10;&#10;Description automatically generated">
              <a:extLst>
                <a:ext uri="{FF2B5EF4-FFF2-40B4-BE49-F238E27FC236}">
                  <a16:creationId xmlns:a16="http://schemas.microsoft.com/office/drawing/2014/main" xmlns="" id="{1C8AA6D0-2884-EA4B-72A4-DF1A0BD777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grayscl/>
              <a:extLst>
                <a:ext uri="{BEBA8EAE-BF5A-486C-A8C5-ECC9F3942E4B}">
                  <a14:imgProps xmlns:a14="http://schemas.microsoft.com/office/drawing/2010/main" xmlns="">
                    <a14:imgLayer r:embed="rId7">
                      <a14:imgEffect>
                        <a14:brightnessContrast bright="11000" contrast="-1000"/>
                      </a14:imgEffect>
                    </a14:imgLayer>
                  </a14:imgProps>
                </a:ext>
              </a:extLst>
            </a:blip>
            <a:srcRect l="20928" t="23797" r="19980" b="23765"/>
            <a:stretch/>
          </p:blipFill>
          <p:spPr>
            <a:xfrm flipH="1">
              <a:off x="4404692" y="4574011"/>
              <a:ext cx="3081171" cy="20506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xmlns="" id="{30635966-6D86-9309-6BA7-8EECC5EDF804}"/>
                </a:ext>
              </a:extLst>
            </p:cNvPr>
            <p:cNvSpPr txBox="1"/>
            <p:nvPr/>
          </p:nvSpPr>
          <p:spPr>
            <a:xfrm>
              <a:off x="4254610" y="3678051"/>
              <a:ext cx="1236177" cy="50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u="sng" dirty="0"/>
                <a:t>SW1736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xmlns="" id="{BB0C9B36-9168-C96A-F17D-341A6239F0D4}"/>
                </a:ext>
              </a:extLst>
            </p:cNvPr>
            <p:cNvSpPr txBox="1"/>
            <p:nvPr/>
          </p:nvSpPr>
          <p:spPr>
            <a:xfrm>
              <a:off x="4405586" y="4243697"/>
              <a:ext cx="934227" cy="50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DMSO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AF5BA6F0-8210-FAD2-DBE7-A166E7C6F46E}"/>
                </a:ext>
              </a:extLst>
            </p:cNvPr>
            <p:cNvSpPr txBox="1"/>
            <p:nvPr/>
          </p:nvSpPr>
          <p:spPr>
            <a:xfrm>
              <a:off x="5339813" y="4027633"/>
              <a:ext cx="1163002" cy="855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Dabrafenib 10 µM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3EE1A48F-38AD-5001-A773-4A065CE5FDD0}"/>
                </a:ext>
              </a:extLst>
            </p:cNvPr>
            <p:cNvSpPr txBox="1"/>
            <p:nvPr/>
          </p:nvSpPr>
          <p:spPr>
            <a:xfrm>
              <a:off x="6502814" y="4019267"/>
              <a:ext cx="1163002" cy="50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PLX4720 15 µM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59D8C66D-EE70-FBD1-1FCD-6C6CED8643CF}"/>
                </a:ext>
              </a:extLst>
            </p:cNvPr>
            <p:cNvSpPr txBox="1"/>
            <p:nvPr/>
          </p:nvSpPr>
          <p:spPr>
            <a:xfrm rot="16200000">
              <a:off x="3848120" y="4690841"/>
              <a:ext cx="934227" cy="404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DMSO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B6D5CF3C-FBC2-EB06-2222-FE6C6C6B6D08}"/>
                </a:ext>
              </a:extLst>
            </p:cNvPr>
            <p:cNvSpPr txBox="1"/>
            <p:nvPr/>
          </p:nvSpPr>
          <p:spPr>
            <a:xfrm rot="16200000">
              <a:off x="3848121" y="6974455"/>
              <a:ext cx="934227" cy="404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DMSO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BEC83F3C-0BE6-2ADA-A380-10E72B4E4D6A}"/>
                </a:ext>
              </a:extLst>
            </p:cNvPr>
            <p:cNvSpPr txBox="1"/>
            <p:nvPr/>
          </p:nvSpPr>
          <p:spPr>
            <a:xfrm rot="16200000">
              <a:off x="3604589" y="5541751"/>
              <a:ext cx="1163003" cy="731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 err="1"/>
                <a:t>Axitinib</a:t>
              </a:r>
              <a:endParaRPr lang="en-US" sz="1264" b="1" dirty="0"/>
            </a:p>
            <a:p>
              <a:r>
                <a:rPr lang="en-US" sz="1264" b="1" dirty="0"/>
                <a:t> 1.89 µM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id="{78746FB0-BCBE-B4AD-3D49-F76CA1D04FB2}"/>
                </a:ext>
              </a:extLst>
            </p:cNvPr>
            <p:cNvSpPr txBox="1"/>
            <p:nvPr/>
          </p:nvSpPr>
          <p:spPr>
            <a:xfrm rot="16200000">
              <a:off x="3616079" y="7719718"/>
              <a:ext cx="1163003" cy="731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 err="1"/>
                <a:t>Axitinib</a:t>
              </a:r>
              <a:endParaRPr lang="en-US" sz="1264" b="1" dirty="0"/>
            </a:p>
            <a:p>
              <a:r>
                <a:rPr lang="en-US" sz="1264" b="1" dirty="0"/>
                <a:t> 0.47 µM</a:t>
              </a:r>
            </a:p>
          </p:txBody>
        </p:sp>
        <p:pic>
          <p:nvPicPr>
            <p:cNvPr id="36" name="Picture 35" descr="A picture containing art&#10;&#10;Description automatically generated with medium confidence">
              <a:extLst>
                <a:ext uri="{FF2B5EF4-FFF2-40B4-BE49-F238E27FC236}">
                  <a16:creationId xmlns:a16="http://schemas.microsoft.com/office/drawing/2014/main" xmlns="" id="{08E57DC3-7BCF-A184-7C73-828BECB7FE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grayscl/>
            </a:blip>
            <a:srcRect l="26828" t="40294" r="29299" b="22350"/>
            <a:stretch/>
          </p:blipFill>
          <p:spPr>
            <a:xfrm rot="10800000">
              <a:off x="689858" y="6735572"/>
              <a:ext cx="3125770" cy="1996052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4CC7C7C3-DA23-D868-2712-5B908379ACB7}"/>
                </a:ext>
              </a:extLst>
            </p:cNvPr>
            <p:cNvSpPr txBox="1"/>
            <p:nvPr/>
          </p:nvSpPr>
          <p:spPr>
            <a:xfrm>
              <a:off x="510703" y="3830623"/>
              <a:ext cx="1236177" cy="50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u="sng" dirty="0"/>
                <a:t>8505C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3916101E-B40C-C230-E708-DF2E523876F7}"/>
                </a:ext>
              </a:extLst>
            </p:cNvPr>
            <p:cNvSpPr txBox="1"/>
            <p:nvPr/>
          </p:nvSpPr>
          <p:spPr>
            <a:xfrm>
              <a:off x="812653" y="4305416"/>
              <a:ext cx="934227" cy="50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DMSO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7A593EB3-98DE-B5EB-A8E0-FD6FF54141AA}"/>
                </a:ext>
              </a:extLst>
            </p:cNvPr>
            <p:cNvSpPr txBox="1"/>
            <p:nvPr/>
          </p:nvSpPr>
          <p:spPr>
            <a:xfrm>
              <a:off x="1746880" y="4089351"/>
              <a:ext cx="1163002" cy="855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Dabrafenib 10 µM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BBDD5C06-D5DC-6DB5-C138-7C06D95D9833}"/>
                </a:ext>
              </a:extLst>
            </p:cNvPr>
            <p:cNvSpPr txBox="1"/>
            <p:nvPr/>
          </p:nvSpPr>
          <p:spPr>
            <a:xfrm>
              <a:off x="2909881" y="4080984"/>
              <a:ext cx="1163002" cy="509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PLX4720 15 µM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B5967854-DDA3-7F61-79A6-50DBE5D08762}"/>
                </a:ext>
              </a:extLst>
            </p:cNvPr>
            <p:cNvSpPr txBox="1"/>
            <p:nvPr/>
          </p:nvSpPr>
          <p:spPr>
            <a:xfrm rot="16200000">
              <a:off x="27922" y="4725147"/>
              <a:ext cx="934227" cy="404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DMSO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6F78DFF6-A95F-86FA-B7C5-36DF1598BA15}"/>
                </a:ext>
              </a:extLst>
            </p:cNvPr>
            <p:cNvSpPr txBox="1"/>
            <p:nvPr/>
          </p:nvSpPr>
          <p:spPr>
            <a:xfrm rot="16200000">
              <a:off x="-215609" y="5576055"/>
              <a:ext cx="1163003" cy="731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 err="1"/>
                <a:t>Axitinib</a:t>
              </a:r>
              <a:endParaRPr lang="en-US" sz="1264" b="1" dirty="0"/>
            </a:p>
            <a:p>
              <a:r>
                <a:rPr lang="en-US" sz="1264" b="1" dirty="0"/>
                <a:t> 1.89 µM</a:t>
              </a:r>
            </a:p>
          </p:txBody>
        </p:sp>
        <p:pic>
          <p:nvPicPr>
            <p:cNvPr id="43" name="Picture 42" descr="A picture containing art&#10;&#10;Description automatically generated">
              <a:extLst>
                <a:ext uri="{FF2B5EF4-FFF2-40B4-BE49-F238E27FC236}">
                  <a16:creationId xmlns:a16="http://schemas.microsoft.com/office/drawing/2014/main" xmlns="" id="{3636E4AD-C020-AB87-5213-237E05336F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grayscl/>
            </a:blip>
            <a:srcRect l="32682" t="40051" r="24805" b="23041"/>
            <a:stretch/>
          </p:blipFill>
          <p:spPr>
            <a:xfrm rot="10800000">
              <a:off x="689858" y="4678514"/>
              <a:ext cx="3119221" cy="2031003"/>
            </a:xfrm>
            <a:prstGeom prst="rect">
              <a:avLst/>
            </a:prstGeom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8B05C9E3-174C-02C8-1C89-4E998F67837C}"/>
                </a:ext>
              </a:extLst>
            </p:cNvPr>
            <p:cNvSpPr txBox="1"/>
            <p:nvPr/>
          </p:nvSpPr>
          <p:spPr>
            <a:xfrm rot="16200000">
              <a:off x="27924" y="6889628"/>
              <a:ext cx="934227" cy="4043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/>
                <a:t>DMSO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xmlns="" id="{8C8D6056-531F-3A56-23C9-2B9F4F367265}"/>
                </a:ext>
              </a:extLst>
            </p:cNvPr>
            <p:cNvSpPr txBox="1"/>
            <p:nvPr/>
          </p:nvSpPr>
          <p:spPr>
            <a:xfrm rot="16200000">
              <a:off x="-132351" y="7638643"/>
              <a:ext cx="1163003" cy="7311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64" b="1" dirty="0" err="1"/>
                <a:t>Axitinib</a:t>
              </a:r>
              <a:endParaRPr lang="en-US" sz="1264" b="1" dirty="0"/>
            </a:p>
            <a:p>
              <a:r>
                <a:rPr lang="en-US" sz="1264" b="1" dirty="0"/>
                <a:t> 0.47 µM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34C571D8-86A4-E19F-9C4D-52A4C13AC18D}"/>
              </a:ext>
            </a:extLst>
          </p:cNvPr>
          <p:cNvSpPr txBox="1"/>
          <p:nvPr/>
        </p:nvSpPr>
        <p:spPr>
          <a:xfrm>
            <a:off x="0" y="4379"/>
            <a:ext cx="1559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 Fig 4.</a:t>
            </a:r>
          </a:p>
        </p:txBody>
      </p:sp>
    </p:spTree>
    <p:extLst>
      <p:ext uri="{BB962C8B-B14F-4D97-AF65-F5344CB8AC3E}">
        <p14:creationId xmlns:p14="http://schemas.microsoft.com/office/powerpoint/2010/main" xmlns="" val="722290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1F470EA8-07E7-9D9E-F603-54FF5057C056}"/>
              </a:ext>
            </a:extLst>
          </p:cNvPr>
          <p:cNvSpPr txBox="1"/>
          <p:nvPr/>
        </p:nvSpPr>
        <p:spPr>
          <a:xfrm>
            <a:off x="167196" y="201928"/>
            <a:ext cx="8809606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Supplemental Fig 4. Effect of combination of BRAF inhibitors and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axitinib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 short and long-term treatment on colony formation in 8505C and SW1736 ATC cell line</a:t>
            </a:r>
          </a:p>
          <a:p>
            <a:pPr algn="just">
              <a:lnSpc>
                <a:spcPct val="200000"/>
              </a:lnSpc>
            </a:pP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(A-B) Histograms representing the mean colony counts in 8505C and SW1736 cells after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axitinib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(0.47 µM), PLX4720 (15 µM) and dabrafenib (10µM) treatment alone and in combination.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data are shown as the mean ± SD.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all panels, the black stars denote combination versus vehicle, the blue stars denote combination versus BRAF inhibitor (PLX4720 and dabrafenib), and the red stars denote combination versus </a:t>
            </a:r>
            <a:r>
              <a:rPr lang="en-US" sz="14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axitinib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(C)- Long term effect of the all the drugs as single and in combination on the number and size of the colonies of 8505C and SW1736.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PLX = PLX4720, DAB = dabrafenib, and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axitinib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9390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</Words>
  <Application>Microsoft Office PowerPoint</Application>
  <PresentationFormat>On-screen Show (4:3)</PresentationFormat>
  <Paragraphs>44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2023-10-02T04:28:16Z</dcterms:created>
  <dcterms:modified xsi:type="dcterms:W3CDTF">2023-10-02T04:28:45Z</dcterms:modified>
</cp:coreProperties>
</file>