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6" r:id="rId3"/>
    <p:sldId id="258" r:id="rId4"/>
    <p:sldId id="259" r:id="rId5"/>
    <p:sldId id="260" r:id="rId6"/>
    <p:sldId id="261" r:id="rId7"/>
    <p:sldId id="262" r:id="rId8"/>
    <p:sldId id="267" r:id="rId9"/>
    <p:sldId id="26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7B94B8-0D18-4E33-BEE7-985DA278A7EF}" type="datetimeFigureOut">
              <a:rPr lang="en-US" smtClean="0"/>
              <a:t>10/28/2023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2C53E0-2B53-4E36-B103-17E1963CF930}" type="slidenum">
              <a:rPr lang="en-US" smtClean="0"/>
              <a:t>‹#›</a:t>
            </a:fld>
            <a:endParaRPr lang="en-US"/>
          </a:p>
        </p:txBody>
      </p:sp>
    </p:spTree>
    <p:extLst>
      <p:ext uri="{BB962C8B-B14F-4D97-AF65-F5344CB8AC3E}">
        <p14:creationId xmlns:p14="http://schemas.microsoft.com/office/powerpoint/2010/main" val="3735538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C53E0-2B53-4E36-B103-17E1963CF930}" type="slidenum">
              <a:rPr lang="en-US" smtClean="0"/>
              <a:t>1</a:t>
            </a:fld>
            <a:endParaRPr lang="en-US"/>
          </a:p>
        </p:txBody>
      </p:sp>
    </p:spTree>
    <p:extLst>
      <p:ext uri="{BB962C8B-B14F-4D97-AF65-F5344CB8AC3E}">
        <p14:creationId xmlns:p14="http://schemas.microsoft.com/office/powerpoint/2010/main" val="317520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2C53E0-2B53-4E36-B103-17E1963CF930}" type="slidenum">
              <a:rPr lang="en-US" smtClean="0"/>
              <a:t>3</a:t>
            </a:fld>
            <a:endParaRPr lang="en-US"/>
          </a:p>
        </p:txBody>
      </p:sp>
    </p:spTree>
    <p:extLst>
      <p:ext uri="{BB962C8B-B14F-4D97-AF65-F5344CB8AC3E}">
        <p14:creationId xmlns:p14="http://schemas.microsoft.com/office/powerpoint/2010/main" val="3117877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2C53E0-2B53-4E36-B103-17E1963CF930}" type="slidenum">
              <a:rPr lang="en-US" smtClean="0"/>
              <a:t>6</a:t>
            </a:fld>
            <a:endParaRPr lang="en-US"/>
          </a:p>
        </p:txBody>
      </p:sp>
    </p:spTree>
    <p:extLst>
      <p:ext uri="{BB962C8B-B14F-4D97-AF65-F5344CB8AC3E}">
        <p14:creationId xmlns:p14="http://schemas.microsoft.com/office/powerpoint/2010/main" val="3125039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EC12CD-93E8-4924-B633-449882946AC3}" type="slidenum">
              <a:rPr lang="en-US" smtClean="0"/>
              <a:t>9</a:t>
            </a:fld>
            <a:endParaRPr lang="en-US"/>
          </a:p>
        </p:txBody>
      </p:sp>
    </p:spTree>
    <p:extLst>
      <p:ext uri="{BB962C8B-B14F-4D97-AF65-F5344CB8AC3E}">
        <p14:creationId xmlns:p14="http://schemas.microsoft.com/office/powerpoint/2010/main" val="52240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61F48A-C53A-3CC5-807B-AC56FA57B8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1158DB94-B599-3D10-FDB1-E6FFA6B22E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F8505ECC-2A38-FD6E-3390-5C13C5FD22E5}"/>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5" name="Footer Placeholder 4">
            <a:extLst>
              <a:ext uri="{FF2B5EF4-FFF2-40B4-BE49-F238E27FC236}">
                <a16:creationId xmlns:a16="http://schemas.microsoft.com/office/drawing/2014/main" xmlns="" id="{A35580F0-D1AE-0AB0-5931-B4432221E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9F59E1C-CF93-2519-3B0F-15129C8DA422}"/>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4230819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11CAFC-A8D4-311E-A098-82AD9E0693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CAC7171A-F7C9-CD9A-D543-B2D7065D16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EA6D0F1-A9C5-7E88-8705-473764B7F6B1}"/>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5" name="Footer Placeholder 4">
            <a:extLst>
              <a:ext uri="{FF2B5EF4-FFF2-40B4-BE49-F238E27FC236}">
                <a16:creationId xmlns:a16="http://schemas.microsoft.com/office/drawing/2014/main" xmlns="" id="{007ECAFE-FE23-8E8F-55F2-EDAA547B8E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1D82E3-9F7A-1B44-3FBC-9350890428E1}"/>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888562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6119A6D-60AA-8B3F-F3DA-91B12757CFA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4599DE44-FF49-0CC2-E15F-834EBB29D34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F2BFB1A-F002-CE04-EF99-7419141DCEFC}"/>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5" name="Footer Placeholder 4">
            <a:extLst>
              <a:ext uri="{FF2B5EF4-FFF2-40B4-BE49-F238E27FC236}">
                <a16:creationId xmlns:a16="http://schemas.microsoft.com/office/drawing/2014/main" xmlns="" id="{412DFC88-7EAC-DE09-F8F7-085C3F6E50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D677935-48E0-08B4-99D1-D40F618DEAD1}"/>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621125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7F2F032-D0F1-2239-8EA7-571ACBD9C9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B0343443-E972-7ABD-2DA1-2F662E5C4C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4DBD1544-DC0C-FA55-C404-8BD10BF32BEB}"/>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5" name="Footer Placeholder 4">
            <a:extLst>
              <a:ext uri="{FF2B5EF4-FFF2-40B4-BE49-F238E27FC236}">
                <a16:creationId xmlns:a16="http://schemas.microsoft.com/office/drawing/2014/main" xmlns="" id="{2CCFAB28-BD31-051C-F194-19B9180870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9F46A52-020F-267B-5C60-EC01B6149369}"/>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2309626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25E691-85DC-6B84-6EE2-A686E47117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A3C56AC0-7B92-5838-5243-A23D13C2A7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983B558F-78A5-090E-7D8F-A9AFC32DB65B}"/>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5" name="Footer Placeholder 4">
            <a:extLst>
              <a:ext uri="{FF2B5EF4-FFF2-40B4-BE49-F238E27FC236}">
                <a16:creationId xmlns:a16="http://schemas.microsoft.com/office/drawing/2014/main" xmlns="" id="{E38D2BAA-14C8-0FEC-8202-1F063774BF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33978A4-66C8-A82A-1F18-5DEE325F82E1}"/>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1547029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DB27B6-D399-174E-1C24-1D16148E4F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0E926DEF-2F93-DA9D-ABE7-FE3046CC401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1B38E352-0730-BE25-0962-E2AB568C607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A4ACE096-6643-9664-D7E1-23ED7031E3F2}"/>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6" name="Footer Placeholder 5">
            <a:extLst>
              <a:ext uri="{FF2B5EF4-FFF2-40B4-BE49-F238E27FC236}">
                <a16:creationId xmlns:a16="http://schemas.microsoft.com/office/drawing/2014/main" xmlns="" id="{3A9D024D-1757-2260-9685-D4DCBFD4FA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C0CBF66F-D687-6437-B273-D617D7DA0933}"/>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3608930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899467-81C1-BB8B-9CD0-BADBC8EBC4F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9456B36D-74E5-EFB9-4622-634309AB8D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AC6B2A2F-8350-0A34-5269-D63A590A1EE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A28BE29-E0C5-FF34-2B1C-7D7A9D1395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1B1024D-BD63-EF18-5DB2-6F3E353069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8371F05F-5F36-DC0F-AFA2-C30D3A945CA6}"/>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8" name="Footer Placeholder 7">
            <a:extLst>
              <a:ext uri="{FF2B5EF4-FFF2-40B4-BE49-F238E27FC236}">
                <a16:creationId xmlns:a16="http://schemas.microsoft.com/office/drawing/2014/main" xmlns="" id="{01360A41-27E9-8CBA-DEA5-0A5CB3C4314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DC868847-F201-CA73-7B66-D5DFBC59D5BC}"/>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1439277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D7CB02-469D-AFE8-517D-BC31B3C5CA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A230C659-B846-5EBF-ADFF-9E600F4DE08B}"/>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4" name="Footer Placeholder 3">
            <a:extLst>
              <a:ext uri="{FF2B5EF4-FFF2-40B4-BE49-F238E27FC236}">
                <a16:creationId xmlns:a16="http://schemas.microsoft.com/office/drawing/2014/main" xmlns="" id="{086D78C4-82CD-65EA-A410-D7294B4A24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80058C97-8757-929A-529F-617E9ADC509F}"/>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359313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E4EDBB6D-FC70-EF0A-983E-E022090286CA}"/>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3" name="Footer Placeholder 2">
            <a:extLst>
              <a:ext uri="{FF2B5EF4-FFF2-40B4-BE49-F238E27FC236}">
                <a16:creationId xmlns:a16="http://schemas.microsoft.com/office/drawing/2014/main" xmlns="" id="{8DE0CBAB-87DC-F393-7633-8191376DCA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209AA599-FEC3-B60F-E73E-E7387A442419}"/>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2727704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1EEE38-0D68-F9A5-8447-30A80323BF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259FBFA4-BAA4-DCA4-2C55-7303B1B796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214EDA09-9B5D-DC07-3E74-24C6D9672B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C8F78825-448C-7951-5E59-A49EBA8C63B0}"/>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6" name="Footer Placeholder 5">
            <a:extLst>
              <a:ext uri="{FF2B5EF4-FFF2-40B4-BE49-F238E27FC236}">
                <a16:creationId xmlns:a16="http://schemas.microsoft.com/office/drawing/2014/main" xmlns="" id="{4C97A99F-7112-5959-37A5-B1B1633322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FB853A1D-FAB7-1EA8-CD91-37242830F32A}"/>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3035084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D8536A-056C-061C-F64D-1B4F146148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C20FFE6-0CC1-A63E-606C-47AF6DF5AD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4A66CA85-AEE1-83EA-BF6F-8BAE9D8CC0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4EB2207D-149E-24A5-26C7-B193957DB5F2}"/>
              </a:ext>
            </a:extLst>
          </p:cNvPr>
          <p:cNvSpPr>
            <a:spLocks noGrp="1"/>
          </p:cNvSpPr>
          <p:nvPr>
            <p:ph type="dt" sz="half" idx="10"/>
          </p:nvPr>
        </p:nvSpPr>
        <p:spPr/>
        <p:txBody>
          <a:bodyPr/>
          <a:lstStyle/>
          <a:p>
            <a:fld id="{818AD946-3671-4EF7-9F8A-E81FBEF9D986}" type="datetimeFigureOut">
              <a:rPr lang="en-US" smtClean="0"/>
              <a:t>10/28/2023</a:t>
            </a:fld>
            <a:endParaRPr lang="en-US"/>
          </a:p>
        </p:txBody>
      </p:sp>
      <p:sp>
        <p:nvSpPr>
          <p:cNvPr id="6" name="Footer Placeholder 5">
            <a:extLst>
              <a:ext uri="{FF2B5EF4-FFF2-40B4-BE49-F238E27FC236}">
                <a16:creationId xmlns:a16="http://schemas.microsoft.com/office/drawing/2014/main" xmlns="" id="{CE22A5A9-64F6-D922-707E-BE2F02C84A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7C6CDBF5-FEF2-356D-8F88-1D99A5A08B30}"/>
              </a:ext>
            </a:extLst>
          </p:cNvPr>
          <p:cNvSpPr>
            <a:spLocks noGrp="1"/>
          </p:cNvSpPr>
          <p:nvPr>
            <p:ph type="sldNum" sz="quarter" idx="12"/>
          </p:nvPr>
        </p:nvSpPr>
        <p:spPr/>
        <p:txBody>
          <a:bodyPr/>
          <a:lstStyle/>
          <a:p>
            <a:fld id="{EF43C036-1B08-4DC0-86A0-FF74406D4A82}" type="slidenum">
              <a:rPr lang="en-US" smtClean="0"/>
              <a:t>‹#›</a:t>
            </a:fld>
            <a:endParaRPr lang="en-US"/>
          </a:p>
        </p:txBody>
      </p:sp>
    </p:spTree>
    <p:extLst>
      <p:ext uri="{BB962C8B-B14F-4D97-AF65-F5344CB8AC3E}">
        <p14:creationId xmlns:p14="http://schemas.microsoft.com/office/powerpoint/2010/main" val="2644751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4183452-3FC7-0401-94F9-DAFF40A5D2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FA49DF86-6FC1-82C5-2E98-185C9504A9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461E943A-9330-6816-6A8A-61E81474D4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8AD946-3671-4EF7-9F8A-E81FBEF9D986}" type="datetimeFigureOut">
              <a:rPr lang="en-US" smtClean="0"/>
              <a:t>10/28/2023</a:t>
            </a:fld>
            <a:endParaRPr lang="en-US"/>
          </a:p>
        </p:txBody>
      </p:sp>
      <p:sp>
        <p:nvSpPr>
          <p:cNvPr id="5" name="Footer Placeholder 4">
            <a:extLst>
              <a:ext uri="{FF2B5EF4-FFF2-40B4-BE49-F238E27FC236}">
                <a16:creationId xmlns:a16="http://schemas.microsoft.com/office/drawing/2014/main" xmlns="" id="{C1C8EB55-16DB-1218-8BF7-31F9FE9920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2A496920-8A47-E5CB-971C-83936A6248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43C036-1B08-4DC0-86A0-FF74406D4A82}" type="slidenum">
              <a:rPr lang="en-US" smtClean="0"/>
              <a:t>‹#›</a:t>
            </a:fld>
            <a:endParaRPr lang="en-US"/>
          </a:p>
        </p:txBody>
      </p:sp>
    </p:spTree>
    <p:extLst>
      <p:ext uri="{BB962C8B-B14F-4D97-AF65-F5344CB8AC3E}">
        <p14:creationId xmlns:p14="http://schemas.microsoft.com/office/powerpoint/2010/main" val="40609462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1D0AD7FE-7A00-CCDE-5C7A-40F0A87CDCDC}"/>
              </a:ext>
            </a:extLst>
          </p:cNvPr>
          <p:cNvSpPr/>
          <p:nvPr/>
        </p:nvSpPr>
        <p:spPr>
          <a:xfrm>
            <a:off x="305864" y="6236905"/>
            <a:ext cx="11904235" cy="584775"/>
          </a:xfrm>
          <a:prstGeom prst="rect">
            <a:avLst/>
          </a:prstGeom>
        </p:spPr>
        <p:txBody>
          <a:bodyPr wrap="square">
            <a:spAutoFit/>
          </a:bodyPr>
          <a:lstStyle/>
          <a:p>
            <a:r>
              <a:rPr lang="en-US" sz="1600" dirty="0">
                <a:solidFill>
                  <a:srgbClr val="221F22"/>
                </a:solidFill>
                <a:latin typeface="Times New Roman" panose="02020603050405020304" pitchFamily="18" charset="0"/>
                <a:cs typeface="Times New Roman" panose="02020603050405020304" pitchFamily="18" charset="0"/>
              </a:rPr>
              <a:t>Rarefaction curves of </a:t>
            </a:r>
            <a:r>
              <a:rPr lang="en-US" sz="1600" dirty="0">
                <a:solidFill>
                  <a:srgbClr val="3E3D40"/>
                </a:solidFill>
                <a:latin typeface="Times New Roman" panose="02020603050405020304" pitchFamily="18" charset="0"/>
                <a:cs typeface="Times New Roman" panose="02020603050405020304" pitchFamily="18" charset="0"/>
              </a:rPr>
              <a:t>16S rRNA gene sequence representing Observed OTUs in Clean and natural breast milk</a:t>
            </a:r>
            <a:r>
              <a:rPr lang="en-US" sz="1600" dirty="0">
                <a:solidFill>
                  <a:srgbClr val="221F22"/>
                </a:solidFill>
                <a:latin typeface="Times New Roman" panose="02020603050405020304" pitchFamily="18" charset="0"/>
                <a:cs typeface="Times New Roman" panose="02020603050405020304" pitchFamily="18" charset="0"/>
              </a:rPr>
              <a:t> sample</a:t>
            </a:r>
            <a:r>
              <a:rPr lang="en-US" sz="1600" b="1" dirty="0">
                <a:solidFill>
                  <a:srgbClr val="221F22"/>
                </a:solidFill>
                <a:latin typeface="Times New Roman" panose="02020603050405020304" pitchFamily="18" charset="0"/>
                <a:cs typeface="Times New Roman" panose="02020603050405020304" pitchFamily="18" charset="0"/>
              </a:rPr>
              <a:t>s . </a:t>
            </a:r>
            <a:r>
              <a:rPr lang="en-US" sz="1600" dirty="0">
                <a:latin typeface="Times New Roman" panose="02020603050405020304" pitchFamily="18" charset="0"/>
                <a:cs typeface="Times New Roman" panose="02020603050405020304" pitchFamily="18" charset="0"/>
              </a:rPr>
              <a:t>X -axis reports the number of sequences per samples.</a:t>
            </a:r>
          </a:p>
        </p:txBody>
      </p:sp>
      <p:sp>
        <p:nvSpPr>
          <p:cNvPr id="8" name="TextBox 7">
            <a:extLst>
              <a:ext uri="{FF2B5EF4-FFF2-40B4-BE49-F238E27FC236}">
                <a16:creationId xmlns:a16="http://schemas.microsoft.com/office/drawing/2014/main" xmlns="" id="{700967EA-8BFA-B130-5A97-9FB05361EAAE}"/>
              </a:ext>
            </a:extLst>
          </p:cNvPr>
          <p:cNvSpPr txBox="1"/>
          <p:nvPr/>
        </p:nvSpPr>
        <p:spPr>
          <a:xfrm>
            <a:off x="392950" y="5590574"/>
            <a:ext cx="2118359"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Additional file 1: Figure </a:t>
            </a:r>
            <a:r>
              <a:rPr lang="en-US" dirty="0">
                <a:latin typeface="Times New Roman" panose="02020603050405020304" pitchFamily="18" charset="0"/>
                <a:cs typeface="Times New Roman" panose="02020603050405020304" pitchFamily="18" charset="0"/>
              </a:rPr>
              <a:t>S1 </a:t>
            </a:r>
          </a:p>
        </p:txBody>
      </p:sp>
      <p:pic>
        <p:nvPicPr>
          <p:cNvPr id="3" name="Picture 2">
            <a:extLst>
              <a:ext uri="{FF2B5EF4-FFF2-40B4-BE49-F238E27FC236}">
                <a16:creationId xmlns:a16="http://schemas.microsoft.com/office/drawing/2014/main" xmlns="" id="{6CA677F1-8D9E-7256-1584-01B70CCCC1B3}"/>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l="3424" t="30290" r="12934" b="6667"/>
          <a:stretch/>
        </p:blipFill>
        <p:spPr>
          <a:xfrm>
            <a:off x="616226" y="621095"/>
            <a:ext cx="10670955" cy="4810539"/>
          </a:xfrm>
          <a:prstGeom prst="rect">
            <a:avLst/>
          </a:prstGeom>
        </p:spPr>
      </p:pic>
      <p:pic>
        <p:nvPicPr>
          <p:cNvPr id="5" name="Picture 4">
            <a:extLst>
              <a:ext uri="{FF2B5EF4-FFF2-40B4-BE49-F238E27FC236}">
                <a16:creationId xmlns:a16="http://schemas.microsoft.com/office/drawing/2014/main" xmlns="" id="{86AE4D0E-591F-441C-36EF-02981E5FD9E5}"/>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25000"/>
                    </a14:imgEffect>
                  </a14:imgLayer>
                </a14:imgProps>
              </a:ext>
            </a:extLst>
          </a:blip>
          <a:srcRect t="34058" r="92579" b="58986"/>
          <a:stretch/>
        </p:blipFill>
        <p:spPr>
          <a:xfrm>
            <a:off x="10575235" y="288236"/>
            <a:ext cx="904819" cy="477078"/>
          </a:xfrm>
          <a:prstGeom prst="rect">
            <a:avLst/>
          </a:prstGeom>
        </p:spPr>
      </p:pic>
    </p:spTree>
    <p:extLst>
      <p:ext uri="{BB962C8B-B14F-4D97-AF65-F5344CB8AC3E}">
        <p14:creationId xmlns:p14="http://schemas.microsoft.com/office/powerpoint/2010/main" val="974885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xmlns="" id="{96871EFA-08A9-48B3-4422-C0A9FFAD0190}"/>
              </a:ext>
            </a:extLst>
          </p:cNvPr>
          <p:cNvGrpSpPr/>
          <p:nvPr/>
        </p:nvGrpSpPr>
        <p:grpSpPr>
          <a:xfrm>
            <a:off x="302686" y="5657303"/>
            <a:ext cx="11786532" cy="975551"/>
            <a:chOff x="302686" y="5657303"/>
            <a:chExt cx="11786532" cy="975551"/>
          </a:xfrm>
        </p:grpSpPr>
        <p:sp>
          <p:nvSpPr>
            <p:cNvPr id="2" name="Rectangle 1">
              <a:extLst>
                <a:ext uri="{FF2B5EF4-FFF2-40B4-BE49-F238E27FC236}">
                  <a16:creationId xmlns:a16="http://schemas.microsoft.com/office/drawing/2014/main" xmlns="" id="{3C6D9AE8-8A15-A4E9-3584-B8C8E54EE390}"/>
                </a:ext>
              </a:extLst>
            </p:cNvPr>
            <p:cNvSpPr/>
            <p:nvPr/>
          </p:nvSpPr>
          <p:spPr>
            <a:xfrm>
              <a:off x="302686" y="6290068"/>
              <a:ext cx="11786532" cy="342786"/>
            </a:xfrm>
            <a:prstGeom prst="rect">
              <a:avLst/>
            </a:prstGeom>
          </p:spPr>
          <p:txBody>
            <a:bodyPr wrap="square">
              <a:spAutoFit/>
            </a:bodyPr>
            <a:lstStyle/>
            <a:p>
              <a:pPr algn="just">
                <a:lnSpc>
                  <a:spcPct val="107000"/>
                </a:lnSpc>
                <a:spcAft>
                  <a:spcPts val="8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The relative abundance of bacteria in the breastmilk sample from the clean and natural groups at A) genus and B) species levels.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xmlns="" id="{9D2AF5F7-3193-B68A-2480-95584ACDCCC2}"/>
                </a:ext>
              </a:extLst>
            </p:cNvPr>
            <p:cNvSpPr txBox="1"/>
            <p:nvPr/>
          </p:nvSpPr>
          <p:spPr>
            <a:xfrm>
              <a:off x="302686" y="5657303"/>
              <a:ext cx="2118359"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Additional file 1: Figure S2 </a:t>
              </a:r>
              <a:endParaRPr lang="en-US" dirty="0">
                <a:latin typeface="Times New Roman" panose="02020603050405020304" pitchFamily="18" charset="0"/>
                <a:cs typeface="Times New Roman" panose="02020603050405020304" pitchFamily="18" charset="0"/>
              </a:endParaRPr>
            </a:p>
          </p:txBody>
        </p:sp>
      </p:grpSp>
      <p:pic>
        <p:nvPicPr>
          <p:cNvPr id="10" name="Picture 9" descr="A graph showing the number of bacteria&#10;&#10;Description automatically generated with medium confidence">
            <a:extLst>
              <a:ext uri="{FF2B5EF4-FFF2-40B4-BE49-F238E27FC236}">
                <a16:creationId xmlns:a16="http://schemas.microsoft.com/office/drawing/2014/main" xmlns="" id="{D740F1B2-BAA9-AA05-4BC6-6E955FFE58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5690" y="225145"/>
            <a:ext cx="4877057" cy="5626884"/>
          </a:xfrm>
          <a:prstGeom prst="rect">
            <a:avLst/>
          </a:prstGeom>
        </p:spPr>
      </p:pic>
      <p:pic>
        <p:nvPicPr>
          <p:cNvPr id="12" name="Picture 11" descr="A chart showing different species&#10;&#10;Description automatically generated with medium confidence">
            <a:extLst>
              <a:ext uri="{FF2B5EF4-FFF2-40B4-BE49-F238E27FC236}">
                <a16:creationId xmlns:a16="http://schemas.microsoft.com/office/drawing/2014/main" xmlns="" id="{471A0F95-DCB3-E977-06A8-98DD74620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3718" y="168736"/>
            <a:ext cx="4985500" cy="5752000"/>
          </a:xfrm>
          <a:prstGeom prst="rect">
            <a:avLst/>
          </a:prstGeom>
        </p:spPr>
      </p:pic>
      <p:sp>
        <p:nvSpPr>
          <p:cNvPr id="5" name="TextBox 4">
            <a:extLst>
              <a:ext uri="{FF2B5EF4-FFF2-40B4-BE49-F238E27FC236}">
                <a16:creationId xmlns:a16="http://schemas.microsoft.com/office/drawing/2014/main" xmlns="" id="{97059486-F43F-F964-E6A7-4F3613498AEE}"/>
              </a:ext>
            </a:extLst>
          </p:cNvPr>
          <p:cNvSpPr txBox="1"/>
          <p:nvPr/>
        </p:nvSpPr>
        <p:spPr>
          <a:xfrm>
            <a:off x="181043" y="182302"/>
            <a:ext cx="476691" cy="369332"/>
          </a:xfrm>
          <a:prstGeom prst="rect">
            <a:avLst/>
          </a:prstGeom>
          <a:noFill/>
        </p:spPr>
        <p:txBody>
          <a:bodyPr wrap="square" rtlCol="0">
            <a:spAutoFit/>
          </a:bodyPr>
          <a:lstStyle/>
          <a:p>
            <a:r>
              <a:rPr lang="en-US" b="1" dirty="0"/>
              <a:t>A</a:t>
            </a:r>
          </a:p>
        </p:txBody>
      </p:sp>
      <p:sp>
        <p:nvSpPr>
          <p:cNvPr id="6" name="TextBox 5">
            <a:extLst>
              <a:ext uri="{FF2B5EF4-FFF2-40B4-BE49-F238E27FC236}">
                <a16:creationId xmlns:a16="http://schemas.microsoft.com/office/drawing/2014/main" xmlns="" id="{8F3930C9-E888-2CD4-68CD-EA09C826FB13}"/>
              </a:ext>
            </a:extLst>
          </p:cNvPr>
          <p:cNvSpPr txBox="1"/>
          <p:nvPr/>
        </p:nvSpPr>
        <p:spPr>
          <a:xfrm>
            <a:off x="6627027" y="168736"/>
            <a:ext cx="476691" cy="369332"/>
          </a:xfrm>
          <a:prstGeom prst="rect">
            <a:avLst/>
          </a:prstGeom>
          <a:noFill/>
        </p:spPr>
        <p:txBody>
          <a:bodyPr wrap="square" rtlCol="0">
            <a:spAutoFit/>
          </a:bodyPr>
          <a:lstStyle/>
          <a:p>
            <a:r>
              <a:rPr lang="en-US" b="1" dirty="0"/>
              <a:t>B</a:t>
            </a:r>
          </a:p>
        </p:txBody>
      </p:sp>
    </p:spTree>
    <p:extLst>
      <p:ext uri="{BB962C8B-B14F-4D97-AF65-F5344CB8AC3E}">
        <p14:creationId xmlns:p14="http://schemas.microsoft.com/office/powerpoint/2010/main" val="1548707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xmlns="" id="{F39FE43A-2C78-63D4-7693-BA288E888484}"/>
              </a:ext>
            </a:extLst>
          </p:cNvPr>
          <p:cNvGrpSpPr/>
          <p:nvPr/>
        </p:nvGrpSpPr>
        <p:grpSpPr>
          <a:xfrm>
            <a:off x="405468" y="5131821"/>
            <a:ext cx="11786532" cy="1511311"/>
            <a:chOff x="302686" y="5643737"/>
            <a:chExt cx="11786532" cy="1511311"/>
          </a:xfrm>
        </p:grpSpPr>
        <p:sp>
          <p:nvSpPr>
            <p:cNvPr id="9" name="Rectangle 8">
              <a:extLst>
                <a:ext uri="{FF2B5EF4-FFF2-40B4-BE49-F238E27FC236}">
                  <a16:creationId xmlns:a16="http://schemas.microsoft.com/office/drawing/2014/main" xmlns="" id="{123B976A-F7BD-5546-CD90-44383F4220A0}"/>
                </a:ext>
              </a:extLst>
            </p:cNvPr>
            <p:cNvSpPr/>
            <p:nvPr/>
          </p:nvSpPr>
          <p:spPr>
            <a:xfrm>
              <a:off x="302686" y="6290068"/>
              <a:ext cx="11786532" cy="864980"/>
            </a:xfrm>
            <a:prstGeom prst="rect">
              <a:avLst/>
            </a:prstGeom>
          </p:spPr>
          <p:txBody>
            <a:bodyPr wrap="square">
              <a:spAutoFit/>
            </a:bodyPr>
            <a:lstStyle/>
            <a:p>
              <a:pPr algn="just">
                <a:lnSpc>
                  <a:spcPct val="107000"/>
                </a:lnSpc>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A) Jaccard distance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p</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&lt;0.001); p values determined by ADONIS to compare different stages of lactation: colostrum (yellow), transitional (red)</a:t>
              </a:r>
              <a:r>
                <a:rPr lang="en-US" sz="1600" dirty="0">
                  <a:latin typeface="Times New Roman" panose="02020603050405020304" pitchFamily="18" charset="0"/>
                  <a:ea typeface="Calibri" panose="020F0502020204030204" pitchFamily="34" charset="0"/>
                  <a:cs typeface="Times New Roman" panose="02020603050405020304" pitchFamily="18" charset="0"/>
                </a:rPr>
                <a:t>, mature (royal blue) BM samples</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B) </a:t>
              </a:r>
              <a:r>
                <a:rPr lang="en-US" sz="1600" dirty="0">
                  <a:latin typeface="Times New Roman" panose="02020603050405020304" pitchFamily="18" charset="0"/>
                  <a:ea typeface="Calibri" panose="020F0502020204030204" pitchFamily="34" charset="0"/>
                  <a:cs typeface="Times New Roman" panose="02020603050405020304" pitchFamily="18" charset="0"/>
                </a:rPr>
                <a:t>The median relative abundance of bacteria in the breastmilk sample at different stages of lactation (colostrum, transitional and mature) BM samples at phylum and species levels.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xmlns="" id="{D689D7F9-780F-5D10-E526-CD9E098683BB}"/>
                </a:ext>
              </a:extLst>
            </p:cNvPr>
            <p:cNvSpPr txBox="1"/>
            <p:nvPr/>
          </p:nvSpPr>
          <p:spPr>
            <a:xfrm>
              <a:off x="302686" y="5643737"/>
              <a:ext cx="2118359"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Additional file 1: Figure S3 </a:t>
              </a:r>
              <a:endParaRPr lang="en-US" dirty="0">
                <a:latin typeface="Times New Roman" panose="02020603050405020304" pitchFamily="18" charset="0"/>
                <a:cs typeface="Times New Roman" panose="02020603050405020304" pitchFamily="18" charset="0"/>
              </a:endParaRPr>
            </a:p>
          </p:txBody>
        </p:sp>
      </p:grpSp>
      <p:sp>
        <p:nvSpPr>
          <p:cNvPr id="2" name="TextBox 1">
            <a:extLst>
              <a:ext uri="{FF2B5EF4-FFF2-40B4-BE49-F238E27FC236}">
                <a16:creationId xmlns:a16="http://schemas.microsoft.com/office/drawing/2014/main" xmlns="" id="{9680FAE1-BFFA-C594-F4D8-203C780DC017}"/>
              </a:ext>
            </a:extLst>
          </p:cNvPr>
          <p:cNvSpPr txBox="1"/>
          <p:nvPr/>
        </p:nvSpPr>
        <p:spPr>
          <a:xfrm>
            <a:off x="181043" y="182302"/>
            <a:ext cx="476691" cy="369332"/>
          </a:xfrm>
          <a:prstGeom prst="rect">
            <a:avLst/>
          </a:prstGeom>
          <a:noFill/>
        </p:spPr>
        <p:txBody>
          <a:bodyPr wrap="square" rtlCol="0">
            <a:spAutoFit/>
          </a:bodyPr>
          <a:lstStyle/>
          <a:p>
            <a:r>
              <a:rPr lang="en-US" b="1" dirty="0"/>
              <a:t>A</a:t>
            </a:r>
          </a:p>
        </p:txBody>
      </p:sp>
      <p:pic>
        <p:nvPicPr>
          <p:cNvPr id="12" name="Picture 11" descr="A diagram of different stages of breast milk samples&#10;&#10;Description automatically generated">
            <a:extLst>
              <a:ext uri="{FF2B5EF4-FFF2-40B4-BE49-F238E27FC236}">
                <a16:creationId xmlns:a16="http://schemas.microsoft.com/office/drawing/2014/main" xmlns="" id="{DAC3DEBE-B0ED-BCBF-61C5-AB1D2142300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044"/>
          <a:stretch/>
        </p:blipFill>
        <p:spPr>
          <a:xfrm>
            <a:off x="746339" y="410180"/>
            <a:ext cx="5182988" cy="4766086"/>
          </a:xfrm>
          <a:prstGeom prst="rect">
            <a:avLst/>
          </a:prstGeom>
        </p:spPr>
      </p:pic>
      <p:sp>
        <p:nvSpPr>
          <p:cNvPr id="13" name="TextBox 12">
            <a:extLst>
              <a:ext uri="{FF2B5EF4-FFF2-40B4-BE49-F238E27FC236}">
                <a16:creationId xmlns:a16="http://schemas.microsoft.com/office/drawing/2014/main" xmlns="" id="{3248730A-3F27-2731-43BD-12DC9115973A}"/>
              </a:ext>
            </a:extLst>
          </p:cNvPr>
          <p:cNvSpPr txBox="1"/>
          <p:nvPr/>
        </p:nvSpPr>
        <p:spPr>
          <a:xfrm>
            <a:off x="4046163" y="410180"/>
            <a:ext cx="854072" cy="369332"/>
          </a:xfrm>
          <a:prstGeom prst="rect">
            <a:avLst/>
          </a:prstGeom>
          <a:noFill/>
        </p:spPr>
        <p:txBody>
          <a:bodyPr wrap="square">
            <a:spAutoFit/>
          </a:bodyPr>
          <a:lstStyle/>
          <a:p>
            <a:r>
              <a:rPr lang="en-US" sz="1000" b="1" i="1" dirty="0">
                <a:solidFill>
                  <a:srgbClr val="000000"/>
                </a:solidFill>
                <a:latin typeface="Arial" panose="020B0604020202020204" pitchFamily="34" charset="0"/>
                <a:ea typeface="Times New Roman" panose="02020603050405020304" pitchFamily="18" charset="0"/>
                <a:cs typeface="Arial" panose="020B0604020202020204" pitchFamily="34" charset="0"/>
              </a:rPr>
              <a:t>p=</a:t>
            </a:r>
            <a:r>
              <a:rPr lang="en-US" sz="1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0.001</a:t>
            </a:r>
            <a:r>
              <a:rPr lang="en-US" sz="1800" dirty="0">
                <a:solidFill>
                  <a:srgbClr val="000000"/>
                </a:solidFill>
                <a:effectLst/>
                <a:latin typeface="Calibri" panose="020F0502020204030204" pitchFamily="34" charset="0"/>
                <a:ea typeface="Times New Roman" panose="02020603050405020304" pitchFamily="18" charset="0"/>
              </a:rPr>
              <a:t> </a:t>
            </a:r>
            <a:endParaRPr lang="en-US" dirty="0"/>
          </a:p>
        </p:txBody>
      </p:sp>
      <p:grpSp>
        <p:nvGrpSpPr>
          <p:cNvPr id="27" name="Group 26">
            <a:extLst>
              <a:ext uri="{FF2B5EF4-FFF2-40B4-BE49-F238E27FC236}">
                <a16:creationId xmlns:a16="http://schemas.microsoft.com/office/drawing/2014/main" xmlns="" id="{D07FA8CD-AF3D-43FF-8CF0-D768B302F80C}"/>
              </a:ext>
            </a:extLst>
          </p:cNvPr>
          <p:cNvGrpSpPr/>
          <p:nvPr/>
        </p:nvGrpSpPr>
        <p:grpSpPr>
          <a:xfrm>
            <a:off x="6096000" y="114859"/>
            <a:ext cx="6019800" cy="4834828"/>
            <a:chOff x="6096000" y="114859"/>
            <a:chExt cx="6019800" cy="4834828"/>
          </a:xfrm>
        </p:grpSpPr>
        <p:pic>
          <p:nvPicPr>
            <p:cNvPr id="7" name="Picture 6">
              <a:extLst>
                <a:ext uri="{FF2B5EF4-FFF2-40B4-BE49-F238E27FC236}">
                  <a16:creationId xmlns:a16="http://schemas.microsoft.com/office/drawing/2014/main" xmlns="" id="{401A3C1D-C61D-BE5C-DD6E-4798EBF96EDD}"/>
                </a:ext>
              </a:extLst>
            </p:cNvPr>
            <p:cNvPicPr>
              <a:picLocks noChangeAspect="1"/>
            </p:cNvPicPr>
            <p:nvPr/>
          </p:nvPicPr>
          <p:blipFill>
            <a:blip r:embed="rId4"/>
            <a:stretch>
              <a:fillRect/>
            </a:stretch>
          </p:blipFill>
          <p:spPr>
            <a:xfrm>
              <a:off x="6262675" y="779512"/>
              <a:ext cx="5853125" cy="4170175"/>
            </a:xfrm>
            <a:prstGeom prst="rect">
              <a:avLst/>
            </a:prstGeom>
          </p:spPr>
        </p:pic>
        <p:grpSp>
          <p:nvGrpSpPr>
            <p:cNvPr id="26" name="Group 25">
              <a:extLst>
                <a:ext uri="{FF2B5EF4-FFF2-40B4-BE49-F238E27FC236}">
                  <a16:creationId xmlns:a16="http://schemas.microsoft.com/office/drawing/2014/main" xmlns="" id="{68F26484-B0AA-AC55-59BA-722035B944E1}"/>
                </a:ext>
              </a:extLst>
            </p:cNvPr>
            <p:cNvGrpSpPr/>
            <p:nvPr/>
          </p:nvGrpSpPr>
          <p:grpSpPr>
            <a:xfrm>
              <a:off x="6096000" y="114859"/>
              <a:ext cx="4890756" cy="3735989"/>
              <a:chOff x="6096000" y="114859"/>
              <a:chExt cx="4890756" cy="3735989"/>
            </a:xfrm>
          </p:grpSpPr>
          <p:sp>
            <p:nvSpPr>
              <p:cNvPr id="3" name="TextBox 2">
                <a:extLst>
                  <a:ext uri="{FF2B5EF4-FFF2-40B4-BE49-F238E27FC236}">
                    <a16:creationId xmlns:a16="http://schemas.microsoft.com/office/drawing/2014/main" xmlns="" id="{ECA20703-79D4-E476-6B97-B10CF61B5B80}"/>
                  </a:ext>
                </a:extLst>
              </p:cNvPr>
              <p:cNvSpPr txBox="1"/>
              <p:nvPr/>
            </p:nvSpPr>
            <p:spPr>
              <a:xfrm>
                <a:off x="6096000" y="114859"/>
                <a:ext cx="476691" cy="369332"/>
              </a:xfrm>
              <a:prstGeom prst="rect">
                <a:avLst/>
              </a:prstGeom>
              <a:noFill/>
            </p:spPr>
            <p:txBody>
              <a:bodyPr wrap="square" rtlCol="0">
                <a:spAutoFit/>
              </a:bodyPr>
              <a:lstStyle/>
              <a:p>
                <a:r>
                  <a:rPr lang="en-US" b="1" dirty="0"/>
                  <a:t>B</a:t>
                </a:r>
              </a:p>
            </p:txBody>
          </p:sp>
          <p:grpSp>
            <p:nvGrpSpPr>
              <p:cNvPr id="11" name="Group 10">
                <a:extLst>
                  <a:ext uri="{FF2B5EF4-FFF2-40B4-BE49-F238E27FC236}">
                    <a16:creationId xmlns:a16="http://schemas.microsoft.com/office/drawing/2014/main" xmlns="" id="{FFA12278-14E4-E320-B57C-515B174CB82E}"/>
                  </a:ext>
                </a:extLst>
              </p:cNvPr>
              <p:cNvGrpSpPr/>
              <p:nvPr/>
            </p:nvGrpSpPr>
            <p:grpSpPr>
              <a:xfrm>
                <a:off x="6917635" y="484191"/>
                <a:ext cx="477078" cy="369332"/>
                <a:chOff x="6917635" y="484191"/>
                <a:chExt cx="477078" cy="369332"/>
              </a:xfrm>
            </p:grpSpPr>
            <p:cxnSp>
              <p:nvCxnSpPr>
                <p:cNvPr id="5" name="Straight Connector 4">
                  <a:extLst>
                    <a:ext uri="{FF2B5EF4-FFF2-40B4-BE49-F238E27FC236}">
                      <a16:creationId xmlns:a16="http://schemas.microsoft.com/office/drawing/2014/main" xmlns="" id="{624CADA4-6F95-DBD8-7A81-08AC0E474326}"/>
                    </a:ext>
                  </a:extLst>
                </p:cNvPr>
                <p:cNvCxnSpPr/>
                <p:nvPr/>
              </p:nvCxnSpPr>
              <p:spPr>
                <a:xfrm>
                  <a:off x="6917635" y="779512"/>
                  <a:ext cx="477078" cy="0"/>
                </a:xfrm>
                <a:prstGeom prst="line">
                  <a:avLst/>
                </a:prstGeom>
                <a:ln w="19050"/>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xmlns="" id="{9B416C32-CE51-4777-D50B-AE3FE73EC56A}"/>
                    </a:ext>
                  </a:extLst>
                </p:cNvPr>
                <p:cNvSpPr txBox="1"/>
                <p:nvPr/>
              </p:nvSpPr>
              <p:spPr>
                <a:xfrm>
                  <a:off x="6977270" y="484191"/>
                  <a:ext cx="250381" cy="369332"/>
                </a:xfrm>
                <a:prstGeom prst="rect">
                  <a:avLst/>
                </a:prstGeom>
                <a:noFill/>
              </p:spPr>
              <p:txBody>
                <a:bodyPr wrap="square" rtlCol="0">
                  <a:spAutoFit/>
                </a:bodyPr>
                <a:lstStyle/>
                <a:p>
                  <a:r>
                    <a:rPr lang="en-US" dirty="0"/>
                    <a:t>*</a:t>
                  </a:r>
                </a:p>
              </p:txBody>
            </p:sp>
          </p:grpSp>
          <p:grpSp>
            <p:nvGrpSpPr>
              <p:cNvPr id="14" name="Group 13">
                <a:extLst>
                  <a:ext uri="{FF2B5EF4-FFF2-40B4-BE49-F238E27FC236}">
                    <a16:creationId xmlns:a16="http://schemas.microsoft.com/office/drawing/2014/main" xmlns="" id="{EC16C0DF-5A7A-B6F8-E3E3-375072D91CEC}"/>
                  </a:ext>
                </a:extLst>
              </p:cNvPr>
              <p:cNvGrpSpPr/>
              <p:nvPr/>
            </p:nvGrpSpPr>
            <p:grpSpPr>
              <a:xfrm>
                <a:off x="9534940" y="2557177"/>
                <a:ext cx="477078" cy="369332"/>
                <a:chOff x="6917635" y="484191"/>
                <a:chExt cx="477078" cy="369332"/>
              </a:xfrm>
            </p:grpSpPr>
            <p:cxnSp>
              <p:nvCxnSpPr>
                <p:cNvPr id="15" name="Straight Connector 14">
                  <a:extLst>
                    <a:ext uri="{FF2B5EF4-FFF2-40B4-BE49-F238E27FC236}">
                      <a16:creationId xmlns:a16="http://schemas.microsoft.com/office/drawing/2014/main" xmlns="" id="{650A27EE-AFE2-4A03-EEB3-0296991798CB}"/>
                    </a:ext>
                  </a:extLst>
                </p:cNvPr>
                <p:cNvCxnSpPr/>
                <p:nvPr/>
              </p:nvCxnSpPr>
              <p:spPr>
                <a:xfrm>
                  <a:off x="6917635" y="779512"/>
                  <a:ext cx="477078" cy="0"/>
                </a:xfrm>
                <a:prstGeom prst="line">
                  <a:avLst/>
                </a:prstGeom>
                <a:ln w="19050"/>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xmlns="" id="{3C86088D-3769-BF3D-5672-794072A9978B}"/>
                    </a:ext>
                  </a:extLst>
                </p:cNvPr>
                <p:cNvSpPr txBox="1"/>
                <p:nvPr/>
              </p:nvSpPr>
              <p:spPr>
                <a:xfrm>
                  <a:off x="6977270" y="484191"/>
                  <a:ext cx="250381" cy="369332"/>
                </a:xfrm>
                <a:prstGeom prst="rect">
                  <a:avLst/>
                </a:prstGeom>
                <a:noFill/>
              </p:spPr>
              <p:txBody>
                <a:bodyPr wrap="square" rtlCol="0">
                  <a:spAutoFit/>
                </a:bodyPr>
                <a:lstStyle/>
                <a:p>
                  <a:r>
                    <a:rPr lang="en-US" dirty="0"/>
                    <a:t>*</a:t>
                  </a:r>
                </a:p>
              </p:txBody>
            </p:sp>
          </p:grpSp>
          <p:grpSp>
            <p:nvGrpSpPr>
              <p:cNvPr id="20" name="Group 19">
                <a:extLst>
                  <a:ext uri="{FF2B5EF4-FFF2-40B4-BE49-F238E27FC236}">
                    <a16:creationId xmlns:a16="http://schemas.microsoft.com/office/drawing/2014/main" xmlns="" id="{674BFC28-D1BC-6CBD-70C7-D5D31C492268}"/>
                  </a:ext>
                </a:extLst>
              </p:cNvPr>
              <p:cNvGrpSpPr/>
              <p:nvPr/>
            </p:nvGrpSpPr>
            <p:grpSpPr>
              <a:xfrm>
                <a:off x="8615817" y="3481516"/>
                <a:ext cx="620948" cy="369332"/>
                <a:chOff x="6891131" y="505348"/>
                <a:chExt cx="620948" cy="369332"/>
              </a:xfrm>
            </p:grpSpPr>
            <p:cxnSp>
              <p:nvCxnSpPr>
                <p:cNvPr id="21" name="Straight Connector 20">
                  <a:extLst>
                    <a:ext uri="{FF2B5EF4-FFF2-40B4-BE49-F238E27FC236}">
                      <a16:creationId xmlns:a16="http://schemas.microsoft.com/office/drawing/2014/main" xmlns="" id="{B492A9F9-F745-0B96-F5A9-98B35528051E}"/>
                    </a:ext>
                  </a:extLst>
                </p:cNvPr>
                <p:cNvCxnSpPr/>
                <p:nvPr/>
              </p:nvCxnSpPr>
              <p:spPr>
                <a:xfrm>
                  <a:off x="6917635" y="779512"/>
                  <a:ext cx="477078" cy="0"/>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xmlns="" id="{9BC20335-222C-FDA2-AA40-FD74DE95600C}"/>
                    </a:ext>
                  </a:extLst>
                </p:cNvPr>
                <p:cNvSpPr txBox="1"/>
                <p:nvPr/>
              </p:nvSpPr>
              <p:spPr>
                <a:xfrm>
                  <a:off x="6891131" y="505348"/>
                  <a:ext cx="620948" cy="369332"/>
                </a:xfrm>
                <a:prstGeom prst="rect">
                  <a:avLst/>
                </a:prstGeom>
                <a:noFill/>
              </p:spPr>
              <p:txBody>
                <a:bodyPr wrap="square" rtlCol="0">
                  <a:spAutoFit/>
                </a:bodyPr>
                <a:lstStyle/>
                <a:p>
                  <a:r>
                    <a:rPr lang="en-US" dirty="0"/>
                    <a:t>***</a:t>
                  </a:r>
                </a:p>
              </p:txBody>
            </p:sp>
          </p:grpSp>
          <p:grpSp>
            <p:nvGrpSpPr>
              <p:cNvPr id="23" name="Group 22">
                <a:extLst>
                  <a:ext uri="{FF2B5EF4-FFF2-40B4-BE49-F238E27FC236}">
                    <a16:creationId xmlns:a16="http://schemas.microsoft.com/office/drawing/2014/main" xmlns="" id="{A8B38AAB-1EED-15DF-CF2A-F11AEC01C900}"/>
                  </a:ext>
                </a:extLst>
              </p:cNvPr>
              <p:cNvGrpSpPr/>
              <p:nvPr/>
            </p:nvGrpSpPr>
            <p:grpSpPr>
              <a:xfrm>
                <a:off x="10365808" y="3481516"/>
                <a:ext cx="620948" cy="369332"/>
                <a:chOff x="6891131" y="505348"/>
                <a:chExt cx="620948" cy="369332"/>
              </a:xfrm>
            </p:grpSpPr>
            <p:cxnSp>
              <p:nvCxnSpPr>
                <p:cNvPr id="24" name="Straight Connector 23">
                  <a:extLst>
                    <a:ext uri="{FF2B5EF4-FFF2-40B4-BE49-F238E27FC236}">
                      <a16:creationId xmlns:a16="http://schemas.microsoft.com/office/drawing/2014/main" xmlns="" id="{C09D6213-031D-F1C2-4806-B33871D1A788}"/>
                    </a:ext>
                  </a:extLst>
                </p:cNvPr>
                <p:cNvCxnSpPr/>
                <p:nvPr/>
              </p:nvCxnSpPr>
              <p:spPr>
                <a:xfrm>
                  <a:off x="6917635" y="779512"/>
                  <a:ext cx="477078" cy="0"/>
                </a:xfrm>
                <a:prstGeom prst="line">
                  <a:avLst/>
                </a:prstGeom>
                <a:ln w="19050"/>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xmlns="" id="{4B417E39-1BAE-4972-C1B6-C2B2E6FE340A}"/>
                    </a:ext>
                  </a:extLst>
                </p:cNvPr>
                <p:cNvSpPr txBox="1"/>
                <p:nvPr/>
              </p:nvSpPr>
              <p:spPr>
                <a:xfrm>
                  <a:off x="6891131" y="505348"/>
                  <a:ext cx="620948" cy="369332"/>
                </a:xfrm>
                <a:prstGeom prst="rect">
                  <a:avLst/>
                </a:prstGeom>
                <a:noFill/>
              </p:spPr>
              <p:txBody>
                <a:bodyPr wrap="square" rtlCol="0">
                  <a:spAutoFit/>
                </a:bodyPr>
                <a:lstStyle/>
                <a:p>
                  <a:r>
                    <a:rPr lang="en-US" dirty="0"/>
                    <a:t>***</a:t>
                  </a:r>
                </a:p>
              </p:txBody>
            </p:sp>
          </p:grpSp>
        </p:grpSp>
      </p:grpSp>
    </p:spTree>
    <p:extLst>
      <p:ext uri="{BB962C8B-B14F-4D97-AF65-F5344CB8AC3E}">
        <p14:creationId xmlns:p14="http://schemas.microsoft.com/office/powerpoint/2010/main" val="3665675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14002646-8D7E-3ACC-337D-73DD0F733D69}"/>
              </a:ext>
            </a:extLst>
          </p:cNvPr>
          <p:cNvSpPr txBox="1"/>
          <p:nvPr/>
        </p:nvSpPr>
        <p:spPr>
          <a:xfrm>
            <a:off x="489156" y="4945621"/>
            <a:ext cx="2118359"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Additional file 1: Figure S4</a:t>
            </a:r>
            <a:endParaRPr lang="en-US" dirty="0">
              <a:latin typeface="Times New Roman" panose="02020603050405020304" pitchFamily="18" charset="0"/>
              <a:cs typeface="Times New Roman" panose="02020603050405020304" pitchFamily="18" charset="0"/>
            </a:endParaRPr>
          </a:p>
        </p:txBody>
      </p:sp>
      <p:sp>
        <p:nvSpPr>
          <p:cNvPr id="14" name="Rectangle 13">
            <a:extLst>
              <a:ext uri="{FF2B5EF4-FFF2-40B4-BE49-F238E27FC236}">
                <a16:creationId xmlns:a16="http://schemas.microsoft.com/office/drawing/2014/main" xmlns="" id="{7C335943-BBA8-1C03-1120-677245E70C38}"/>
              </a:ext>
            </a:extLst>
          </p:cNvPr>
          <p:cNvSpPr/>
          <p:nvPr/>
        </p:nvSpPr>
        <p:spPr>
          <a:xfrm>
            <a:off x="370655" y="5794347"/>
            <a:ext cx="11786532" cy="601511"/>
          </a:xfrm>
          <a:prstGeom prst="rect">
            <a:avLst/>
          </a:prstGeom>
        </p:spPr>
        <p:txBody>
          <a:bodyPr wrap="square">
            <a:spAutoFit/>
          </a:bodyPr>
          <a:lstStyle/>
          <a:p>
            <a:pPr algn="just">
              <a:lnSpc>
                <a:spcPct val="107000"/>
              </a:lnSpc>
              <a:spcAft>
                <a:spcPts val="8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Differences in mean relative abundance of A) </a:t>
            </a:r>
            <a:r>
              <a:rPr lang="en-US" sz="1600" i="1" dirty="0">
                <a:latin typeface="Times New Roman" panose="02020603050405020304" pitchFamily="18" charset="0"/>
                <a:ea typeface="Calibri" panose="020F0502020204030204" pitchFamily="34" charset="0"/>
                <a:cs typeface="Times New Roman" panose="02020603050405020304" pitchFamily="18" charset="0"/>
              </a:rPr>
              <a:t>Corynebacterium </a:t>
            </a:r>
            <a:r>
              <a:rPr lang="en-US" sz="1600" dirty="0">
                <a:latin typeface="Times New Roman" panose="02020603050405020304" pitchFamily="18" charset="0"/>
                <a:ea typeface="Calibri" panose="020F0502020204030204" pitchFamily="34" charset="0"/>
                <a:cs typeface="Times New Roman" panose="02020603050405020304" pitchFamily="18" charset="0"/>
              </a:rPr>
              <a:t>B) </a:t>
            </a:r>
            <a:r>
              <a:rPr lang="en-US" sz="1600" i="1" dirty="0">
                <a:latin typeface="Times New Roman" panose="02020603050405020304" pitchFamily="18" charset="0"/>
                <a:ea typeface="Calibri" panose="020F0502020204030204" pitchFamily="34" charset="0"/>
                <a:cs typeface="Times New Roman" panose="02020603050405020304" pitchFamily="18" charset="0"/>
              </a:rPr>
              <a:t>Propionibacterium </a:t>
            </a:r>
            <a:r>
              <a:rPr lang="en-US" sz="1600" dirty="0">
                <a:latin typeface="Times New Roman" panose="02020603050405020304" pitchFamily="18" charset="0"/>
                <a:ea typeface="Calibri" panose="020F0502020204030204" pitchFamily="34" charset="0"/>
                <a:cs typeface="Times New Roman" panose="02020603050405020304" pitchFamily="18" charset="0"/>
              </a:rPr>
              <a:t>in the BM samples at three stages of lactation, (Colostrum, Transitional and Mature).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22" name="Group 21">
            <a:extLst>
              <a:ext uri="{FF2B5EF4-FFF2-40B4-BE49-F238E27FC236}">
                <a16:creationId xmlns:a16="http://schemas.microsoft.com/office/drawing/2014/main" xmlns="" id="{E9CE64E7-CC43-4CB0-4AAE-764999FEA0CA}"/>
              </a:ext>
            </a:extLst>
          </p:cNvPr>
          <p:cNvGrpSpPr/>
          <p:nvPr/>
        </p:nvGrpSpPr>
        <p:grpSpPr>
          <a:xfrm>
            <a:off x="489156" y="390604"/>
            <a:ext cx="11010410" cy="4361585"/>
            <a:chOff x="489156" y="430361"/>
            <a:chExt cx="11010410" cy="4361585"/>
          </a:xfrm>
        </p:grpSpPr>
        <p:sp>
          <p:nvSpPr>
            <p:cNvPr id="15" name="TextBox 14">
              <a:extLst>
                <a:ext uri="{FF2B5EF4-FFF2-40B4-BE49-F238E27FC236}">
                  <a16:creationId xmlns:a16="http://schemas.microsoft.com/office/drawing/2014/main" xmlns="" id="{75AA4EDF-A6F8-CB7E-7B51-E08E51D7D1C0}"/>
                </a:ext>
              </a:extLst>
            </p:cNvPr>
            <p:cNvSpPr txBox="1"/>
            <p:nvPr/>
          </p:nvSpPr>
          <p:spPr>
            <a:xfrm>
              <a:off x="489156" y="430361"/>
              <a:ext cx="476691" cy="369332"/>
            </a:xfrm>
            <a:prstGeom prst="rect">
              <a:avLst/>
            </a:prstGeom>
            <a:noFill/>
          </p:spPr>
          <p:txBody>
            <a:bodyPr wrap="square" rtlCol="0">
              <a:spAutoFit/>
            </a:bodyPr>
            <a:lstStyle/>
            <a:p>
              <a:r>
                <a:rPr lang="en-US" b="1" dirty="0"/>
                <a:t>A</a:t>
              </a:r>
            </a:p>
          </p:txBody>
        </p:sp>
        <p:sp>
          <p:nvSpPr>
            <p:cNvPr id="16" name="TextBox 15">
              <a:extLst>
                <a:ext uri="{FF2B5EF4-FFF2-40B4-BE49-F238E27FC236}">
                  <a16:creationId xmlns:a16="http://schemas.microsoft.com/office/drawing/2014/main" xmlns="" id="{45A791C5-E658-53C3-D061-8CBB75CAE91C}"/>
                </a:ext>
              </a:extLst>
            </p:cNvPr>
            <p:cNvSpPr txBox="1"/>
            <p:nvPr/>
          </p:nvSpPr>
          <p:spPr>
            <a:xfrm>
              <a:off x="6393296" y="462142"/>
              <a:ext cx="476691" cy="369332"/>
            </a:xfrm>
            <a:prstGeom prst="rect">
              <a:avLst/>
            </a:prstGeom>
            <a:noFill/>
          </p:spPr>
          <p:txBody>
            <a:bodyPr wrap="square" rtlCol="0">
              <a:spAutoFit/>
            </a:bodyPr>
            <a:lstStyle/>
            <a:p>
              <a:r>
                <a:rPr lang="en-US" b="1" dirty="0"/>
                <a:t>B</a:t>
              </a:r>
            </a:p>
          </p:txBody>
        </p:sp>
        <p:pic>
          <p:nvPicPr>
            <p:cNvPr id="4" name="Picture 3" descr="A graph with different colored boxes&#10;&#10;Description automatically generated">
              <a:extLst>
                <a:ext uri="{FF2B5EF4-FFF2-40B4-BE49-F238E27FC236}">
                  <a16:creationId xmlns:a16="http://schemas.microsoft.com/office/drawing/2014/main" xmlns="" id="{5A716FB3-71E0-7469-436D-767C472E27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847" y="615027"/>
              <a:ext cx="4773622" cy="4176919"/>
            </a:xfrm>
            <a:prstGeom prst="rect">
              <a:avLst/>
            </a:prstGeom>
          </p:spPr>
        </p:pic>
        <p:cxnSp>
          <p:nvCxnSpPr>
            <p:cNvPr id="5" name="Straight Connector 4">
              <a:extLst>
                <a:ext uri="{FF2B5EF4-FFF2-40B4-BE49-F238E27FC236}">
                  <a16:creationId xmlns:a16="http://schemas.microsoft.com/office/drawing/2014/main" xmlns="" id="{DFEC49D2-D744-27FC-D943-6BC9D8DC22B3}"/>
                </a:ext>
              </a:extLst>
            </p:cNvPr>
            <p:cNvCxnSpPr>
              <a:cxnSpLocks/>
            </p:cNvCxnSpPr>
            <p:nvPr/>
          </p:nvCxnSpPr>
          <p:spPr>
            <a:xfrm>
              <a:off x="2763078" y="2818169"/>
              <a:ext cx="1838739" cy="0"/>
            </a:xfrm>
            <a:prstGeom prst="line">
              <a:avLst/>
            </a:prstGeom>
            <a:ln w="28575"/>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xmlns="" id="{B7F79BED-8B93-DFF1-019E-8FC312907696}"/>
                </a:ext>
              </a:extLst>
            </p:cNvPr>
            <p:cNvSpPr txBox="1"/>
            <p:nvPr/>
          </p:nvSpPr>
          <p:spPr>
            <a:xfrm>
              <a:off x="3372383" y="2448837"/>
              <a:ext cx="744279" cy="369332"/>
            </a:xfrm>
            <a:prstGeom prst="rect">
              <a:avLst/>
            </a:prstGeom>
            <a:noFill/>
          </p:spPr>
          <p:txBody>
            <a:bodyPr wrap="square" rtlCol="0">
              <a:spAutoFit/>
            </a:bodyPr>
            <a:lstStyle/>
            <a:p>
              <a:r>
                <a:rPr lang="en-US" dirty="0"/>
                <a:t>****</a:t>
              </a:r>
            </a:p>
          </p:txBody>
        </p:sp>
        <p:pic>
          <p:nvPicPr>
            <p:cNvPr id="11" name="Picture 10" descr="A graph with different colored bars&#10;&#10;Description automatically generated">
              <a:extLst>
                <a:ext uri="{FF2B5EF4-FFF2-40B4-BE49-F238E27FC236}">
                  <a16:creationId xmlns:a16="http://schemas.microsoft.com/office/drawing/2014/main" xmlns="" id="{0E78268F-FE04-7A62-DB49-6DB1A5D857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5944" y="606063"/>
              <a:ext cx="4773622" cy="4176920"/>
            </a:xfrm>
            <a:prstGeom prst="rect">
              <a:avLst/>
            </a:prstGeom>
          </p:spPr>
        </p:pic>
        <p:grpSp>
          <p:nvGrpSpPr>
            <p:cNvPr id="12" name="Group 11">
              <a:extLst>
                <a:ext uri="{FF2B5EF4-FFF2-40B4-BE49-F238E27FC236}">
                  <a16:creationId xmlns:a16="http://schemas.microsoft.com/office/drawing/2014/main" xmlns="" id="{EB1226AE-99C9-9100-CD03-3FE7E826D835}"/>
                </a:ext>
              </a:extLst>
            </p:cNvPr>
            <p:cNvGrpSpPr/>
            <p:nvPr/>
          </p:nvGrpSpPr>
          <p:grpSpPr>
            <a:xfrm>
              <a:off x="8468139" y="2943579"/>
              <a:ext cx="1934131" cy="369332"/>
              <a:chOff x="2372055" y="2833812"/>
              <a:chExt cx="1934131" cy="369332"/>
            </a:xfrm>
          </p:grpSpPr>
          <p:cxnSp>
            <p:nvCxnSpPr>
              <p:cNvPr id="13" name="Straight Connector 12">
                <a:extLst>
                  <a:ext uri="{FF2B5EF4-FFF2-40B4-BE49-F238E27FC236}">
                    <a16:creationId xmlns:a16="http://schemas.microsoft.com/office/drawing/2014/main" xmlns="" id="{44D21D0E-95B4-3AB4-A114-6DE823BF73E9}"/>
                  </a:ext>
                </a:extLst>
              </p:cNvPr>
              <p:cNvCxnSpPr>
                <a:cxnSpLocks/>
              </p:cNvCxnSpPr>
              <p:nvPr/>
            </p:nvCxnSpPr>
            <p:spPr>
              <a:xfrm>
                <a:off x="2372055" y="3099626"/>
                <a:ext cx="1934131" cy="0"/>
              </a:xfrm>
              <a:prstGeom prst="line">
                <a:avLst/>
              </a:prstGeom>
              <a:ln w="28575"/>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xmlns="" id="{54BA667C-5B74-432E-BE9D-A6C6FBEB861A}"/>
                  </a:ext>
                </a:extLst>
              </p:cNvPr>
              <p:cNvSpPr txBox="1"/>
              <p:nvPr/>
            </p:nvSpPr>
            <p:spPr>
              <a:xfrm>
                <a:off x="2981043" y="2833812"/>
                <a:ext cx="744279" cy="369332"/>
              </a:xfrm>
              <a:prstGeom prst="rect">
                <a:avLst/>
              </a:prstGeom>
              <a:noFill/>
            </p:spPr>
            <p:txBody>
              <a:bodyPr wrap="square" rtlCol="0">
                <a:spAutoFit/>
              </a:bodyPr>
              <a:lstStyle/>
              <a:p>
                <a:r>
                  <a:rPr lang="en-US" dirty="0"/>
                  <a:t>****</a:t>
                </a:r>
              </a:p>
            </p:txBody>
          </p:sp>
        </p:grpSp>
      </p:grpSp>
    </p:spTree>
    <p:extLst>
      <p:ext uri="{BB962C8B-B14F-4D97-AF65-F5344CB8AC3E}">
        <p14:creationId xmlns:p14="http://schemas.microsoft.com/office/powerpoint/2010/main" val="1260184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51043245-3365-B4B5-DFAC-B7F121B7E2A1}"/>
              </a:ext>
            </a:extLst>
          </p:cNvPr>
          <p:cNvSpPr/>
          <p:nvPr/>
        </p:nvSpPr>
        <p:spPr>
          <a:xfrm>
            <a:off x="285595" y="6118265"/>
            <a:ext cx="11786532" cy="601511"/>
          </a:xfrm>
          <a:prstGeom prst="rect">
            <a:avLst/>
          </a:prstGeom>
        </p:spPr>
        <p:txBody>
          <a:bodyPr wrap="square">
            <a:spAutoFit/>
          </a:bodyPr>
          <a:lstStyle/>
          <a:p>
            <a:pPr algn="just">
              <a:lnSpc>
                <a:spcPct val="107000"/>
              </a:lnSpc>
              <a:spcAft>
                <a:spcPts val="8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Differences in mean relative abundance of top 10 species the BM samples across the three stages of lactation, Colostrum, Transitional and Mature BM sample in A) Individual bar plots B) Stacked bar plots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xmlns="" id="{5A3C7240-50F7-8A0F-EEDF-3857BEA06DF6}"/>
              </a:ext>
            </a:extLst>
          </p:cNvPr>
          <p:cNvSpPr txBox="1"/>
          <p:nvPr/>
        </p:nvSpPr>
        <p:spPr>
          <a:xfrm>
            <a:off x="320460" y="5609749"/>
            <a:ext cx="3276211"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Additional file 1: Figure S5</a:t>
            </a:r>
            <a:endParaRPr lang="en-US" dirty="0">
              <a:latin typeface="Times New Roman" panose="02020603050405020304" pitchFamily="18" charset="0"/>
              <a:cs typeface="Times New Roman" panose="02020603050405020304" pitchFamily="18" charset="0"/>
            </a:endParaRPr>
          </a:p>
        </p:txBody>
      </p:sp>
      <p:pic>
        <p:nvPicPr>
          <p:cNvPr id="11" name="Picture 10" descr="A graph of a number of people&#10;&#10;Description automatically generated">
            <a:extLst>
              <a:ext uri="{FF2B5EF4-FFF2-40B4-BE49-F238E27FC236}">
                <a16:creationId xmlns:a16="http://schemas.microsoft.com/office/drawing/2014/main" xmlns="" id="{DC4D85FE-7383-04DB-02FD-63290DE566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174" y="128187"/>
            <a:ext cx="5036943" cy="5666228"/>
          </a:xfrm>
          <a:prstGeom prst="rect">
            <a:avLst/>
          </a:prstGeom>
        </p:spPr>
      </p:pic>
      <p:pic>
        <p:nvPicPr>
          <p:cNvPr id="3" name="Picture 2" descr="A graph showing different species&#10;&#10;Description automatically generated with medium confidence">
            <a:extLst>
              <a:ext uri="{FF2B5EF4-FFF2-40B4-BE49-F238E27FC236}">
                <a16:creationId xmlns:a16="http://schemas.microsoft.com/office/drawing/2014/main" xmlns="" id="{B2043163-38FA-F0F5-664E-54BD2567D4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5057" y="348154"/>
            <a:ext cx="5036943" cy="5036943"/>
          </a:xfrm>
          <a:prstGeom prst="rect">
            <a:avLst/>
          </a:prstGeom>
        </p:spPr>
      </p:pic>
      <p:sp>
        <p:nvSpPr>
          <p:cNvPr id="6" name="TextBox 5">
            <a:extLst>
              <a:ext uri="{FF2B5EF4-FFF2-40B4-BE49-F238E27FC236}">
                <a16:creationId xmlns:a16="http://schemas.microsoft.com/office/drawing/2014/main" xmlns="" id="{F5660C59-9284-8540-920C-76988B87AF91}"/>
              </a:ext>
            </a:extLst>
          </p:cNvPr>
          <p:cNvSpPr txBox="1"/>
          <p:nvPr/>
        </p:nvSpPr>
        <p:spPr>
          <a:xfrm>
            <a:off x="320460" y="251456"/>
            <a:ext cx="476691" cy="369332"/>
          </a:xfrm>
          <a:prstGeom prst="rect">
            <a:avLst/>
          </a:prstGeom>
          <a:noFill/>
        </p:spPr>
        <p:txBody>
          <a:bodyPr wrap="square" rtlCol="0">
            <a:spAutoFit/>
          </a:bodyPr>
          <a:lstStyle/>
          <a:p>
            <a:r>
              <a:rPr lang="en-US" b="1" dirty="0"/>
              <a:t>A</a:t>
            </a:r>
          </a:p>
        </p:txBody>
      </p:sp>
      <p:sp>
        <p:nvSpPr>
          <p:cNvPr id="8" name="TextBox 7">
            <a:extLst>
              <a:ext uri="{FF2B5EF4-FFF2-40B4-BE49-F238E27FC236}">
                <a16:creationId xmlns:a16="http://schemas.microsoft.com/office/drawing/2014/main" xmlns="" id="{8A475669-F1DE-2A0D-3C29-C22D30A17B2A}"/>
              </a:ext>
            </a:extLst>
          </p:cNvPr>
          <p:cNvSpPr txBox="1"/>
          <p:nvPr/>
        </p:nvSpPr>
        <p:spPr>
          <a:xfrm>
            <a:off x="6830321" y="251456"/>
            <a:ext cx="476691" cy="369332"/>
          </a:xfrm>
          <a:prstGeom prst="rect">
            <a:avLst/>
          </a:prstGeom>
          <a:noFill/>
        </p:spPr>
        <p:txBody>
          <a:bodyPr wrap="square" rtlCol="0">
            <a:spAutoFit/>
          </a:bodyPr>
          <a:lstStyle/>
          <a:p>
            <a:r>
              <a:rPr lang="en-US" b="1" dirty="0"/>
              <a:t>B</a:t>
            </a:r>
          </a:p>
        </p:txBody>
      </p:sp>
    </p:spTree>
    <p:extLst>
      <p:ext uri="{BB962C8B-B14F-4D97-AF65-F5344CB8AC3E}">
        <p14:creationId xmlns:p14="http://schemas.microsoft.com/office/powerpoint/2010/main" val="416970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8D674EDB-5564-EE9E-098D-8A378BA3406B}"/>
              </a:ext>
            </a:extLst>
          </p:cNvPr>
          <p:cNvSpPr txBox="1"/>
          <p:nvPr/>
        </p:nvSpPr>
        <p:spPr>
          <a:xfrm>
            <a:off x="405489" y="5099663"/>
            <a:ext cx="2118359"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Additional file 1: Figure S6 </a:t>
            </a:r>
            <a:endParaRPr lang="en-US" dirty="0">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xmlns="" id="{F244CC2D-134D-AB7C-A44C-FDC1EBED484B}"/>
              </a:ext>
            </a:extLst>
          </p:cNvPr>
          <p:cNvSpPr/>
          <p:nvPr/>
        </p:nvSpPr>
        <p:spPr>
          <a:xfrm>
            <a:off x="202734" y="5780269"/>
            <a:ext cx="11786532" cy="601511"/>
          </a:xfrm>
          <a:prstGeom prst="rect">
            <a:avLst/>
          </a:prstGeom>
        </p:spPr>
        <p:txBody>
          <a:bodyPr wrap="square">
            <a:spAutoFit/>
          </a:bodyPr>
          <a:lstStyle/>
          <a:p>
            <a:pPr algn="just">
              <a:lnSpc>
                <a:spcPct val="107000"/>
              </a:lnSpc>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A) </a:t>
            </a:r>
            <a:r>
              <a:rPr lang="en-US" sz="1600" dirty="0" err="1">
                <a:effectLst/>
                <a:latin typeface="Times New Roman" panose="02020603050405020304" pitchFamily="18" charset="0"/>
                <a:ea typeface="Calibri" panose="020F0502020204030204" pitchFamily="34" charset="0"/>
                <a:cs typeface="Times New Roman" panose="02020603050405020304" pitchFamily="18" charset="0"/>
              </a:rPr>
              <a:t>PCoA</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plot of </a:t>
            </a:r>
            <a:r>
              <a:rPr lang="en-US" sz="1600" dirty="0">
                <a:latin typeface="Times New Roman" panose="02020603050405020304" pitchFamily="18" charset="0"/>
                <a:ea typeface="Calibri" panose="020F0502020204030204" pitchFamily="34" charset="0"/>
                <a:cs typeface="Times New Roman" panose="02020603050405020304" pitchFamily="18" charset="0"/>
              </a:rPr>
              <a:t>Bray-Curtis</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distances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p</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=0.001);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p</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values determined by ADONIS to compare </a:t>
            </a:r>
            <a:r>
              <a:rPr lang="en-US" sz="1600" dirty="0">
                <a:latin typeface="Times New Roman" panose="02020603050405020304" pitchFamily="18" charset="0"/>
                <a:ea typeface="Calibri" panose="020F0502020204030204" pitchFamily="34" charset="0"/>
                <a:cs typeface="Times New Roman" panose="02020603050405020304" pitchFamily="18" charset="0"/>
              </a:rPr>
              <a:t>Preterm (brown) and Term (green) BM samples</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B) </a:t>
            </a:r>
            <a:r>
              <a:rPr lang="en-US" sz="1600" dirty="0">
                <a:latin typeface="Times New Roman" panose="02020603050405020304" pitchFamily="18" charset="0"/>
                <a:ea typeface="Calibri" panose="020F0502020204030204" pitchFamily="34" charset="0"/>
                <a:cs typeface="Times New Roman" panose="02020603050405020304" pitchFamily="18" charset="0"/>
              </a:rPr>
              <a:t>The mean relative abundance of top 10 species in the preterm and term groups.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descr="A graph showing a group of people&#10;&#10;Description automatically generated">
            <a:extLst>
              <a:ext uri="{FF2B5EF4-FFF2-40B4-BE49-F238E27FC236}">
                <a16:creationId xmlns:a16="http://schemas.microsoft.com/office/drawing/2014/main" xmlns="" id="{1AF7A832-9023-AF26-C052-964F10B079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8868" y="100568"/>
            <a:ext cx="4649671" cy="5645426"/>
          </a:xfrm>
          <a:prstGeom prst="rect">
            <a:avLst/>
          </a:prstGeom>
        </p:spPr>
      </p:pic>
      <p:sp>
        <p:nvSpPr>
          <p:cNvPr id="5" name="TextBox 4">
            <a:extLst>
              <a:ext uri="{FF2B5EF4-FFF2-40B4-BE49-F238E27FC236}">
                <a16:creationId xmlns:a16="http://schemas.microsoft.com/office/drawing/2014/main" xmlns="" id="{C9ACE757-8857-F81B-7A04-A90B625B930A}"/>
              </a:ext>
            </a:extLst>
          </p:cNvPr>
          <p:cNvSpPr txBox="1"/>
          <p:nvPr/>
        </p:nvSpPr>
        <p:spPr>
          <a:xfrm>
            <a:off x="7018868" y="140324"/>
            <a:ext cx="476691" cy="369332"/>
          </a:xfrm>
          <a:prstGeom prst="rect">
            <a:avLst/>
          </a:prstGeom>
          <a:noFill/>
        </p:spPr>
        <p:txBody>
          <a:bodyPr wrap="square" rtlCol="0">
            <a:spAutoFit/>
          </a:bodyPr>
          <a:lstStyle/>
          <a:p>
            <a:r>
              <a:rPr lang="en-US" b="1" dirty="0"/>
              <a:t>B</a:t>
            </a:r>
          </a:p>
        </p:txBody>
      </p:sp>
      <p:grpSp>
        <p:nvGrpSpPr>
          <p:cNvPr id="13" name="Group 12">
            <a:extLst>
              <a:ext uri="{FF2B5EF4-FFF2-40B4-BE49-F238E27FC236}">
                <a16:creationId xmlns:a16="http://schemas.microsoft.com/office/drawing/2014/main" xmlns="" id="{2813FB6A-40FC-0CF7-2159-66B13F078FBA}"/>
              </a:ext>
            </a:extLst>
          </p:cNvPr>
          <p:cNvGrpSpPr/>
          <p:nvPr/>
        </p:nvGrpSpPr>
        <p:grpSpPr>
          <a:xfrm>
            <a:off x="523461" y="226855"/>
            <a:ext cx="6006547" cy="4513718"/>
            <a:chOff x="523461" y="226855"/>
            <a:chExt cx="6006547" cy="4513718"/>
          </a:xfrm>
        </p:grpSpPr>
        <p:sp>
          <p:nvSpPr>
            <p:cNvPr id="8" name="TextBox 7">
              <a:extLst>
                <a:ext uri="{FF2B5EF4-FFF2-40B4-BE49-F238E27FC236}">
                  <a16:creationId xmlns:a16="http://schemas.microsoft.com/office/drawing/2014/main" xmlns="" id="{B4314895-93E1-E475-A653-61748B1F0277}"/>
                </a:ext>
              </a:extLst>
            </p:cNvPr>
            <p:cNvSpPr txBox="1"/>
            <p:nvPr/>
          </p:nvSpPr>
          <p:spPr>
            <a:xfrm>
              <a:off x="523461" y="226855"/>
              <a:ext cx="476691" cy="369332"/>
            </a:xfrm>
            <a:prstGeom prst="rect">
              <a:avLst/>
            </a:prstGeom>
            <a:noFill/>
          </p:spPr>
          <p:txBody>
            <a:bodyPr wrap="square" rtlCol="0">
              <a:spAutoFit/>
            </a:bodyPr>
            <a:lstStyle/>
            <a:p>
              <a:r>
                <a:rPr lang="en-US" b="1" dirty="0"/>
                <a:t>A</a:t>
              </a:r>
            </a:p>
          </p:txBody>
        </p:sp>
        <p:pic>
          <p:nvPicPr>
            <p:cNvPr id="11" name="Picture 10" descr="A graph showing different groups of breast milk samples&#10;&#10;Description automatically generated">
              <a:extLst>
                <a:ext uri="{FF2B5EF4-FFF2-40B4-BE49-F238E27FC236}">
                  <a16:creationId xmlns:a16="http://schemas.microsoft.com/office/drawing/2014/main" xmlns="" id="{07AFC02E-9D85-D41C-8BE4-39371C5BAD5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8985" b="10329"/>
            <a:stretch/>
          </p:blipFill>
          <p:spPr>
            <a:xfrm>
              <a:off x="849593" y="725374"/>
              <a:ext cx="5680415" cy="4015199"/>
            </a:xfrm>
            <a:prstGeom prst="rect">
              <a:avLst/>
            </a:prstGeom>
          </p:spPr>
        </p:pic>
        <p:sp>
          <p:nvSpPr>
            <p:cNvPr id="12" name="TextBox 11">
              <a:extLst>
                <a:ext uri="{FF2B5EF4-FFF2-40B4-BE49-F238E27FC236}">
                  <a16:creationId xmlns:a16="http://schemas.microsoft.com/office/drawing/2014/main" xmlns="" id="{F74CF046-14E8-46EB-0EC7-C48F1DAF1E87}"/>
                </a:ext>
              </a:extLst>
            </p:cNvPr>
            <p:cNvSpPr txBox="1"/>
            <p:nvPr/>
          </p:nvSpPr>
          <p:spPr>
            <a:xfrm>
              <a:off x="4885481" y="725374"/>
              <a:ext cx="854072" cy="369332"/>
            </a:xfrm>
            <a:prstGeom prst="rect">
              <a:avLst/>
            </a:prstGeom>
            <a:noFill/>
          </p:spPr>
          <p:txBody>
            <a:bodyPr wrap="square">
              <a:spAutoFit/>
            </a:bodyPr>
            <a:lstStyle/>
            <a:p>
              <a:r>
                <a:rPr lang="en-US" sz="1000" b="1" i="1" dirty="0">
                  <a:solidFill>
                    <a:srgbClr val="000000"/>
                  </a:solidFill>
                  <a:latin typeface="Arial" panose="020B0604020202020204" pitchFamily="34" charset="0"/>
                  <a:ea typeface="Times New Roman" panose="02020603050405020304" pitchFamily="18" charset="0"/>
                  <a:cs typeface="Arial" panose="020B0604020202020204" pitchFamily="34" charset="0"/>
                </a:rPr>
                <a:t>P=0.001</a:t>
              </a:r>
              <a:r>
                <a:rPr lang="en-US" dirty="0">
                  <a:solidFill>
                    <a:srgbClr val="000000"/>
                  </a:solidFill>
                  <a:latin typeface="Calibri" panose="020F0502020204030204" pitchFamily="34" charset="0"/>
                  <a:ea typeface="Times New Roman" panose="02020603050405020304" pitchFamily="18" charset="0"/>
                </a:rPr>
                <a:t> </a:t>
              </a:r>
              <a:endParaRPr lang="en-US" dirty="0"/>
            </a:p>
          </p:txBody>
        </p:sp>
      </p:grpSp>
    </p:spTree>
    <p:extLst>
      <p:ext uri="{BB962C8B-B14F-4D97-AF65-F5344CB8AC3E}">
        <p14:creationId xmlns:p14="http://schemas.microsoft.com/office/powerpoint/2010/main" val="359971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A1B9CF4-FDAD-00C5-345C-5C44C4716735}"/>
              </a:ext>
            </a:extLst>
          </p:cNvPr>
          <p:cNvSpPr txBox="1"/>
          <p:nvPr/>
        </p:nvSpPr>
        <p:spPr>
          <a:xfrm>
            <a:off x="364665" y="5488846"/>
            <a:ext cx="2118359"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Additional file 1: Figure S7 </a:t>
            </a:r>
            <a:endParaRPr lang="en-US"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xmlns="" id="{2D4A5C8B-1967-93E6-A5A8-75A93B714D2E}"/>
              </a:ext>
            </a:extLst>
          </p:cNvPr>
          <p:cNvSpPr/>
          <p:nvPr/>
        </p:nvSpPr>
        <p:spPr>
          <a:xfrm>
            <a:off x="202734" y="6135177"/>
            <a:ext cx="11786532" cy="338041"/>
          </a:xfrm>
          <a:prstGeom prst="rect">
            <a:avLst/>
          </a:prstGeom>
        </p:spPr>
        <p:txBody>
          <a:bodyPr wrap="square">
            <a:spAutoFit/>
          </a:bodyPr>
          <a:lstStyle/>
          <a:p>
            <a:pPr algn="just">
              <a:lnSpc>
                <a:spcPct val="107000"/>
              </a:lnSpc>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A) </a:t>
            </a:r>
            <a:r>
              <a:rPr lang="en-US" sz="1600" dirty="0">
                <a:latin typeface="Times New Roman" panose="02020603050405020304" pitchFamily="18" charset="0"/>
                <a:ea typeface="Calibri" panose="020F0502020204030204" pitchFamily="34" charset="0"/>
                <a:cs typeface="Times New Roman" panose="02020603050405020304" pitchFamily="18" charset="0"/>
              </a:rPr>
              <a:t>Alpha diversity boxplots of</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Preterm (brown) and Term (green) BM samples across the 3 stages of lactation.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5" name="Picture 24" descr="A graph of different colored and black lines&#10;&#10;Description automatically generated">
            <a:extLst>
              <a:ext uri="{FF2B5EF4-FFF2-40B4-BE49-F238E27FC236}">
                <a16:creationId xmlns:a16="http://schemas.microsoft.com/office/drawing/2014/main" xmlns="" id="{9768E406-ABAB-A878-70EC-E301FFF165C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1465" t="44763" r="630" b="39258"/>
          <a:stretch/>
        </p:blipFill>
        <p:spPr>
          <a:xfrm>
            <a:off x="11078817" y="2266122"/>
            <a:ext cx="1113183" cy="1049889"/>
          </a:xfrm>
          <a:prstGeom prst="rect">
            <a:avLst/>
          </a:prstGeom>
        </p:spPr>
      </p:pic>
      <p:grpSp>
        <p:nvGrpSpPr>
          <p:cNvPr id="27" name="Group 26">
            <a:extLst>
              <a:ext uri="{FF2B5EF4-FFF2-40B4-BE49-F238E27FC236}">
                <a16:creationId xmlns:a16="http://schemas.microsoft.com/office/drawing/2014/main" xmlns="" id="{2A2290C7-F87E-00EE-CB9E-98639E714E91}"/>
              </a:ext>
            </a:extLst>
          </p:cNvPr>
          <p:cNvGrpSpPr/>
          <p:nvPr/>
        </p:nvGrpSpPr>
        <p:grpSpPr>
          <a:xfrm>
            <a:off x="585133" y="45643"/>
            <a:ext cx="10505537" cy="5603809"/>
            <a:chOff x="585133" y="45643"/>
            <a:chExt cx="10505537" cy="5603809"/>
          </a:xfrm>
        </p:grpSpPr>
        <p:pic>
          <p:nvPicPr>
            <p:cNvPr id="5" name="Picture 4" descr="A graph of different colored and black lines&#10;&#10;Description automatically generated">
              <a:extLst>
                <a:ext uri="{FF2B5EF4-FFF2-40B4-BE49-F238E27FC236}">
                  <a16:creationId xmlns:a16="http://schemas.microsoft.com/office/drawing/2014/main" xmlns="" id="{ED281FF2-D258-B9B2-860B-E5E5A9BEFE6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 t="4760" r="21399" b="-999"/>
            <a:stretch/>
          </p:blipFill>
          <p:spPr>
            <a:xfrm>
              <a:off x="585133" y="45643"/>
              <a:ext cx="10505537" cy="5603809"/>
            </a:xfrm>
            <a:prstGeom prst="rect">
              <a:avLst/>
            </a:prstGeom>
          </p:spPr>
        </p:pic>
        <p:grpSp>
          <p:nvGrpSpPr>
            <p:cNvPr id="8" name="Group 7">
              <a:extLst>
                <a:ext uri="{FF2B5EF4-FFF2-40B4-BE49-F238E27FC236}">
                  <a16:creationId xmlns:a16="http://schemas.microsoft.com/office/drawing/2014/main" xmlns="" id="{D36F54F6-C7CD-B85D-E7AA-0F6E3BCD27B7}"/>
                </a:ext>
              </a:extLst>
            </p:cNvPr>
            <p:cNvGrpSpPr/>
            <p:nvPr/>
          </p:nvGrpSpPr>
          <p:grpSpPr>
            <a:xfrm>
              <a:off x="1155489" y="822338"/>
              <a:ext cx="536713" cy="369332"/>
              <a:chOff x="1024749" y="1106656"/>
              <a:chExt cx="536713" cy="369332"/>
            </a:xfrm>
          </p:grpSpPr>
          <p:cxnSp>
            <p:nvCxnSpPr>
              <p:cNvPr id="6" name="Straight Connector 5">
                <a:extLst>
                  <a:ext uri="{FF2B5EF4-FFF2-40B4-BE49-F238E27FC236}">
                    <a16:creationId xmlns:a16="http://schemas.microsoft.com/office/drawing/2014/main" xmlns="" id="{FC71A448-DDFB-FC87-9543-D5B208D8F7CB}"/>
                  </a:ext>
                </a:extLst>
              </p:cNvPr>
              <p:cNvCxnSpPr/>
              <p:nvPr/>
            </p:nvCxnSpPr>
            <p:spPr>
              <a:xfrm>
                <a:off x="1033670" y="1351751"/>
                <a:ext cx="387626" cy="0"/>
              </a:xfrm>
              <a:prstGeom prst="line">
                <a:avLst/>
              </a:prstGeom>
              <a:ln w="19050"/>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xmlns="" id="{2D6A499C-D2E5-2350-5F69-3BB9E83B86F2}"/>
                  </a:ext>
                </a:extLst>
              </p:cNvPr>
              <p:cNvSpPr txBox="1"/>
              <p:nvPr/>
            </p:nvSpPr>
            <p:spPr>
              <a:xfrm>
                <a:off x="1024749" y="1106656"/>
                <a:ext cx="536713" cy="369332"/>
              </a:xfrm>
              <a:prstGeom prst="rect">
                <a:avLst/>
              </a:prstGeom>
              <a:noFill/>
            </p:spPr>
            <p:txBody>
              <a:bodyPr wrap="square" rtlCol="0">
                <a:spAutoFit/>
              </a:bodyPr>
              <a:lstStyle/>
              <a:p>
                <a:r>
                  <a:rPr lang="en-US" dirty="0"/>
                  <a:t>**</a:t>
                </a:r>
              </a:p>
            </p:txBody>
          </p:sp>
        </p:grpSp>
        <p:grpSp>
          <p:nvGrpSpPr>
            <p:cNvPr id="10" name="Group 9">
              <a:extLst>
                <a:ext uri="{FF2B5EF4-FFF2-40B4-BE49-F238E27FC236}">
                  <a16:creationId xmlns:a16="http://schemas.microsoft.com/office/drawing/2014/main" xmlns="" id="{56584254-8F86-C5E3-32E8-3BABEB40B6C0}"/>
                </a:ext>
              </a:extLst>
            </p:cNvPr>
            <p:cNvGrpSpPr/>
            <p:nvPr/>
          </p:nvGrpSpPr>
          <p:grpSpPr>
            <a:xfrm>
              <a:off x="2931536" y="822338"/>
              <a:ext cx="536713" cy="369332"/>
              <a:chOff x="1033670" y="1106656"/>
              <a:chExt cx="536713" cy="369332"/>
            </a:xfrm>
          </p:grpSpPr>
          <p:cxnSp>
            <p:nvCxnSpPr>
              <p:cNvPr id="11" name="Straight Connector 10">
                <a:extLst>
                  <a:ext uri="{FF2B5EF4-FFF2-40B4-BE49-F238E27FC236}">
                    <a16:creationId xmlns:a16="http://schemas.microsoft.com/office/drawing/2014/main" xmlns="" id="{DA9A9AFA-3E99-6A67-861C-AA15537BE858}"/>
                  </a:ext>
                </a:extLst>
              </p:cNvPr>
              <p:cNvCxnSpPr/>
              <p:nvPr/>
            </p:nvCxnSpPr>
            <p:spPr>
              <a:xfrm>
                <a:off x="1033670" y="1351751"/>
                <a:ext cx="387626" cy="0"/>
              </a:xfrm>
              <a:prstGeom prst="line">
                <a:avLst/>
              </a:prstGeom>
              <a:ln w="19050"/>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xmlns="" id="{CD4239CB-DE07-6347-ABC6-0FDB45946ED3}"/>
                  </a:ext>
                </a:extLst>
              </p:cNvPr>
              <p:cNvSpPr txBox="1"/>
              <p:nvPr/>
            </p:nvSpPr>
            <p:spPr>
              <a:xfrm>
                <a:off x="1033670" y="1106656"/>
                <a:ext cx="536713" cy="369332"/>
              </a:xfrm>
              <a:prstGeom prst="rect">
                <a:avLst/>
              </a:prstGeom>
              <a:noFill/>
            </p:spPr>
            <p:txBody>
              <a:bodyPr wrap="square" rtlCol="0">
                <a:spAutoFit/>
              </a:bodyPr>
              <a:lstStyle/>
              <a:p>
                <a:r>
                  <a:rPr lang="en-US" dirty="0"/>
                  <a:t>**</a:t>
                </a:r>
              </a:p>
            </p:txBody>
          </p:sp>
        </p:grpSp>
        <p:grpSp>
          <p:nvGrpSpPr>
            <p:cNvPr id="13" name="Group 12">
              <a:extLst>
                <a:ext uri="{FF2B5EF4-FFF2-40B4-BE49-F238E27FC236}">
                  <a16:creationId xmlns:a16="http://schemas.microsoft.com/office/drawing/2014/main" xmlns="" id="{6337E5F3-337D-3B01-34A3-EF5BC0E4FE9B}"/>
                </a:ext>
              </a:extLst>
            </p:cNvPr>
            <p:cNvGrpSpPr/>
            <p:nvPr/>
          </p:nvGrpSpPr>
          <p:grpSpPr>
            <a:xfrm>
              <a:off x="4496949" y="259206"/>
              <a:ext cx="536713" cy="369332"/>
              <a:chOff x="1023731" y="1106656"/>
              <a:chExt cx="536713" cy="369332"/>
            </a:xfrm>
          </p:grpSpPr>
          <p:cxnSp>
            <p:nvCxnSpPr>
              <p:cNvPr id="14" name="Straight Connector 13">
                <a:extLst>
                  <a:ext uri="{FF2B5EF4-FFF2-40B4-BE49-F238E27FC236}">
                    <a16:creationId xmlns:a16="http://schemas.microsoft.com/office/drawing/2014/main" xmlns="" id="{FD3BA146-27E2-C6BE-3C5C-6D09EF13E6A3}"/>
                  </a:ext>
                </a:extLst>
              </p:cNvPr>
              <p:cNvCxnSpPr/>
              <p:nvPr/>
            </p:nvCxnSpPr>
            <p:spPr>
              <a:xfrm>
                <a:off x="1033670" y="1351751"/>
                <a:ext cx="387626" cy="0"/>
              </a:xfrm>
              <a:prstGeom prst="line">
                <a:avLst/>
              </a:prstGeom>
              <a:ln w="19050"/>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xmlns="" id="{BB47ACD9-56A2-9E12-3355-A70EB9EDEAC3}"/>
                  </a:ext>
                </a:extLst>
              </p:cNvPr>
              <p:cNvSpPr txBox="1"/>
              <p:nvPr/>
            </p:nvSpPr>
            <p:spPr>
              <a:xfrm>
                <a:off x="1023731" y="1106656"/>
                <a:ext cx="536713" cy="369332"/>
              </a:xfrm>
              <a:prstGeom prst="rect">
                <a:avLst/>
              </a:prstGeom>
              <a:noFill/>
            </p:spPr>
            <p:txBody>
              <a:bodyPr wrap="square" rtlCol="0">
                <a:spAutoFit/>
              </a:bodyPr>
              <a:lstStyle/>
              <a:p>
                <a:r>
                  <a:rPr lang="en-US" dirty="0"/>
                  <a:t>**</a:t>
                </a:r>
              </a:p>
            </p:txBody>
          </p:sp>
        </p:grpSp>
        <p:grpSp>
          <p:nvGrpSpPr>
            <p:cNvPr id="16" name="Group 15">
              <a:extLst>
                <a:ext uri="{FF2B5EF4-FFF2-40B4-BE49-F238E27FC236}">
                  <a16:creationId xmlns:a16="http://schemas.microsoft.com/office/drawing/2014/main" xmlns="" id="{A8FB9C60-D12F-0398-225C-8C0E73D93D44}"/>
                </a:ext>
              </a:extLst>
            </p:cNvPr>
            <p:cNvGrpSpPr/>
            <p:nvPr/>
          </p:nvGrpSpPr>
          <p:grpSpPr>
            <a:xfrm>
              <a:off x="6255027" y="255655"/>
              <a:ext cx="536713" cy="369332"/>
              <a:chOff x="1023731" y="1106656"/>
              <a:chExt cx="536713" cy="369332"/>
            </a:xfrm>
          </p:grpSpPr>
          <p:cxnSp>
            <p:nvCxnSpPr>
              <p:cNvPr id="17" name="Straight Connector 16">
                <a:extLst>
                  <a:ext uri="{FF2B5EF4-FFF2-40B4-BE49-F238E27FC236}">
                    <a16:creationId xmlns:a16="http://schemas.microsoft.com/office/drawing/2014/main" xmlns="" id="{FC412F1D-6424-A483-1CD2-06E76007C785}"/>
                  </a:ext>
                </a:extLst>
              </p:cNvPr>
              <p:cNvCxnSpPr/>
              <p:nvPr/>
            </p:nvCxnSpPr>
            <p:spPr>
              <a:xfrm>
                <a:off x="1033670" y="1351751"/>
                <a:ext cx="387626" cy="0"/>
              </a:xfrm>
              <a:prstGeom prst="line">
                <a:avLst/>
              </a:prstGeom>
              <a:ln w="19050"/>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xmlns="" id="{60710769-F929-93A3-28F5-A1B72AB1CA4E}"/>
                  </a:ext>
                </a:extLst>
              </p:cNvPr>
              <p:cNvSpPr txBox="1"/>
              <p:nvPr/>
            </p:nvSpPr>
            <p:spPr>
              <a:xfrm>
                <a:off x="1023731" y="1106656"/>
                <a:ext cx="536713" cy="369332"/>
              </a:xfrm>
              <a:prstGeom prst="rect">
                <a:avLst/>
              </a:prstGeom>
              <a:noFill/>
            </p:spPr>
            <p:txBody>
              <a:bodyPr wrap="square" rtlCol="0">
                <a:spAutoFit/>
              </a:bodyPr>
              <a:lstStyle/>
              <a:p>
                <a:r>
                  <a:rPr lang="en-US" dirty="0"/>
                  <a:t>**</a:t>
                </a:r>
              </a:p>
            </p:txBody>
          </p:sp>
        </p:grpSp>
        <p:grpSp>
          <p:nvGrpSpPr>
            <p:cNvPr id="19" name="Group 18">
              <a:extLst>
                <a:ext uri="{FF2B5EF4-FFF2-40B4-BE49-F238E27FC236}">
                  <a16:creationId xmlns:a16="http://schemas.microsoft.com/office/drawing/2014/main" xmlns="" id="{BCE35F0E-8442-1651-A7F9-5716B0C776F8}"/>
                </a:ext>
              </a:extLst>
            </p:cNvPr>
            <p:cNvGrpSpPr/>
            <p:nvPr/>
          </p:nvGrpSpPr>
          <p:grpSpPr>
            <a:xfrm>
              <a:off x="8034131" y="1007004"/>
              <a:ext cx="536713" cy="369332"/>
              <a:chOff x="1023731" y="1106656"/>
              <a:chExt cx="536713" cy="369332"/>
            </a:xfrm>
          </p:grpSpPr>
          <p:cxnSp>
            <p:nvCxnSpPr>
              <p:cNvPr id="20" name="Straight Connector 19">
                <a:extLst>
                  <a:ext uri="{FF2B5EF4-FFF2-40B4-BE49-F238E27FC236}">
                    <a16:creationId xmlns:a16="http://schemas.microsoft.com/office/drawing/2014/main" xmlns="" id="{1CC0DA88-EBB8-FE3F-E7D5-420FE5484469}"/>
                  </a:ext>
                </a:extLst>
              </p:cNvPr>
              <p:cNvCxnSpPr/>
              <p:nvPr/>
            </p:nvCxnSpPr>
            <p:spPr>
              <a:xfrm>
                <a:off x="1033670" y="1351751"/>
                <a:ext cx="387626" cy="0"/>
              </a:xfrm>
              <a:prstGeom prst="line">
                <a:avLst/>
              </a:prstGeom>
              <a:ln w="19050"/>
            </p:spPr>
            <p:style>
              <a:lnRef idx="1">
                <a:schemeClr val="dk1"/>
              </a:lnRef>
              <a:fillRef idx="0">
                <a:schemeClr val="dk1"/>
              </a:fillRef>
              <a:effectRef idx="0">
                <a:schemeClr val="dk1"/>
              </a:effectRef>
              <a:fontRef idx="minor">
                <a:schemeClr val="tx1"/>
              </a:fontRef>
            </p:style>
          </p:cxnSp>
          <p:sp>
            <p:nvSpPr>
              <p:cNvPr id="21" name="TextBox 20">
                <a:extLst>
                  <a:ext uri="{FF2B5EF4-FFF2-40B4-BE49-F238E27FC236}">
                    <a16:creationId xmlns:a16="http://schemas.microsoft.com/office/drawing/2014/main" xmlns="" id="{71040B0F-FEE9-D7EE-89A8-E11EAA6BBBD8}"/>
                  </a:ext>
                </a:extLst>
              </p:cNvPr>
              <p:cNvSpPr txBox="1"/>
              <p:nvPr/>
            </p:nvSpPr>
            <p:spPr>
              <a:xfrm>
                <a:off x="1023731" y="1106656"/>
                <a:ext cx="536713" cy="369332"/>
              </a:xfrm>
              <a:prstGeom prst="rect">
                <a:avLst/>
              </a:prstGeom>
              <a:noFill/>
            </p:spPr>
            <p:txBody>
              <a:bodyPr wrap="square" rtlCol="0">
                <a:spAutoFit/>
              </a:bodyPr>
              <a:lstStyle/>
              <a:p>
                <a:r>
                  <a:rPr lang="en-US" dirty="0"/>
                  <a:t>**</a:t>
                </a:r>
              </a:p>
            </p:txBody>
          </p:sp>
        </p:grpSp>
        <p:grpSp>
          <p:nvGrpSpPr>
            <p:cNvPr id="22" name="Group 21">
              <a:extLst>
                <a:ext uri="{FF2B5EF4-FFF2-40B4-BE49-F238E27FC236}">
                  <a16:creationId xmlns:a16="http://schemas.microsoft.com/office/drawing/2014/main" xmlns="" id="{D6ABB033-77B2-92B5-DA6F-C4609104E3C9}"/>
                </a:ext>
              </a:extLst>
            </p:cNvPr>
            <p:cNvGrpSpPr/>
            <p:nvPr/>
          </p:nvGrpSpPr>
          <p:grpSpPr>
            <a:xfrm>
              <a:off x="9771184" y="502549"/>
              <a:ext cx="536713" cy="369332"/>
              <a:chOff x="1023731" y="1106656"/>
              <a:chExt cx="536713" cy="369332"/>
            </a:xfrm>
          </p:grpSpPr>
          <p:cxnSp>
            <p:nvCxnSpPr>
              <p:cNvPr id="23" name="Straight Connector 22">
                <a:extLst>
                  <a:ext uri="{FF2B5EF4-FFF2-40B4-BE49-F238E27FC236}">
                    <a16:creationId xmlns:a16="http://schemas.microsoft.com/office/drawing/2014/main" xmlns="" id="{22632349-2283-83F5-EEA3-AF5EB6D60BD5}"/>
                  </a:ext>
                </a:extLst>
              </p:cNvPr>
              <p:cNvCxnSpPr/>
              <p:nvPr/>
            </p:nvCxnSpPr>
            <p:spPr>
              <a:xfrm>
                <a:off x="1033670" y="1351751"/>
                <a:ext cx="387626" cy="0"/>
              </a:xfrm>
              <a:prstGeom prst="line">
                <a:avLst/>
              </a:prstGeom>
              <a:ln w="19050"/>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xmlns="" id="{5B6283A2-32C6-AE5A-69B1-5C1A901C8307}"/>
                  </a:ext>
                </a:extLst>
              </p:cNvPr>
              <p:cNvSpPr txBox="1"/>
              <p:nvPr/>
            </p:nvSpPr>
            <p:spPr>
              <a:xfrm>
                <a:off x="1023731" y="1106656"/>
                <a:ext cx="536713" cy="369332"/>
              </a:xfrm>
              <a:prstGeom prst="rect">
                <a:avLst/>
              </a:prstGeom>
              <a:noFill/>
            </p:spPr>
            <p:txBody>
              <a:bodyPr wrap="square" rtlCol="0">
                <a:spAutoFit/>
              </a:bodyPr>
              <a:lstStyle/>
              <a:p>
                <a:r>
                  <a:rPr lang="en-US" dirty="0"/>
                  <a:t> *</a:t>
                </a:r>
              </a:p>
            </p:txBody>
          </p:sp>
        </p:grpSp>
        <p:grpSp>
          <p:nvGrpSpPr>
            <p:cNvPr id="4" name="Group 3">
              <a:extLst>
                <a:ext uri="{FF2B5EF4-FFF2-40B4-BE49-F238E27FC236}">
                  <a16:creationId xmlns:a16="http://schemas.microsoft.com/office/drawing/2014/main" xmlns="" id="{BC0900DE-53FE-6C79-6195-14866E6A712A}"/>
                </a:ext>
              </a:extLst>
            </p:cNvPr>
            <p:cNvGrpSpPr/>
            <p:nvPr/>
          </p:nvGrpSpPr>
          <p:grpSpPr>
            <a:xfrm>
              <a:off x="4389593" y="607104"/>
              <a:ext cx="536713" cy="369332"/>
              <a:chOff x="1023731" y="1106656"/>
              <a:chExt cx="536713" cy="369332"/>
            </a:xfrm>
          </p:grpSpPr>
          <p:cxnSp>
            <p:nvCxnSpPr>
              <p:cNvPr id="9" name="Straight Connector 8">
                <a:extLst>
                  <a:ext uri="{FF2B5EF4-FFF2-40B4-BE49-F238E27FC236}">
                    <a16:creationId xmlns:a16="http://schemas.microsoft.com/office/drawing/2014/main" xmlns="" id="{9E7C8E4F-74E8-9444-04B0-9C0B868363EA}"/>
                  </a:ext>
                </a:extLst>
              </p:cNvPr>
              <p:cNvCxnSpPr/>
              <p:nvPr/>
            </p:nvCxnSpPr>
            <p:spPr>
              <a:xfrm>
                <a:off x="1033670" y="1351751"/>
                <a:ext cx="387626" cy="0"/>
              </a:xfrm>
              <a:prstGeom prst="line">
                <a:avLst/>
              </a:prstGeom>
              <a:ln w="19050"/>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xmlns="" id="{2D0AE038-AB97-28AD-DB16-0B4856F78A98}"/>
                  </a:ext>
                </a:extLst>
              </p:cNvPr>
              <p:cNvSpPr txBox="1"/>
              <p:nvPr/>
            </p:nvSpPr>
            <p:spPr>
              <a:xfrm>
                <a:off x="1023731" y="1106656"/>
                <a:ext cx="536713" cy="369332"/>
              </a:xfrm>
              <a:prstGeom prst="rect">
                <a:avLst/>
              </a:prstGeom>
              <a:noFill/>
            </p:spPr>
            <p:txBody>
              <a:bodyPr wrap="square" rtlCol="0">
                <a:spAutoFit/>
              </a:bodyPr>
              <a:lstStyle/>
              <a:p>
                <a:r>
                  <a:rPr lang="en-US" dirty="0"/>
                  <a:t> *</a:t>
                </a:r>
              </a:p>
            </p:txBody>
          </p:sp>
        </p:grpSp>
      </p:grpSp>
    </p:spTree>
    <p:extLst>
      <p:ext uri="{BB962C8B-B14F-4D97-AF65-F5344CB8AC3E}">
        <p14:creationId xmlns:p14="http://schemas.microsoft.com/office/powerpoint/2010/main" val="3802378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7858F851-FA2D-CC73-DB0F-3D2BF16444CB}"/>
              </a:ext>
            </a:extLst>
          </p:cNvPr>
          <p:cNvPicPr>
            <a:picLocks noChangeAspect="1"/>
          </p:cNvPicPr>
          <p:nvPr/>
        </p:nvPicPr>
        <p:blipFill rotWithShape="1">
          <a:blip r:embed="rId2"/>
          <a:srcRect l="22576" t="1078" r="22576" b="1280"/>
          <a:stretch/>
        </p:blipFill>
        <p:spPr>
          <a:xfrm>
            <a:off x="1274618" y="175491"/>
            <a:ext cx="2370472" cy="2373746"/>
          </a:xfrm>
          <a:prstGeom prst="rect">
            <a:avLst/>
          </a:prstGeom>
        </p:spPr>
      </p:pic>
      <p:pic>
        <p:nvPicPr>
          <p:cNvPr id="8" name="Picture 7">
            <a:extLst>
              <a:ext uri="{FF2B5EF4-FFF2-40B4-BE49-F238E27FC236}">
                <a16:creationId xmlns:a16="http://schemas.microsoft.com/office/drawing/2014/main" xmlns="" id="{C1D23E18-6BC6-0CA8-FBFF-2FA6054B89C9}"/>
              </a:ext>
            </a:extLst>
          </p:cNvPr>
          <p:cNvPicPr>
            <a:picLocks noChangeAspect="1"/>
          </p:cNvPicPr>
          <p:nvPr/>
        </p:nvPicPr>
        <p:blipFill rotWithShape="1">
          <a:blip r:embed="rId3"/>
          <a:srcRect l="22576" t="1078" r="22576" b="1549"/>
          <a:stretch/>
        </p:blipFill>
        <p:spPr>
          <a:xfrm>
            <a:off x="4539673" y="175491"/>
            <a:ext cx="2377029" cy="2373746"/>
          </a:xfrm>
          <a:prstGeom prst="rect">
            <a:avLst/>
          </a:prstGeom>
        </p:spPr>
      </p:pic>
      <p:pic>
        <p:nvPicPr>
          <p:cNvPr id="11" name="Picture 10">
            <a:extLst>
              <a:ext uri="{FF2B5EF4-FFF2-40B4-BE49-F238E27FC236}">
                <a16:creationId xmlns:a16="http://schemas.microsoft.com/office/drawing/2014/main" xmlns="" id="{29336B08-06EC-B8FD-BB97-6EEA2BF5FD48}"/>
              </a:ext>
            </a:extLst>
          </p:cNvPr>
          <p:cNvPicPr>
            <a:picLocks noChangeAspect="1"/>
          </p:cNvPicPr>
          <p:nvPr/>
        </p:nvPicPr>
        <p:blipFill rotWithShape="1">
          <a:blip r:embed="rId4"/>
          <a:srcRect l="22803" t="1212" r="22500" b="1684"/>
          <a:stretch/>
        </p:blipFill>
        <p:spPr>
          <a:xfrm>
            <a:off x="8166969" y="73890"/>
            <a:ext cx="2554545" cy="2551007"/>
          </a:xfrm>
          <a:prstGeom prst="rect">
            <a:avLst/>
          </a:prstGeom>
        </p:spPr>
      </p:pic>
      <p:pic>
        <p:nvPicPr>
          <p:cNvPr id="13" name="Picture 12">
            <a:extLst>
              <a:ext uri="{FF2B5EF4-FFF2-40B4-BE49-F238E27FC236}">
                <a16:creationId xmlns:a16="http://schemas.microsoft.com/office/drawing/2014/main" xmlns="" id="{6DE717FC-0CC6-4256-0BB6-691CBEC2755A}"/>
              </a:ext>
            </a:extLst>
          </p:cNvPr>
          <p:cNvPicPr>
            <a:picLocks noChangeAspect="1"/>
          </p:cNvPicPr>
          <p:nvPr/>
        </p:nvPicPr>
        <p:blipFill rotWithShape="1">
          <a:blip r:embed="rId5"/>
          <a:srcRect l="22576" t="1211" r="22500" b="1550"/>
          <a:stretch/>
        </p:blipFill>
        <p:spPr>
          <a:xfrm>
            <a:off x="1258296" y="2851807"/>
            <a:ext cx="2618509" cy="2607675"/>
          </a:xfrm>
          <a:prstGeom prst="rect">
            <a:avLst/>
          </a:prstGeom>
        </p:spPr>
      </p:pic>
      <p:pic>
        <p:nvPicPr>
          <p:cNvPr id="15" name="Picture 14">
            <a:extLst>
              <a:ext uri="{FF2B5EF4-FFF2-40B4-BE49-F238E27FC236}">
                <a16:creationId xmlns:a16="http://schemas.microsoft.com/office/drawing/2014/main" xmlns="" id="{D29D44D2-3A58-5465-8027-3515722280F3}"/>
              </a:ext>
            </a:extLst>
          </p:cNvPr>
          <p:cNvPicPr>
            <a:picLocks noChangeAspect="1"/>
          </p:cNvPicPr>
          <p:nvPr/>
        </p:nvPicPr>
        <p:blipFill rotWithShape="1">
          <a:blip r:embed="rId6"/>
          <a:srcRect l="22576" t="2694" r="22576" b="1414"/>
          <a:stretch/>
        </p:blipFill>
        <p:spPr>
          <a:xfrm>
            <a:off x="4539673" y="3021210"/>
            <a:ext cx="2618509" cy="2438272"/>
          </a:xfrm>
          <a:prstGeom prst="rect">
            <a:avLst/>
          </a:prstGeom>
        </p:spPr>
      </p:pic>
      <p:sp>
        <p:nvSpPr>
          <p:cNvPr id="16" name="TextBox 15">
            <a:extLst>
              <a:ext uri="{FF2B5EF4-FFF2-40B4-BE49-F238E27FC236}">
                <a16:creationId xmlns:a16="http://schemas.microsoft.com/office/drawing/2014/main" xmlns="" id="{A2FF2AB5-82E2-F3E0-390F-7F2BFF6D3DDB}"/>
              </a:ext>
            </a:extLst>
          </p:cNvPr>
          <p:cNvSpPr txBox="1"/>
          <p:nvPr/>
        </p:nvSpPr>
        <p:spPr>
          <a:xfrm>
            <a:off x="341495" y="5379049"/>
            <a:ext cx="2118359"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Additional file 1: Figure S8</a:t>
            </a:r>
            <a:endParaRPr lang="en-US" dirty="0">
              <a:latin typeface="Times New Roman" panose="02020603050405020304" pitchFamily="18" charset="0"/>
              <a:cs typeface="Times New Roman" panose="02020603050405020304" pitchFamily="18" charset="0"/>
            </a:endParaRPr>
          </a:p>
        </p:txBody>
      </p:sp>
      <p:sp>
        <p:nvSpPr>
          <p:cNvPr id="17" name="Rectangle 16">
            <a:extLst>
              <a:ext uri="{FF2B5EF4-FFF2-40B4-BE49-F238E27FC236}">
                <a16:creationId xmlns:a16="http://schemas.microsoft.com/office/drawing/2014/main" xmlns="" id="{D8A658F8-3FAA-E256-C7CF-55F2B84960DC}"/>
              </a:ext>
            </a:extLst>
          </p:cNvPr>
          <p:cNvSpPr/>
          <p:nvPr/>
        </p:nvSpPr>
        <p:spPr>
          <a:xfrm>
            <a:off x="276652" y="6182599"/>
            <a:ext cx="11786532" cy="601511"/>
          </a:xfrm>
          <a:prstGeom prst="rect">
            <a:avLst/>
          </a:prstGeom>
        </p:spPr>
        <p:txBody>
          <a:bodyPr wrap="square">
            <a:spAutoFit/>
          </a:bodyPr>
          <a:lstStyle/>
          <a:p>
            <a:pPr algn="just">
              <a:lnSpc>
                <a:spcPct val="107000"/>
              </a:lnSpc>
              <a:spcAft>
                <a:spcPts val="8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Differences in mean relative abundance of A) </a:t>
            </a:r>
            <a:r>
              <a:rPr lang="en-US" sz="1600" i="1" dirty="0" err="1">
                <a:latin typeface="Times New Roman" panose="02020603050405020304" pitchFamily="18" charset="0"/>
                <a:ea typeface="Calibri" panose="020F0502020204030204" pitchFamily="34" charset="0"/>
                <a:cs typeface="Times New Roman" panose="02020603050405020304" pitchFamily="18" charset="0"/>
              </a:rPr>
              <a:t>Prevotella</a:t>
            </a:r>
            <a:r>
              <a:rPr lang="en-US" sz="1600" i="1" dirty="0">
                <a:latin typeface="Times New Roman" panose="02020603050405020304" pitchFamily="18" charset="0"/>
                <a:ea typeface="Calibri" panose="020F0502020204030204" pitchFamily="34"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B) </a:t>
            </a:r>
            <a:r>
              <a:rPr lang="en-US" sz="1600" i="1" dirty="0" err="1">
                <a:latin typeface="Times New Roman" panose="02020603050405020304" pitchFamily="18" charset="0"/>
                <a:ea typeface="Calibri" panose="020F0502020204030204" pitchFamily="34" charset="0"/>
                <a:cs typeface="Times New Roman" panose="02020603050405020304" pitchFamily="18" charset="0"/>
              </a:rPr>
              <a:t>Faecalibacterium</a:t>
            </a:r>
            <a:r>
              <a:rPr lang="en-US" sz="1600" i="1" dirty="0">
                <a:latin typeface="Times New Roman" panose="02020603050405020304" pitchFamily="18" charset="0"/>
                <a:ea typeface="Calibri" panose="020F0502020204030204" pitchFamily="34" charset="0"/>
                <a:cs typeface="Times New Roman" panose="02020603050405020304" pitchFamily="18" charset="0"/>
              </a:rPr>
              <a:t> C</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r>
              <a:rPr lang="en-US" sz="1600" i="1" dirty="0">
                <a:latin typeface="Times New Roman" panose="02020603050405020304" pitchFamily="18" charset="0"/>
                <a:ea typeface="Calibri" panose="020F0502020204030204" pitchFamily="34" charset="0"/>
                <a:cs typeface="Times New Roman" panose="02020603050405020304" pitchFamily="18" charset="0"/>
              </a:rPr>
              <a:t>Bacteroides D</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r>
              <a:rPr lang="en-US" sz="1600" i="1" dirty="0">
                <a:latin typeface="Times New Roman" panose="02020603050405020304" pitchFamily="18" charset="0"/>
                <a:ea typeface="Calibri" panose="020F0502020204030204" pitchFamily="34" charset="0"/>
                <a:cs typeface="Times New Roman" panose="02020603050405020304" pitchFamily="18" charset="0"/>
              </a:rPr>
              <a:t>Clostridium E</a:t>
            </a:r>
            <a:r>
              <a:rPr lang="en-US" sz="1600" dirty="0">
                <a:latin typeface="Times New Roman" panose="02020603050405020304" pitchFamily="18" charset="0"/>
                <a:ea typeface="Calibri" panose="020F0502020204030204" pitchFamily="34" charset="0"/>
                <a:cs typeface="Times New Roman" panose="02020603050405020304" pitchFamily="18" charset="0"/>
              </a:rPr>
              <a:t>) Unclassified</a:t>
            </a:r>
            <a:r>
              <a:rPr lang="en-US" sz="1600" i="1" dirty="0">
                <a:latin typeface="Times New Roman" panose="02020603050405020304" pitchFamily="18" charset="0"/>
                <a:ea typeface="Calibri" panose="020F0502020204030204" pitchFamily="34" charset="0"/>
                <a:cs typeface="Times New Roman" panose="02020603050405020304" pitchFamily="18" charset="0"/>
              </a:rPr>
              <a:t> Enterobacteriaceae </a:t>
            </a:r>
            <a:r>
              <a:rPr lang="en-US" sz="1600" dirty="0">
                <a:latin typeface="Times New Roman" panose="02020603050405020304" pitchFamily="18" charset="0"/>
                <a:ea typeface="Calibri" panose="020F0502020204030204" pitchFamily="34" charset="0"/>
                <a:cs typeface="Times New Roman" panose="02020603050405020304" pitchFamily="18" charset="0"/>
              </a:rPr>
              <a:t>in the term and preterm BM sample.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xmlns="" id="{AAE5F0C1-3714-B393-009C-06EADB30BF6C}"/>
              </a:ext>
            </a:extLst>
          </p:cNvPr>
          <p:cNvSpPr txBox="1"/>
          <p:nvPr/>
        </p:nvSpPr>
        <p:spPr>
          <a:xfrm>
            <a:off x="588981" y="175491"/>
            <a:ext cx="476691" cy="369332"/>
          </a:xfrm>
          <a:prstGeom prst="rect">
            <a:avLst/>
          </a:prstGeom>
          <a:noFill/>
        </p:spPr>
        <p:txBody>
          <a:bodyPr wrap="square" rtlCol="0">
            <a:spAutoFit/>
          </a:bodyPr>
          <a:lstStyle/>
          <a:p>
            <a:r>
              <a:rPr lang="en-US" b="1" dirty="0"/>
              <a:t>A</a:t>
            </a:r>
          </a:p>
        </p:txBody>
      </p:sp>
      <p:sp>
        <p:nvSpPr>
          <p:cNvPr id="19" name="TextBox 18">
            <a:extLst>
              <a:ext uri="{FF2B5EF4-FFF2-40B4-BE49-F238E27FC236}">
                <a16:creationId xmlns:a16="http://schemas.microsoft.com/office/drawing/2014/main" xmlns="" id="{BE6B2C32-E98C-AB4C-768E-F5EB5EADBD22}"/>
              </a:ext>
            </a:extLst>
          </p:cNvPr>
          <p:cNvSpPr txBox="1"/>
          <p:nvPr/>
        </p:nvSpPr>
        <p:spPr>
          <a:xfrm>
            <a:off x="4139629" y="175491"/>
            <a:ext cx="476691" cy="369332"/>
          </a:xfrm>
          <a:prstGeom prst="rect">
            <a:avLst/>
          </a:prstGeom>
          <a:noFill/>
        </p:spPr>
        <p:txBody>
          <a:bodyPr wrap="square" rtlCol="0">
            <a:spAutoFit/>
          </a:bodyPr>
          <a:lstStyle/>
          <a:p>
            <a:r>
              <a:rPr lang="en-US" b="1" dirty="0"/>
              <a:t>B</a:t>
            </a:r>
          </a:p>
        </p:txBody>
      </p:sp>
      <p:sp>
        <p:nvSpPr>
          <p:cNvPr id="20" name="TextBox 19">
            <a:extLst>
              <a:ext uri="{FF2B5EF4-FFF2-40B4-BE49-F238E27FC236}">
                <a16:creationId xmlns:a16="http://schemas.microsoft.com/office/drawing/2014/main" xmlns="" id="{91DF0B4A-904A-FC28-EBCA-94AB68D3835E}"/>
              </a:ext>
            </a:extLst>
          </p:cNvPr>
          <p:cNvSpPr txBox="1"/>
          <p:nvPr/>
        </p:nvSpPr>
        <p:spPr>
          <a:xfrm>
            <a:off x="7766382" y="92215"/>
            <a:ext cx="476691" cy="369332"/>
          </a:xfrm>
          <a:prstGeom prst="rect">
            <a:avLst/>
          </a:prstGeom>
          <a:noFill/>
        </p:spPr>
        <p:txBody>
          <a:bodyPr wrap="square" rtlCol="0">
            <a:spAutoFit/>
          </a:bodyPr>
          <a:lstStyle/>
          <a:p>
            <a:r>
              <a:rPr lang="en-US" b="1" dirty="0"/>
              <a:t>C</a:t>
            </a:r>
          </a:p>
        </p:txBody>
      </p:sp>
      <p:sp>
        <p:nvSpPr>
          <p:cNvPr id="21" name="TextBox 20">
            <a:extLst>
              <a:ext uri="{FF2B5EF4-FFF2-40B4-BE49-F238E27FC236}">
                <a16:creationId xmlns:a16="http://schemas.microsoft.com/office/drawing/2014/main" xmlns="" id="{3900ADDF-AEE1-91B4-1217-77228C702F7B}"/>
              </a:ext>
            </a:extLst>
          </p:cNvPr>
          <p:cNvSpPr txBox="1"/>
          <p:nvPr/>
        </p:nvSpPr>
        <p:spPr>
          <a:xfrm>
            <a:off x="677797" y="2660289"/>
            <a:ext cx="476691" cy="369332"/>
          </a:xfrm>
          <a:prstGeom prst="rect">
            <a:avLst/>
          </a:prstGeom>
          <a:noFill/>
        </p:spPr>
        <p:txBody>
          <a:bodyPr wrap="square" rtlCol="0">
            <a:spAutoFit/>
          </a:bodyPr>
          <a:lstStyle/>
          <a:p>
            <a:r>
              <a:rPr lang="en-US" b="1" dirty="0"/>
              <a:t>D</a:t>
            </a:r>
          </a:p>
        </p:txBody>
      </p:sp>
      <p:sp>
        <p:nvSpPr>
          <p:cNvPr id="22" name="TextBox 21">
            <a:extLst>
              <a:ext uri="{FF2B5EF4-FFF2-40B4-BE49-F238E27FC236}">
                <a16:creationId xmlns:a16="http://schemas.microsoft.com/office/drawing/2014/main" xmlns="" id="{2CE07482-3753-64CD-C14C-DE1695ECE9FE}"/>
              </a:ext>
            </a:extLst>
          </p:cNvPr>
          <p:cNvSpPr txBox="1"/>
          <p:nvPr/>
        </p:nvSpPr>
        <p:spPr>
          <a:xfrm>
            <a:off x="4301327" y="2709244"/>
            <a:ext cx="476691" cy="369332"/>
          </a:xfrm>
          <a:prstGeom prst="rect">
            <a:avLst/>
          </a:prstGeom>
          <a:noFill/>
        </p:spPr>
        <p:txBody>
          <a:bodyPr wrap="square" rtlCol="0">
            <a:spAutoFit/>
          </a:bodyPr>
          <a:lstStyle/>
          <a:p>
            <a:r>
              <a:rPr lang="en-US" b="1" dirty="0"/>
              <a:t>E</a:t>
            </a:r>
          </a:p>
        </p:txBody>
      </p:sp>
    </p:spTree>
    <p:extLst>
      <p:ext uri="{BB962C8B-B14F-4D97-AF65-F5344CB8AC3E}">
        <p14:creationId xmlns:p14="http://schemas.microsoft.com/office/powerpoint/2010/main" val="2979380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xmlns="" id="{BE1BD579-01DC-BAF6-8729-8D1CA4D870D6}"/>
              </a:ext>
            </a:extLst>
          </p:cNvPr>
          <p:cNvGrpSpPr/>
          <p:nvPr/>
        </p:nvGrpSpPr>
        <p:grpSpPr>
          <a:xfrm>
            <a:off x="158359" y="5223034"/>
            <a:ext cx="11607921" cy="1953035"/>
            <a:chOff x="206916" y="5438248"/>
            <a:chExt cx="11786532" cy="2475313"/>
          </a:xfrm>
        </p:grpSpPr>
        <p:sp>
          <p:nvSpPr>
            <p:cNvPr id="7" name="TextBox 6">
              <a:extLst>
                <a:ext uri="{FF2B5EF4-FFF2-40B4-BE49-F238E27FC236}">
                  <a16:creationId xmlns:a16="http://schemas.microsoft.com/office/drawing/2014/main" xmlns="" id="{4F875258-59BF-0BE8-C516-E3F6C312DFE6}"/>
                </a:ext>
              </a:extLst>
            </p:cNvPr>
            <p:cNvSpPr txBox="1"/>
            <p:nvPr/>
          </p:nvSpPr>
          <p:spPr>
            <a:xfrm>
              <a:off x="378023" y="5438248"/>
              <a:ext cx="2118359" cy="81917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Additional file 1: Figure S9 </a:t>
              </a:r>
              <a:endParaRPr lang="en-US" dirty="0">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xmlns="" id="{A2E23964-8B88-0F7C-FD41-0DB1FF9EE3E5}"/>
                </a:ext>
              </a:extLst>
            </p:cNvPr>
            <p:cNvSpPr/>
            <p:nvPr/>
          </p:nvSpPr>
          <p:spPr>
            <a:xfrm>
              <a:off x="206916" y="6257420"/>
              <a:ext cx="11786532" cy="1656141"/>
            </a:xfrm>
            <a:prstGeom prst="rect">
              <a:avLst/>
            </a:prstGeom>
          </p:spPr>
          <p:txBody>
            <a:bodyPr wrap="square">
              <a:spAutoFit/>
            </a:bodyPr>
            <a:lstStyle/>
            <a:p>
              <a:pPr algn="just">
                <a:lnSpc>
                  <a:spcPct val="107000"/>
                </a:lnSpc>
                <a:spcAft>
                  <a:spcPts val="80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A) Alpha diversity boxplots of comparison of</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breastmilk samples relative to antibiotics exposure. </a:t>
              </a:r>
              <a:r>
                <a:rPr lang="en-US" sz="1400" dirty="0">
                  <a:latin typeface="Times New Roman" panose="02020603050405020304" pitchFamily="18" charset="0"/>
                  <a:ea typeface="Calibri" panose="020F0502020204030204" pitchFamily="34" charset="0"/>
                  <a:cs typeface="Times New Roman" panose="02020603050405020304" pitchFamily="18" charset="0"/>
                </a:rPr>
                <a:t>O</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range: Yes</a:t>
              </a:r>
              <a:r>
                <a:rPr lang="en-US" sz="1400" dirty="0">
                  <a:latin typeface="Times New Roman" panose="02020603050405020304" pitchFamily="18" charset="0"/>
                  <a:ea typeface="Calibri" panose="020F0502020204030204" pitchFamily="34" charset="0"/>
                  <a:cs typeface="Times New Roman" panose="02020603050405020304" pitchFamily="18" charset="0"/>
                </a:rPr>
                <a:t>, and  grey: no antibiotics </a:t>
              </a:r>
            </a:p>
            <a:p>
              <a:pPr algn="just">
                <a:lnSpc>
                  <a:spcPct val="107000"/>
                </a:lnSpc>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B) Un</a:t>
              </a:r>
              <a:r>
                <a:rPr lang="en-US" sz="1400" dirty="0">
                  <a:latin typeface="Times New Roman" panose="02020603050405020304" pitchFamily="18" charset="0"/>
                  <a:ea typeface="Calibri" panose="020F0502020204030204" pitchFamily="34" charset="0"/>
                  <a:cs typeface="Times New Roman" panose="02020603050405020304" pitchFamily="18" charset="0"/>
                </a:rPr>
                <a:t>w</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eighted </a:t>
              </a: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unifrac</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distances (</a:t>
              </a:r>
              <a:r>
                <a:rPr lang="en-US" sz="1400" i="1" dirty="0">
                  <a:effectLst/>
                  <a:latin typeface="Times New Roman" panose="02020603050405020304" pitchFamily="18" charset="0"/>
                  <a:ea typeface="Calibri" panose="020F0502020204030204" pitchFamily="34" charset="0"/>
                  <a:cs typeface="Times New Roman" panose="02020603050405020304" pitchFamily="18" charset="0"/>
                </a:rPr>
                <a:t>p</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a:latin typeface="Times New Roman" panose="02020603050405020304" pitchFamily="18" charset="0"/>
                  <a:ea typeface="Calibri" panose="020F0502020204030204" pitchFamily="34" charset="0"/>
                  <a:cs typeface="Times New Roman" panose="02020603050405020304" pitchFamily="18" charset="0"/>
                </a:rPr>
                <a:t>=0.147</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determined by ADONIS) to compare breastmilk samples relative to antibiotics exposure</a:t>
              </a:r>
              <a:r>
                <a:rPr lang="en-US" sz="1400" dirty="0">
                  <a:latin typeface="Times New Roman" panose="02020603050405020304" pitchFamily="18" charset="0"/>
                  <a:ea typeface="Calibri" panose="020F0502020204030204" pitchFamily="34" charset="0"/>
                  <a:cs typeface="Times New Roman" panose="02020603050405020304" pitchFamily="18" charset="0"/>
                </a:rPr>
                <a:t>: yes </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(orange), </a:t>
              </a:r>
              <a:r>
                <a:rPr lang="en-US" sz="1400" dirty="0">
                  <a:latin typeface="Times New Roman" panose="02020603050405020304" pitchFamily="18" charset="0"/>
                  <a:ea typeface="Calibri" panose="020F0502020204030204" pitchFamily="34" charset="0"/>
                  <a:cs typeface="Times New Roman" panose="02020603050405020304" pitchFamily="18" charset="0"/>
                </a:rPr>
                <a:t>no antibiotics </a:t>
              </a:r>
            </a:p>
            <a:p>
              <a:pPr algn="just">
                <a:lnSpc>
                  <a:spcPct val="107000"/>
                </a:lnSpc>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(grey) </a:t>
              </a:r>
            </a:p>
            <a:p>
              <a:pPr algn="just">
                <a:lnSpc>
                  <a:spcPct val="107000"/>
                </a:lnSpc>
                <a:spcAft>
                  <a:spcPts val="80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sp>
        <p:nvSpPr>
          <p:cNvPr id="3" name="TextBox 2">
            <a:extLst>
              <a:ext uri="{FF2B5EF4-FFF2-40B4-BE49-F238E27FC236}">
                <a16:creationId xmlns:a16="http://schemas.microsoft.com/office/drawing/2014/main" xmlns="" id="{F3E39693-8566-12C3-A248-7A29CE1192BC}"/>
              </a:ext>
            </a:extLst>
          </p:cNvPr>
          <p:cNvSpPr txBox="1"/>
          <p:nvPr/>
        </p:nvSpPr>
        <p:spPr>
          <a:xfrm>
            <a:off x="401768" y="988638"/>
            <a:ext cx="476691" cy="369332"/>
          </a:xfrm>
          <a:prstGeom prst="rect">
            <a:avLst/>
          </a:prstGeom>
          <a:noFill/>
        </p:spPr>
        <p:txBody>
          <a:bodyPr wrap="square" rtlCol="0">
            <a:spAutoFit/>
          </a:bodyPr>
          <a:lstStyle/>
          <a:p>
            <a:r>
              <a:rPr lang="en-US" b="1" dirty="0"/>
              <a:t>A</a:t>
            </a:r>
          </a:p>
        </p:txBody>
      </p:sp>
      <p:sp>
        <p:nvSpPr>
          <p:cNvPr id="4" name="TextBox 3">
            <a:extLst>
              <a:ext uri="{FF2B5EF4-FFF2-40B4-BE49-F238E27FC236}">
                <a16:creationId xmlns:a16="http://schemas.microsoft.com/office/drawing/2014/main" xmlns="" id="{7F8FDB40-2ECE-E44B-F7D2-2FB0331B9AC8}"/>
              </a:ext>
            </a:extLst>
          </p:cNvPr>
          <p:cNvSpPr txBox="1"/>
          <p:nvPr/>
        </p:nvSpPr>
        <p:spPr>
          <a:xfrm>
            <a:off x="7701929" y="1750198"/>
            <a:ext cx="476691" cy="369332"/>
          </a:xfrm>
          <a:prstGeom prst="rect">
            <a:avLst/>
          </a:prstGeom>
          <a:noFill/>
        </p:spPr>
        <p:txBody>
          <a:bodyPr wrap="square" rtlCol="0">
            <a:spAutoFit/>
          </a:bodyPr>
          <a:lstStyle/>
          <a:p>
            <a:r>
              <a:rPr lang="en-US" b="1" dirty="0"/>
              <a:t>B</a:t>
            </a:r>
          </a:p>
        </p:txBody>
      </p:sp>
      <p:pic>
        <p:nvPicPr>
          <p:cNvPr id="10" name="Picture 9">
            <a:extLst>
              <a:ext uri="{FF2B5EF4-FFF2-40B4-BE49-F238E27FC236}">
                <a16:creationId xmlns:a16="http://schemas.microsoft.com/office/drawing/2014/main" xmlns="" id="{0E4826E2-6696-78C4-F968-E9775FFA4ADD}"/>
              </a:ext>
            </a:extLst>
          </p:cNvPr>
          <p:cNvPicPr>
            <a:picLocks noChangeAspect="1"/>
          </p:cNvPicPr>
          <p:nvPr/>
        </p:nvPicPr>
        <p:blipFill rotWithShape="1">
          <a:blip r:embed="rId3"/>
          <a:srcRect t="4782"/>
          <a:stretch/>
        </p:blipFill>
        <p:spPr>
          <a:xfrm>
            <a:off x="93256" y="1385273"/>
            <a:ext cx="7203203" cy="4114757"/>
          </a:xfrm>
          <a:prstGeom prst="rect">
            <a:avLst/>
          </a:prstGeom>
        </p:spPr>
      </p:pic>
      <p:pic>
        <p:nvPicPr>
          <p:cNvPr id="14" name="Picture 13">
            <a:extLst>
              <a:ext uri="{FF2B5EF4-FFF2-40B4-BE49-F238E27FC236}">
                <a16:creationId xmlns:a16="http://schemas.microsoft.com/office/drawing/2014/main" xmlns="" id="{91F83E17-D79F-F446-76A1-3C60E91D9160}"/>
              </a:ext>
            </a:extLst>
          </p:cNvPr>
          <p:cNvPicPr>
            <a:picLocks noChangeAspect="1"/>
          </p:cNvPicPr>
          <p:nvPr/>
        </p:nvPicPr>
        <p:blipFill rotWithShape="1">
          <a:blip r:embed="rId4"/>
          <a:srcRect t="19801" b="15797"/>
          <a:stretch/>
        </p:blipFill>
        <p:spPr>
          <a:xfrm>
            <a:off x="7535801" y="2305878"/>
            <a:ext cx="4230479" cy="2724498"/>
          </a:xfrm>
          <a:prstGeom prst="rect">
            <a:avLst/>
          </a:prstGeom>
        </p:spPr>
      </p:pic>
    </p:spTree>
    <p:extLst>
      <p:ext uri="{BB962C8B-B14F-4D97-AF65-F5344CB8AC3E}">
        <p14:creationId xmlns:p14="http://schemas.microsoft.com/office/powerpoint/2010/main" val="14383666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14319</TotalTime>
  <Words>312</Words>
  <Application>Microsoft Office PowerPoint</Application>
  <PresentationFormat>Widescreen</PresentationFormat>
  <Paragraphs>56</Paragraphs>
  <Slides>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Parul Singh</dc:creator>
  <cp:lastModifiedBy>Jasmine Mohammed Hidayath</cp:lastModifiedBy>
  <cp:revision>59</cp:revision>
  <dcterms:created xsi:type="dcterms:W3CDTF">2023-06-20T17:48:28Z</dcterms:created>
  <dcterms:modified xsi:type="dcterms:W3CDTF">2023-10-28T13:17:35Z</dcterms:modified>
</cp:coreProperties>
</file>