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16459200" cy="13716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0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854"/>
    <p:restoredTop sz="97725"/>
  </p:normalViewPr>
  <p:slideViewPr>
    <p:cSldViewPr snapToObjects="1" showGuides="1">
      <p:cViewPr varScale="1">
        <p:scale>
          <a:sx n="62" d="100"/>
          <a:sy n="62" d="100"/>
        </p:scale>
        <p:origin x="311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4440" y="2244726"/>
            <a:ext cx="13990320" cy="4775200"/>
          </a:xfrm>
        </p:spPr>
        <p:txBody>
          <a:bodyPr anchor="b"/>
          <a:lstStyle>
            <a:lvl1pPr algn="ctr">
              <a:defRPr sz="10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7204076"/>
            <a:ext cx="12344400" cy="3311524"/>
          </a:xfrm>
        </p:spPr>
        <p:txBody>
          <a:bodyPr/>
          <a:lstStyle>
            <a:lvl1pPr marL="0" indent="0" algn="ctr">
              <a:buNone/>
              <a:defRPr sz="4320"/>
            </a:lvl1pPr>
            <a:lvl2pPr marL="822960" indent="0" algn="ctr">
              <a:buNone/>
              <a:defRPr sz="3600"/>
            </a:lvl2pPr>
            <a:lvl3pPr marL="1645920" indent="0" algn="ctr">
              <a:buNone/>
              <a:defRPr sz="3240"/>
            </a:lvl3pPr>
            <a:lvl4pPr marL="2468880" indent="0" algn="ctr">
              <a:buNone/>
              <a:defRPr sz="2880"/>
            </a:lvl4pPr>
            <a:lvl5pPr marL="3291840" indent="0" algn="ctr">
              <a:buNone/>
              <a:defRPr sz="2880"/>
            </a:lvl5pPr>
            <a:lvl6pPr marL="4114800" indent="0" algn="ctr">
              <a:buNone/>
              <a:defRPr sz="2880"/>
            </a:lvl6pPr>
            <a:lvl7pPr marL="4937760" indent="0" algn="ctr">
              <a:buNone/>
              <a:defRPr sz="2880"/>
            </a:lvl7pPr>
            <a:lvl8pPr marL="5760720" indent="0" algn="ctr">
              <a:buNone/>
              <a:defRPr sz="2880"/>
            </a:lvl8pPr>
            <a:lvl9pPr marL="6583680" indent="0" algn="ctr">
              <a:buNone/>
              <a:defRPr sz="28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B984-1149-F64F-8FC4-E2E0C999A224}" type="datetimeFigureOut">
              <a:rPr lang="en-US" smtClean="0"/>
              <a:t>3/10/23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9C02-1174-3248-BE13-02A4A481D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228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B984-1149-F64F-8FC4-E2E0C999A224}" type="datetimeFigureOut">
              <a:rPr lang="en-US" smtClean="0"/>
              <a:t>3/10/23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9C02-1174-3248-BE13-02A4A481D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180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78616" y="730250"/>
            <a:ext cx="3549015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1571" y="730250"/>
            <a:ext cx="10441305" cy="1162367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B984-1149-F64F-8FC4-E2E0C999A224}" type="datetimeFigureOut">
              <a:rPr lang="en-US" smtClean="0"/>
              <a:t>3/10/23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9C02-1174-3248-BE13-02A4A481D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34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B984-1149-F64F-8FC4-E2E0C999A224}" type="datetimeFigureOut">
              <a:rPr lang="en-US" smtClean="0"/>
              <a:t>3/10/23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9C02-1174-3248-BE13-02A4A481D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474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998" y="3419479"/>
            <a:ext cx="14196060" cy="5705474"/>
          </a:xfrm>
        </p:spPr>
        <p:txBody>
          <a:bodyPr anchor="b"/>
          <a:lstStyle>
            <a:lvl1pPr>
              <a:defRPr sz="10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2998" y="9178929"/>
            <a:ext cx="14196060" cy="3000374"/>
          </a:xfrm>
        </p:spPr>
        <p:txBody>
          <a:bodyPr/>
          <a:lstStyle>
            <a:lvl1pPr marL="0" indent="0">
              <a:buNone/>
              <a:defRPr sz="4320">
                <a:solidFill>
                  <a:schemeClr val="tx1"/>
                </a:solidFill>
              </a:defRPr>
            </a:lvl1pPr>
            <a:lvl2pPr marL="82296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645920" indent="0">
              <a:buNone/>
              <a:defRPr sz="3240">
                <a:solidFill>
                  <a:schemeClr val="tx1">
                    <a:tint val="75000"/>
                  </a:schemeClr>
                </a:solidFill>
              </a:defRPr>
            </a:lvl3pPr>
            <a:lvl4pPr marL="246888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4pPr>
            <a:lvl5pPr marL="329184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5pPr>
            <a:lvl6pPr marL="411480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6pPr>
            <a:lvl7pPr marL="493776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7pPr>
            <a:lvl8pPr marL="576072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8pPr>
            <a:lvl9pPr marL="658368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B984-1149-F64F-8FC4-E2E0C999A224}" type="datetimeFigureOut">
              <a:rPr lang="en-US" smtClean="0"/>
              <a:t>3/10/23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9C02-1174-3248-BE13-02A4A481D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14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31570" y="3651250"/>
            <a:ext cx="6995160" cy="87026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32470" y="3651250"/>
            <a:ext cx="6995160" cy="87026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B984-1149-F64F-8FC4-E2E0C999A224}" type="datetimeFigureOut">
              <a:rPr lang="en-US" smtClean="0"/>
              <a:t>3/10/23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9C02-1174-3248-BE13-02A4A481D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753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730253"/>
            <a:ext cx="1419606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716" y="3362326"/>
            <a:ext cx="6963012" cy="1647824"/>
          </a:xfrm>
        </p:spPr>
        <p:txBody>
          <a:bodyPr anchor="b"/>
          <a:lstStyle>
            <a:lvl1pPr marL="0" indent="0">
              <a:buNone/>
              <a:defRPr sz="4320" b="1"/>
            </a:lvl1pPr>
            <a:lvl2pPr marL="822960" indent="0">
              <a:buNone/>
              <a:defRPr sz="3600" b="1"/>
            </a:lvl2pPr>
            <a:lvl3pPr marL="1645920" indent="0">
              <a:buNone/>
              <a:defRPr sz="3240" b="1"/>
            </a:lvl3pPr>
            <a:lvl4pPr marL="2468880" indent="0">
              <a:buNone/>
              <a:defRPr sz="2880" b="1"/>
            </a:lvl4pPr>
            <a:lvl5pPr marL="3291840" indent="0">
              <a:buNone/>
              <a:defRPr sz="2880" b="1"/>
            </a:lvl5pPr>
            <a:lvl6pPr marL="4114800" indent="0">
              <a:buNone/>
              <a:defRPr sz="2880" b="1"/>
            </a:lvl6pPr>
            <a:lvl7pPr marL="4937760" indent="0">
              <a:buNone/>
              <a:defRPr sz="2880" b="1"/>
            </a:lvl7pPr>
            <a:lvl8pPr marL="5760720" indent="0">
              <a:buNone/>
              <a:defRPr sz="2880" b="1"/>
            </a:lvl8pPr>
            <a:lvl9pPr marL="6583680" indent="0">
              <a:buNone/>
              <a:defRPr sz="28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33716" y="5010150"/>
            <a:ext cx="6963012" cy="73691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32471" y="3362326"/>
            <a:ext cx="6997304" cy="1647824"/>
          </a:xfrm>
        </p:spPr>
        <p:txBody>
          <a:bodyPr anchor="b"/>
          <a:lstStyle>
            <a:lvl1pPr marL="0" indent="0">
              <a:buNone/>
              <a:defRPr sz="4320" b="1"/>
            </a:lvl1pPr>
            <a:lvl2pPr marL="822960" indent="0">
              <a:buNone/>
              <a:defRPr sz="3600" b="1"/>
            </a:lvl2pPr>
            <a:lvl3pPr marL="1645920" indent="0">
              <a:buNone/>
              <a:defRPr sz="3240" b="1"/>
            </a:lvl3pPr>
            <a:lvl4pPr marL="2468880" indent="0">
              <a:buNone/>
              <a:defRPr sz="2880" b="1"/>
            </a:lvl4pPr>
            <a:lvl5pPr marL="3291840" indent="0">
              <a:buNone/>
              <a:defRPr sz="2880" b="1"/>
            </a:lvl5pPr>
            <a:lvl6pPr marL="4114800" indent="0">
              <a:buNone/>
              <a:defRPr sz="2880" b="1"/>
            </a:lvl6pPr>
            <a:lvl7pPr marL="4937760" indent="0">
              <a:buNone/>
              <a:defRPr sz="2880" b="1"/>
            </a:lvl7pPr>
            <a:lvl8pPr marL="5760720" indent="0">
              <a:buNone/>
              <a:defRPr sz="2880" b="1"/>
            </a:lvl8pPr>
            <a:lvl9pPr marL="6583680" indent="0">
              <a:buNone/>
              <a:defRPr sz="28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32471" y="5010150"/>
            <a:ext cx="6997304" cy="73691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B984-1149-F64F-8FC4-E2E0C999A224}" type="datetimeFigureOut">
              <a:rPr lang="en-US" smtClean="0"/>
              <a:t>3/10/23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9C02-1174-3248-BE13-02A4A481D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018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B984-1149-F64F-8FC4-E2E0C999A224}" type="datetimeFigureOut">
              <a:rPr lang="en-US" smtClean="0"/>
              <a:t>3/10/23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9C02-1174-3248-BE13-02A4A481D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30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B984-1149-F64F-8FC4-E2E0C999A224}" type="datetimeFigureOut">
              <a:rPr lang="en-US" smtClean="0"/>
              <a:t>3/10/23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9C02-1174-3248-BE13-02A4A481D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327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914400"/>
            <a:ext cx="5308520" cy="3200400"/>
          </a:xfrm>
        </p:spPr>
        <p:txBody>
          <a:bodyPr anchor="b"/>
          <a:lstStyle>
            <a:lvl1pPr>
              <a:defRPr sz="5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7304" y="1974853"/>
            <a:ext cx="8332470" cy="9747250"/>
          </a:xfrm>
        </p:spPr>
        <p:txBody>
          <a:bodyPr/>
          <a:lstStyle>
            <a:lvl1pPr>
              <a:defRPr sz="5760"/>
            </a:lvl1pPr>
            <a:lvl2pPr>
              <a:defRPr sz="5040"/>
            </a:lvl2pPr>
            <a:lvl3pPr>
              <a:defRPr sz="432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4" y="4114800"/>
            <a:ext cx="5308520" cy="7623176"/>
          </a:xfrm>
        </p:spPr>
        <p:txBody>
          <a:bodyPr/>
          <a:lstStyle>
            <a:lvl1pPr marL="0" indent="0">
              <a:buNone/>
              <a:defRPr sz="2880"/>
            </a:lvl1pPr>
            <a:lvl2pPr marL="822960" indent="0">
              <a:buNone/>
              <a:defRPr sz="2520"/>
            </a:lvl2pPr>
            <a:lvl3pPr marL="1645920" indent="0">
              <a:buNone/>
              <a:defRPr sz="2160"/>
            </a:lvl3pPr>
            <a:lvl4pPr marL="2468880" indent="0">
              <a:buNone/>
              <a:defRPr sz="1800"/>
            </a:lvl4pPr>
            <a:lvl5pPr marL="3291840" indent="0">
              <a:buNone/>
              <a:defRPr sz="1800"/>
            </a:lvl5pPr>
            <a:lvl6pPr marL="4114800" indent="0">
              <a:buNone/>
              <a:defRPr sz="1800"/>
            </a:lvl6pPr>
            <a:lvl7pPr marL="4937760" indent="0">
              <a:buNone/>
              <a:defRPr sz="1800"/>
            </a:lvl7pPr>
            <a:lvl8pPr marL="5760720" indent="0">
              <a:buNone/>
              <a:defRPr sz="1800"/>
            </a:lvl8pPr>
            <a:lvl9pPr marL="658368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B984-1149-F64F-8FC4-E2E0C999A224}" type="datetimeFigureOut">
              <a:rPr lang="en-US" smtClean="0"/>
              <a:t>3/10/23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9C02-1174-3248-BE13-02A4A481D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190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914400"/>
            <a:ext cx="5308520" cy="3200400"/>
          </a:xfrm>
        </p:spPr>
        <p:txBody>
          <a:bodyPr anchor="b"/>
          <a:lstStyle>
            <a:lvl1pPr>
              <a:defRPr sz="5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97304" y="1974853"/>
            <a:ext cx="8332470" cy="9747250"/>
          </a:xfrm>
        </p:spPr>
        <p:txBody>
          <a:bodyPr anchor="t"/>
          <a:lstStyle>
            <a:lvl1pPr marL="0" indent="0">
              <a:buNone/>
              <a:defRPr sz="5760"/>
            </a:lvl1pPr>
            <a:lvl2pPr marL="822960" indent="0">
              <a:buNone/>
              <a:defRPr sz="5040"/>
            </a:lvl2pPr>
            <a:lvl3pPr marL="1645920" indent="0">
              <a:buNone/>
              <a:defRPr sz="4320"/>
            </a:lvl3pPr>
            <a:lvl4pPr marL="2468880" indent="0">
              <a:buNone/>
              <a:defRPr sz="3600"/>
            </a:lvl4pPr>
            <a:lvl5pPr marL="3291840" indent="0">
              <a:buNone/>
              <a:defRPr sz="3600"/>
            </a:lvl5pPr>
            <a:lvl6pPr marL="4114800" indent="0">
              <a:buNone/>
              <a:defRPr sz="3600"/>
            </a:lvl6pPr>
            <a:lvl7pPr marL="4937760" indent="0">
              <a:buNone/>
              <a:defRPr sz="3600"/>
            </a:lvl7pPr>
            <a:lvl8pPr marL="5760720" indent="0">
              <a:buNone/>
              <a:defRPr sz="3600"/>
            </a:lvl8pPr>
            <a:lvl9pPr marL="6583680" indent="0">
              <a:buNone/>
              <a:defRPr sz="3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4" y="4114800"/>
            <a:ext cx="5308520" cy="7623176"/>
          </a:xfrm>
        </p:spPr>
        <p:txBody>
          <a:bodyPr/>
          <a:lstStyle>
            <a:lvl1pPr marL="0" indent="0">
              <a:buNone/>
              <a:defRPr sz="2880"/>
            </a:lvl1pPr>
            <a:lvl2pPr marL="822960" indent="0">
              <a:buNone/>
              <a:defRPr sz="2520"/>
            </a:lvl2pPr>
            <a:lvl3pPr marL="1645920" indent="0">
              <a:buNone/>
              <a:defRPr sz="2160"/>
            </a:lvl3pPr>
            <a:lvl4pPr marL="2468880" indent="0">
              <a:buNone/>
              <a:defRPr sz="1800"/>
            </a:lvl4pPr>
            <a:lvl5pPr marL="3291840" indent="0">
              <a:buNone/>
              <a:defRPr sz="1800"/>
            </a:lvl5pPr>
            <a:lvl6pPr marL="4114800" indent="0">
              <a:buNone/>
              <a:defRPr sz="1800"/>
            </a:lvl6pPr>
            <a:lvl7pPr marL="4937760" indent="0">
              <a:buNone/>
              <a:defRPr sz="1800"/>
            </a:lvl7pPr>
            <a:lvl8pPr marL="5760720" indent="0">
              <a:buNone/>
              <a:defRPr sz="1800"/>
            </a:lvl8pPr>
            <a:lvl9pPr marL="658368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B984-1149-F64F-8FC4-E2E0C999A224}" type="datetimeFigureOut">
              <a:rPr lang="en-US" smtClean="0"/>
              <a:t>3/10/23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9C02-1174-3248-BE13-02A4A481D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787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1570" y="730253"/>
            <a:ext cx="1419606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1570" y="3651250"/>
            <a:ext cx="1419606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1570" y="12712703"/>
            <a:ext cx="370332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1B984-1149-F64F-8FC4-E2E0C999A224}" type="datetimeFigureOut">
              <a:rPr lang="en-US" smtClean="0"/>
              <a:t>3/10/23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2110" y="12712703"/>
            <a:ext cx="555498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24310" y="12712703"/>
            <a:ext cx="370332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89C02-1174-3248-BE13-02A4A481D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082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645920" rtl="0" eaLnBrk="1" latinLnBrk="0" hangingPunct="1">
        <a:lnSpc>
          <a:spcPct val="90000"/>
        </a:lnSpc>
        <a:spcBef>
          <a:spcPct val="0"/>
        </a:spcBef>
        <a:buNone/>
        <a:defRPr sz="79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480" indent="-411480" algn="l" defTabSz="164592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5040" kern="1200">
          <a:solidFill>
            <a:schemeClr val="tx1"/>
          </a:solidFill>
          <a:latin typeface="+mn-lt"/>
          <a:ea typeface="+mn-ea"/>
          <a:cs typeface="+mn-cs"/>
        </a:defRPr>
      </a:lvl1pPr>
      <a:lvl2pPr marL="123444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05740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88036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4pPr>
      <a:lvl5pPr marL="370332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5pPr>
      <a:lvl6pPr marL="452628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6pPr>
      <a:lvl7pPr marL="534924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7pPr>
      <a:lvl8pPr marL="617220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8pPr>
      <a:lvl9pPr marL="699516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2pPr>
      <a:lvl3pPr marL="164592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3pPr>
      <a:lvl4pPr marL="246888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5pPr>
      <a:lvl6pPr marL="411480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6pPr>
      <a:lvl7pPr marL="493776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7pPr>
      <a:lvl8pPr marL="576072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8pPr>
      <a:lvl9pPr marL="658368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EC2BFFB-DD0F-C44C-9817-BD41AE4DF7B8}"/>
              </a:ext>
            </a:extLst>
          </p:cNvPr>
          <p:cNvSpPr txBox="1"/>
          <p:nvPr/>
        </p:nvSpPr>
        <p:spPr>
          <a:xfrm>
            <a:off x="2861231" y="1897578"/>
            <a:ext cx="5105019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Standard of Care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2C917E-399D-8F47-835C-5C1E72D4CFBA}"/>
              </a:ext>
            </a:extLst>
          </p:cNvPr>
          <p:cNvSpPr txBox="1"/>
          <p:nvPr/>
        </p:nvSpPr>
        <p:spPr>
          <a:xfrm>
            <a:off x="9290485" y="1912948"/>
            <a:ext cx="48552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Study Intervention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817987-0220-9445-B4E4-F404C929C932}"/>
              </a:ext>
            </a:extLst>
          </p:cNvPr>
          <p:cNvSpPr txBox="1"/>
          <p:nvPr/>
        </p:nvSpPr>
        <p:spPr>
          <a:xfrm>
            <a:off x="3112067" y="6118321"/>
            <a:ext cx="2092442" cy="13106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ts val="186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Every</a:t>
            </a:r>
          </a:p>
          <a:p>
            <a:pPr algn="ctr">
              <a:lnSpc>
                <a:spcPts val="186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6 months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ts val="186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if suppressed until breastfeeding ends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50960E6-23DA-604D-AF67-8F4DA5979DB3}"/>
              </a:ext>
            </a:extLst>
          </p:cNvPr>
          <p:cNvSpPr txBox="1"/>
          <p:nvPr/>
        </p:nvSpPr>
        <p:spPr>
          <a:xfrm>
            <a:off x="6096005" y="5405590"/>
            <a:ext cx="2414498" cy="17543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Enhanced adherence counseling &amp; recheck VL (if still viremic, consider ART switch to 2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line or consult for DRM testing)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B814C64-FEB4-A646-8FCD-80596F3B9BDF}"/>
              </a:ext>
            </a:extLst>
          </p:cNvPr>
          <p:cNvCxnSpPr>
            <a:cxnSpLocks/>
          </p:cNvCxnSpPr>
          <p:nvPr/>
        </p:nvCxnSpPr>
        <p:spPr>
          <a:xfrm>
            <a:off x="4184163" y="5131793"/>
            <a:ext cx="0" cy="457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Diamond 55">
            <a:extLst>
              <a:ext uri="{FF2B5EF4-FFF2-40B4-BE49-F238E27FC236}">
                <a16:creationId xmlns:a16="http://schemas.microsoft.com/office/drawing/2014/main" id="{3B39BB0B-B816-0142-9B70-228FBAE0CECE}"/>
              </a:ext>
            </a:extLst>
          </p:cNvPr>
          <p:cNvSpPr/>
          <p:nvPr/>
        </p:nvSpPr>
        <p:spPr>
          <a:xfrm>
            <a:off x="3024725" y="3065298"/>
            <a:ext cx="2327178" cy="2062351"/>
          </a:xfrm>
          <a:prstGeom prst="diamond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Diamond 54">
            <a:extLst>
              <a:ext uri="{FF2B5EF4-FFF2-40B4-BE49-F238E27FC236}">
                <a16:creationId xmlns:a16="http://schemas.microsoft.com/office/drawing/2014/main" id="{39DCDD0D-2E01-F243-B932-2ACDD90C7D0E}"/>
              </a:ext>
            </a:extLst>
          </p:cNvPr>
          <p:cNvSpPr/>
          <p:nvPr/>
        </p:nvSpPr>
        <p:spPr>
          <a:xfrm>
            <a:off x="3031413" y="5575212"/>
            <a:ext cx="2327178" cy="2290951"/>
          </a:xfrm>
          <a:prstGeom prst="diamond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06E43B8-0728-B54E-9816-68872D221CA2}"/>
              </a:ext>
            </a:extLst>
          </p:cNvPr>
          <p:cNvSpPr txBox="1"/>
          <p:nvPr/>
        </p:nvSpPr>
        <p:spPr>
          <a:xfrm>
            <a:off x="10120267" y="3639242"/>
            <a:ext cx="1518892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POC VL test at 1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study visit in ANC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16EFCDD-A283-2345-BD16-8FBA6A8A0539}"/>
              </a:ext>
            </a:extLst>
          </p:cNvPr>
          <p:cNvSpPr txBox="1"/>
          <p:nvPr/>
        </p:nvSpPr>
        <p:spPr>
          <a:xfrm>
            <a:off x="9945314" y="6341243"/>
            <a:ext cx="1868798" cy="155427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ts val="186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POC VL </a:t>
            </a: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every </a:t>
            </a:r>
          </a:p>
          <a:p>
            <a:pPr algn="ctr">
              <a:lnSpc>
                <a:spcPts val="1860"/>
              </a:lnSpc>
            </a:pP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3 months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at delivery, </a:t>
            </a:r>
          </a:p>
          <a:p>
            <a:pPr algn="ctr">
              <a:lnSpc>
                <a:spcPts val="186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and until 6 months postpartum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6E1E2CA6-D497-824C-B8C2-4921EFEBAF50}"/>
              </a:ext>
            </a:extLst>
          </p:cNvPr>
          <p:cNvCxnSpPr>
            <a:cxnSpLocks/>
          </p:cNvCxnSpPr>
          <p:nvPr/>
        </p:nvCxnSpPr>
        <p:spPr>
          <a:xfrm>
            <a:off x="10817352" y="5221422"/>
            <a:ext cx="0" cy="457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Diamond 84">
            <a:extLst>
              <a:ext uri="{FF2B5EF4-FFF2-40B4-BE49-F238E27FC236}">
                <a16:creationId xmlns:a16="http://schemas.microsoft.com/office/drawing/2014/main" id="{98BD72AB-8CC1-9B45-A9CD-C7B4686937F2}"/>
              </a:ext>
            </a:extLst>
          </p:cNvPr>
          <p:cNvSpPr/>
          <p:nvPr/>
        </p:nvSpPr>
        <p:spPr>
          <a:xfrm>
            <a:off x="9466325" y="5694388"/>
            <a:ext cx="2779848" cy="2681312"/>
          </a:xfrm>
          <a:prstGeom prst="diamond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943A01A1-2503-174F-93DE-A7B39A1E5A1D}"/>
              </a:ext>
            </a:extLst>
          </p:cNvPr>
          <p:cNvSpPr/>
          <p:nvPr/>
        </p:nvSpPr>
        <p:spPr>
          <a:xfrm>
            <a:off x="9653763" y="3159071"/>
            <a:ext cx="2327178" cy="2062351"/>
          </a:xfrm>
          <a:prstGeom prst="diamond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8C68AA83-8C77-604C-B273-42BB137F72D7}"/>
              </a:ext>
            </a:extLst>
          </p:cNvPr>
          <p:cNvCxnSpPr>
            <a:cxnSpLocks/>
          </p:cNvCxnSpPr>
          <p:nvPr/>
        </p:nvCxnSpPr>
        <p:spPr>
          <a:xfrm flipH="1">
            <a:off x="10202765" y="8398993"/>
            <a:ext cx="648646" cy="393860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CD854621-DAD1-D345-929A-33BA6BE05212}"/>
              </a:ext>
            </a:extLst>
          </p:cNvPr>
          <p:cNvCxnSpPr>
            <a:cxnSpLocks/>
          </p:cNvCxnSpPr>
          <p:nvPr/>
        </p:nvCxnSpPr>
        <p:spPr>
          <a:xfrm>
            <a:off x="10866864" y="8401546"/>
            <a:ext cx="612885" cy="391307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0303B7FA-38EC-7241-8304-F72195D07DFF}"/>
              </a:ext>
            </a:extLst>
          </p:cNvPr>
          <p:cNvSpPr txBox="1"/>
          <p:nvPr/>
        </p:nvSpPr>
        <p:spPr>
          <a:xfrm>
            <a:off x="12460008" y="3539430"/>
            <a:ext cx="2429107" cy="923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DRM test, joint CMC review with treatment recommendations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3CE5981-9365-4145-BDAB-9EB1D3F2FE2C}"/>
              </a:ext>
            </a:extLst>
          </p:cNvPr>
          <p:cNvSpPr txBox="1"/>
          <p:nvPr/>
        </p:nvSpPr>
        <p:spPr>
          <a:xfrm>
            <a:off x="8418008" y="9666709"/>
            <a:ext cx="2399344" cy="369332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Routine care/support</a:t>
            </a:r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C5EB977C-7592-2A4C-B88A-4EFC7797FC50}"/>
              </a:ext>
            </a:extLst>
          </p:cNvPr>
          <p:cNvCxnSpPr>
            <a:cxnSpLocks/>
          </p:cNvCxnSpPr>
          <p:nvPr/>
        </p:nvCxnSpPr>
        <p:spPr>
          <a:xfrm>
            <a:off x="9945314" y="9133832"/>
            <a:ext cx="0" cy="468262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04426ED1-2AAC-8046-84F2-652152763DE5}"/>
              </a:ext>
            </a:extLst>
          </p:cNvPr>
          <p:cNvCxnSpPr>
            <a:cxnSpLocks/>
          </p:cNvCxnSpPr>
          <p:nvPr/>
        </p:nvCxnSpPr>
        <p:spPr>
          <a:xfrm>
            <a:off x="4585302" y="4776264"/>
            <a:ext cx="378100" cy="351385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5A3407EF-8E05-0548-A9E1-2920C790ED1C}"/>
              </a:ext>
            </a:extLst>
          </p:cNvPr>
          <p:cNvSpPr txBox="1"/>
          <p:nvPr/>
        </p:nvSpPr>
        <p:spPr>
          <a:xfrm>
            <a:off x="2758920" y="8361145"/>
            <a:ext cx="1193752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VL&lt;1000</a:t>
            </a:r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8AD2AC0A-0D1A-664F-826B-11176A27B483}"/>
              </a:ext>
            </a:extLst>
          </p:cNvPr>
          <p:cNvCxnSpPr>
            <a:cxnSpLocks/>
          </p:cNvCxnSpPr>
          <p:nvPr/>
        </p:nvCxnSpPr>
        <p:spPr>
          <a:xfrm>
            <a:off x="5222880" y="8775612"/>
            <a:ext cx="939" cy="474605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324B7AEE-9CDB-0D45-9EB7-B2561391055F}"/>
              </a:ext>
            </a:extLst>
          </p:cNvPr>
          <p:cNvSpPr txBox="1"/>
          <p:nvPr/>
        </p:nvSpPr>
        <p:spPr>
          <a:xfrm>
            <a:off x="1723588" y="9309012"/>
            <a:ext cx="2355022" cy="369332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Routine care/support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7EC570D-E477-7D48-8A2D-0DA014D07B2D}"/>
              </a:ext>
            </a:extLst>
          </p:cNvPr>
          <p:cNvSpPr txBox="1"/>
          <p:nvPr/>
        </p:nvSpPr>
        <p:spPr>
          <a:xfrm>
            <a:off x="4278143" y="8382520"/>
            <a:ext cx="1324290" cy="369332"/>
          </a:xfrm>
          <a:prstGeom prst="rect">
            <a:avLst/>
          </a:prstGeom>
          <a:solidFill>
            <a:srgbClr val="FF3027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VL≥1000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5211500B-B676-A24A-9912-753E7EC35517}"/>
              </a:ext>
            </a:extLst>
          </p:cNvPr>
          <p:cNvCxnSpPr>
            <a:cxnSpLocks/>
            <a:endCxn id="107" idx="0"/>
          </p:cNvCxnSpPr>
          <p:nvPr/>
        </p:nvCxnSpPr>
        <p:spPr>
          <a:xfrm flipH="1">
            <a:off x="3355796" y="7849484"/>
            <a:ext cx="828368" cy="511661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BC383447-0F62-E040-94B3-1BFE6C0E6763}"/>
              </a:ext>
            </a:extLst>
          </p:cNvPr>
          <p:cNvSpPr txBox="1"/>
          <p:nvPr/>
        </p:nvSpPr>
        <p:spPr>
          <a:xfrm>
            <a:off x="10894785" y="8881795"/>
            <a:ext cx="1324290" cy="369332"/>
          </a:xfrm>
          <a:prstGeom prst="rect">
            <a:avLst/>
          </a:prstGeom>
          <a:solidFill>
            <a:srgbClr val="FF3027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If VL≥1000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C64FFE0-5257-3C45-93F3-CFB9B9403A28}"/>
              </a:ext>
            </a:extLst>
          </p:cNvPr>
          <p:cNvSpPr txBox="1"/>
          <p:nvPr/>
        </p:nvSpPr>
        <p:spPr>
          <a:xfrm>
            <a:off x="9445664" y="8870794"/>
            <a:ext cx="1324289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If VL&lt;1000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33FC8C9-66D7-CF4D-A803-658CCFA10FCA}"/>
              </a:ext>
            </a:extLst>
          </p:cNvPr>
          <p:cNvSpPr txBox="1"/>
          <p:nvPr/>
        </p:nvSpPr>
        <p:spPr>
          <a:xfrm>
            <a:off x="1037788" y="3911807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First VL test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76BCD98-F990-A043-AD57-0BC75131C9D8}"/>
              </a:ext>
            </a:extLst>
          </p:cNvPr>
          <p:cNvSpPr txBox="1"/>
          <p:nvPr/>
        </p:nvSpPr>
        <p:spPr>
          <a:xfrm>
            <a:off x="708450" y="6474176"/>
            <a:ext cx="2005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Repeat VL tests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F207365-E9D5-3342-A5B3-5E76683267BE}"/>
              </a:ext>
            </a:extLst>
          </p:cNvPr>
          <p:cNvSpPr txBox="1"/>
          <p:nvPr/>
        </p:nvSpPr>
        <p:spPr>
          <a:xfrm>
            <a:off x="3291733" y="2509563"/>
            <a:ext cx="1632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VL testing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A58CFA5-954B-AD4B-B14B-15421153D14B}"/>
              </a:ext>
            </a:extLst>
          </p:cNvPr>
          <p:cNvSpPr txBox="1"/>
          <p:nvPr/>
        </p:nvSpPr>
        <p:spPr>
          <a:xfrm>
            <a:off x="5960389" y="2496715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DRM testing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5D184F-03C7-0A4D-B888-B1A7594E2654}"/>
              </a:ext>
            </a:extLst>
          </p:cNvPr>
          <p:cNvSpPr txBox="1"/>
          <p:nvPr/>
        </p:nvSpPr>
        <p:spPr>
          <a:xfrm>
            <a:off x="4278143" y="9296649"/>
            <a:ext cx="3384345" cy="12003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Adherence intensification, repeat VL after 3 months of good adherence, if VL≥1000 then request DRM testing 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CB91AAD-D30B-DB4E-A33D-D23A844D6D7A}"/>
              </a:ext>
            </a:extLst>
          </p:cNvPr>
          <p:cNvSpPr txBox="1"/>
          <p:nvPr/>
        </p:nvSpPr>
        <p:spPr>
          <a:xfrm>
            <a:off x="6160270" y="3905557"/>
            <a:ext cx="2414498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 DRM Testing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D97713F-4455-3645-A254-3067657B665A}"/>
              </a:ext>
            </a:extLst>
          </p:cNvPr>
          <p:cNvCxnSpPr>
            <a:cxnSpLocks/>
          </p:cNvCxnSpPr>
          <p:nvPr/>
        </p:nvCxnSpPr>
        <p:spPr>
          <a:xfrm>
            <a:off x="3176779" y="8770545"/>
            <a:ext cx="939" cy="474605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29640CC2-3D53-DF41-B391-DD5D8E19383C}"/>
              </a:ext>
            </a:extLst>
          </p:cNvPr>
          <p:cNvSpPr txBox="1"/>
          <p:nvPr/>
        </p:nvSpPr>
        <p:spPr>
          <a:xfrm>
            <a:off x="9885448" y="2579575"/>
            <a:ext cx="1476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VL testing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1C558D3-1F5E-364F-A136-973ABC2C9934}"/>
              </a:ext>
            </a:extLst>
          </p:cNvPr>
          <p:cNvSpPr txBox="1"/>
          <p:nvPr/>
        </p:nvSpPr>
        <p:spPr>
          <a:xfrm>
            <a:off x="12347815" y="2496715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DRM testing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52C1D26-64FC-5A4A-AAB9-EE78723B7E75}"/>
              </a:ext>
            </a:extLst>
          </p:cNvPr>
          <p:cNvSpPr txBox="1"/>
          <p:nvPr/>
        </p:nvSpPr>
        <p:spPr>
          <a:xfrm>
            <a:off x="12460009" y="6352010"/>
            <a:ext cx="2429107" cy="923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DRM test, joint CMC review with treatment recommendations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3BA3809-A239-46D8-9C0F-A9B4753651A3}"/>
              </a:ext>
            </a:extLst>
          </p:cNvPr>
          <p:cNvSpPr txBox="1"/>
          <p:nvPr/>
        </p:nvSpPr>
        <p:spPr>
          <a:xfrm>
            <a:off x="2660860" y="5151353"/>
            <a:ext cx="1193752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VL&lt;1000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191974-B833-489B-9447-60C4FD468373}"/>
              </a:ext>
            </a:extLst>
          </p:cNvPr>
          <p:cNvSpPr txBox="1"/>
          <p:nvPr/>
        </p:nvSpPr>
        <p:spPr>
          <a:xfrm>
            <a:off x="4431137" y="5140177"/>
            <a:ext cx="1324290" cy="369332"/>
          </a:xfrm>
          <a:prstGeom prst="rect">
            <a:avLst/>
          </a:prstGeom>
          <a:solidFill>
            <a:srgbClr val="FF3027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VL≥1000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F710A9F-CB2C-4938-BEFF-00DAF5ABB270}"/>
              </a:ext>
            </a:extLst>
          </p:cNvPr>
          <p:cNvCxnSpPr>
            <a:cxnSpLocks/>
          </p:cNvCxnSpPr>
          <p:nvPr/>
        </p:nvCxnSpPr>
        <p:spPr>
          <a:xfrm flipH="1">
            <a:off x="3291733" y="4743641"/>
            <a:ext cx="354224" cy="407470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626BCE14-D11D-405D-AF20-A918ED7618AD}"/>
              </a:ext>
            </a:extLst>
          </p:cNvPr>
          <p:cNvCxnSpPr>
            <a:cxnSpLocks/>
            <a:stCxn id="55" idx="2"/>
            <a:endCxn id="119" idx="0"/>
          </p:cNvCxnSpPr>
          <p:nvPr/>
        </p:nvCxnSpPr>
        <p:spPr>
          <a:xfrm>
            <a:off x="4195002" y="7866163"/>
            <a:ext cx="745286" cy="516357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B0645C2-C374-442D-BFB3-B45E50755229}"/>
              </a:ext>
            </a:extLst>
          </p:cNvPr>
          <p:cNvCxnSpPr>
            <a:cxnSpLocks/>
          </p:cNvCxnSpPr>
          <p:nvPr/>
        </p:nvCxnSpPr>
        <p:spPr>
          <a:xfrm flipH="1">
            <a:off x="5734550" y="5532333"/>
            <a:ext cx="27841" cy="3712817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403CA1D-7BA3-4E23-9D0B-DCE1998DF4CA}"/>
              </a:ext>
            </a:extLst>
          </p:cNvPr>
          <p:cNvCxnSpPr>
            <a:cxnSpLocks/>
          </p:cNvCxnSpPr>
          <p:nvPr/>
        </p:nvCxnSpPr>
        <p:spPr>
          <a:xfrm>
            <a:off x="2683957" y="5532333"/>
            <a:ext cx="16166" cy="3712817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687525F-4F43-994E-9DDB-0278FE4DF8B1}"/>
              </a:ext>
            </a:extLst>
          </p:cNvPr>
          <p:cNvCxnSpPr>
            <a:cxnSpLocks/>
          </p:cNvCxnSpPr>
          <p:nvPr/>
        </p:nvCxnSpPr>
        <p:spPr>
          <a:xfrm flipV="1">
            <a:off x="6913388" y="7246979"/>
            <a:ext cx="0" cy="2049670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CE4631BA-6704-E145-8A06-152198C2B371}"/>
              </a:ext>
            </a:extLst>
          </p:cNvPr>
          <p:cNvCxnSpPr>
            <a:cxnSpLocks/>
          </p:cNvCxnSpPr>
          <p:nvPr/>
        </p:nvCxnSpPr>
        <p:spPr>
          <a:xfrm>
            <a:off x="11290699" y="4845835"/>
            <a:ext cx="378100" cy="351385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C488D598-FC46-E146-8F95-B8904E0FD512}"/>
              </a:ext>
            </a:extLst>
          </p:cNvPr>
          <p:cNvSpPr txBox="1"/>
          <p:nvPr/>
        </p:nvSpPr>
        <p:spPr>
          <a:xfrm>
            <a:off x="9267388" y="5220924"/>
            <a:ext cx="1193752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VL&lt;1000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901D03-7F89-8844-B974-3A66C5B6D325}"/>
              </a:ext>
            </a:extLst>
          </p:cNvPr>
          <p:cNvSpPr txBox="1"/>
          <p:nvPr/>
        </p:nvSpPr>
        <p:spPr>
          <a:xfrm>
            <a:off x="11172388" y="5209748"/>
            <a:ext cx="1324290" cy="369332"/>
          </a:xfrm>
          <a:prstGeom prst="rect">
            <a:avLst/>
          </a:prstGeom>
          <a:solidFill>
            <a:srgbClr val="FF3027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VL≥1000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CBD5FEB6-C4B0-994E-A3E6-88B10A50ACB5}"/>
              </a:ext>
            </a:extLst>
          </p:cNvPr>
          <p:cNvCxnSpPr>
            <a:cxnSpLocks/>
            <a:endCxn id="67" idx="0"/>
          </p:cNvCxnSpPr>
          <p:nvPr/>
        </p:nvCxnSpPr>
        <p:spPr>
          <a:xfrm flipH="1">
            <a:off x="9864264" y="4813212"/>
            <a:ext cx="487090" cy="407712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AECF25AA-8252-A14F-B871-9E5EE429B29A}"/>
              </a:ext>
            </a:extLst>
          </p:cNvPr>
          <p:cNvCxnSpPr>
            <a:cxnSpLocks/>
          </p:cNvCxnSpPr>
          <p:nvPr/>
        </p:nvCxnSpPr>
        <p:spPr>
          <a:xfrm flipV="1">
            <a:off x="12521813" y="4459330"/>
            <a:ext cx="820737" cy="835388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0426ABA8-D217-6940-937C-066D1575C77B}"/>
              </a:ext>
            </a:extLst>
          </p:cNvPr>
          <p:cNvCxnSpPr>
            <a:cxnSpLocks/>
          </p:cNvCxnSpPr>
          <p:nvPr/>
        </p:nvCxnSpPr>
        <p:spPr>
          <a:xfrm>
            <a:off x="9290485" y="5601904"/>
            <a:ext cx="0" cy="3891774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0400379C-EFCF-184D-A981-36422A96004D}"/>
              </a:ext>
            </a:extLst>
          </p:cNvPr>
          <p:cNvCxnSpPr>
            <a:cxnSpLocks/>
          </p:cNvCxnSpPr>
          <p:nvPr/>
        </p:nvCxnSpPr>
        <p:spPr>
          <a:xfrm flipV="1">
            <a:off x="12103463" y="7428936"/>
            <a:ext cx="952411" cy="1392654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2A972B8-4F13-DD8A-2C1F-A29045C304F7}"/>
              </a:ext>
            </a:extLst>
          </p:cNvPr>
          <p:cNvSpPr txBox="1"/>
          <p:nvPr/>
        </p:nvSpPr>
        <p:spPr>
          <a:xfrm>
            <a:off x="3484803" y="3599770"/>
            <a:ext cx="141664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SOC VL test at 1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ANC visit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5C0B29-4431-C491-B0B1-D4D1700F28F2}"/>
              </a:ext>
            </a:extLst>
          </p:cNvPr>
          <p:cNvSpPr txBox="1"/>
          <p:nvPr/>
        </p:nvSpPr>
        <p:spPr>
          <a:xfrm>
            <a:off x="1037788" y="10828277"/>
            <a:ext cx="1472744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POC=point-of-care; SOC=standard-of-care; DRM=drug resistance mutation; VL= viral load (measured in copies/mL); ART=antiretroviral therapy; MOH=Ministry of Health; CMC=Opt4Mamas Study Clinical Management Committee; ANC=antenatal care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*Women newly or reinitiating ART received a POC VL and DRM if VL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1000 copies/mL in the intervention group, while women newly or reinitiating ART would receive their first SOC VL after six months of receiving ART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CF8E14-37BB-679C-2EA4-B24051FAF4F1}"/>
              </a:ext>
            </a:extLst>
          </p:cNvPr>
          <p:cNvSpPr txBox="1"/>
          <p:nvPr/>
        </p:nvSpPr>
        <p:spPr>
          <a:xfrm>
            <a:off x="1593272" y="402339"/>
            <a:ext cx="132958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1: Algorithm comparing Opt4Mamas study intervention (combination of point-of-care 3-monthly viral load testing, drug resistance mutation testing, and clinical decision support) compared to then current Kenya standard of care (modified from Kenya Ministry of Health ART Guidelines 2018)</a:t>
            </a:r>
          </a:p>
        </p:txBody>
      </p:sp>
    </p:spTree>
    <p:extLst>
      <p:ext uri="{BB962C8B-B14F-4D97-AF65-F5344CB8AC3E}">
        <p14:creationId xmlns:p14="http://schemas.microsoft.com/office/powerpoint/2010/main" val="2990723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1476</TotalTime>
  <Words>298</Words>
  <Application>Microsoft Macintosh PowerPoint</Application>
  <PresentationFormat>Custom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Rena Patel</cp:lastModifiedBy>
  <cp:revision>66</cp:revision>
  <dcterms:created xsi:type="dcterms:W3CDTF">2018-05-08T21:45:51Z</dcterms:created>
  <dcterms:modified xsi:type="dcterms:W3CDTF">2023-03-10T23:55:07Z</dcterms:modified>
</cp:coreProperties>
</file>