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9" r:id="rId2"/>
    <p:sldId id="494"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1" d="100"/>
          <a:sy n="101" d="100"/>
        </p:scale>
        <p:origin x="1740" y="11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1C197E-1947-43B1-8812-7D15D47001E9}" type="datetimeFigureOut">
              <a:rPr lang="en-CA" smtClean="0"/>
              <a:t>2023-10-09</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9702EC-6370-437B-BBB5-00B94029A5D5}" type="slidenum">
              <a:rPr lang="en-CA" smtClean="0"/>
              <a:t>‹#›</a:t>
            </a:fld>
            <a:endParaRPr lang="en-CA"/>
          </a:p>
        </p:txBody>
      </p:sp>
    </p:spTree>
    <p:extLst>
      <p:ext uri="{BB962C8B-B14F-4D97-AF65-F5344CB8AC3E}">
        <p14:creationId xmlns:p14="http://schemas.microsoft.com/office/powerpoint/2010/main" val="451134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p:sp>
      <p:sp>
        <p:nvSpPr>
          <p:cNvPr id="52226" name="Notes Placeholder 2"/>
          <p:cNvSpPr>
            <a:spLocks noGrp="1"/>
          </p:cNvSpPr>
          <p:nvPr>
            <p:ph type="body" idx="1"/>
          </p:nvPr>
        </p:nvSpPr>
        <p:spPr>
          <a:noFill/>
        </p:spPr>
        <p:txBody>
          <a:bodyPr/>
          <a:lstStyle/>
          <a:p>
            <a:r>
              <a:rPr lang="en-CA"/>
              <a:t>To determine the potential adverse effects of Lys supplementation in the livers, differentially modified or expressed liver proteins (or genes) in the rats fed 7% casein diet with 0 or 1.5% Lys supplementation were analysed by 2-Dimensional Difference Gel Electrophoresis (2D DIGE). Total liver proteins from 3 rats randomly selected from each group were labelled with either Cy3 (green) or Cy5 (red) and then equally mixed and separated by 2D DIGE.</a:t>
            </a:r>
          </a:p>
        </p:txBody>
      </p:sp>
      <p:sp>
        <p:nvSpPr>
          <p:cNvPr id="4" name="Slide Number Placeholder 3"/>
          <p:cNvSpPr>
            <a:spLocks noGrp="1"/>
          </p:cNvSpPr>
          <p:nvPr>
            <p:ph type="sldNum" sz="quarter" idx="5"/>
          </p:nvPr>
        </p:nvSpPr>
        <p:spPr/>
        <p:txBody>
          <a:bodyPr/>
          <a:lstStyle/>
          <a:p>
            <a:pPr>
              <a:defRPr/>
            </a:pPr>
            <a:fld id="{AFCECEA1-6D9F-42AA-8B8F-E057B031C9F7}" type="slidenum">
              <a:rPr lang="en-CA" smtClean="0"/>
              <a:pPr>
                <a:defRPr/>
              </a:pPr>
              <a:t>2</a:t>
            </a:fld>
            <a:endParaRPr lang="en-CA"/>
          </a:p>
        </p:txBody>
      </p:sp>
    </p:spTree>
    <p:extLst>
      <p:ext uri="{BB962C8B-B14F-4D97-AF65-F5344CB8AC3E}">
        <p14:creationId xmlns:p14="http://schemas.microsoft.com/office/powerpoint/2010/main" val="2532397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301" eaLnBrk="0" fontAlgn="base" hangingPunct="0">
              <a:spcBef>
                <a:spcPct val="30000"/>
              </a:spcBef>
              <a:spcAft>
                <a:spcPct val="0"/>
              </a:spcAft>
              <a:defRPr/>
            </a:pPr>
            <a:r>
              <a:rPr lang="en-CA" dirty="0">
                <a:latin typeface="Arial" charset="0"/>
              </a:rPr>
              <a:t>88 spots were identified and picked up. 60 of them were analysed by LC/MS/MS system and a bioinformatics software package for the characterization and identification of peptide and proteins.10 liver mitochondrial proteins have been identified to be modulated by L-Lys. 7 were </a:t>
            </a:r>
            <a:r>
              <a:rPr lang="en-CA" dirty="0" err="1">
                <a:latin typeface="Arial" charset="0"/>
              </a:rPr>
              <a:t>downregulated</a:t>
            </a:r>
            <a:r>
              <a:rPr lang="en-CA" dirty="0">
                <a:latin typeface="Arial" charset="0"/>
              </a:rPr>
              <a:t> and 3 were upregulated. Additional 29 proteins were </a:t>
            </a:r>
            <a:r>
              <a:rPr lang="en-CA" dirty="0" err="1">
                <a:latin typeface="Arial" charset="0"/>
              </a:rPr>
              <a:t>downregulated</a:t>
            </a:r>
            <a:r>
              <a:rPr lang="en-CA" dirty="0">
                <a:latin typeface="Arial" charset="0"/>
              </a:rPr>
              <a:t> and 17 were upregulated by Lys in the livers. The dose-effects of L-Lys on some of these markers will be further analysed.</a:t>
            </a:r>
          </a:p>
          <a:p>
            <a:endParaRPr lang="en-CA" dirty="0"/>
          </a:p>
        </p:txBody>
      </p:sp>
      <p:sp>
        <p:nvSpPr>
          <p:cNvPr id="4" name="Slide Number Placeholder 3"/>
          <p:cNvSpPr>
            <a:spLocks noGrp="1"/>
          </p:cNvSpPr>
          <p:nvPr>
            <p:ph type="sldNum" sz="quarter" idx="10"/>
          </p:nvPr>
        </p:nvSpPr>
        <p:spPr/>
        <p:txBody>
          <a:bodyPr/>
          <a:lstStyle/>
          <a:p>
            <a:pPr>
              <a:defRPr/>
            </a:pPr>
            <a:fld id="{9A000DE1-71D6-486D-B4A6-BDA2AABE181D}" type="slidenum">
              <a:rPr lang="en-CA" smtClean="0"/>
              <a:pPr>
                <a:defRPr/>
              </a:pPr>
              <a:t>3</a:t>
            </a:fld>
            <a:endParaRPr lang="en-CA"/>
          </a:p>
        </p:txBody>
      </p:sp>
    </p:spTree>
    <p:extLst>
      <p:ext uri="{BB962C8B-B14F-4D97-AF65-F5344CB8AC3E}">
        <p14:creationId xmlns:p14="http://schemas.microsoft.com/office/powerpoint/2010/main" val="2054323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22B82F4-DF3D-4F40-8E66-2ED171893BFC}" type="datetimeFigureOut">
              <a:rPr lang="en-CA" smtClean="0"/>
              <a:t>2023-10-09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1909978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2B82F4-DF3D-4F40-8E66-2ED171893BFC}" type="datetimeFigureOut">
              <a:rPr lang="en-CA" smtClean="0"/>
              <a:t>2023-10-09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1276138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2B82F4-DF3D-4F40-8E66-2ED171893BFC}" type="datetimeFigureOut">
              <a:rPr lang="en-CA" smtClean="0"/>
              <a:t>2023-10-09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1901937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2B82F4-DF3D-4F40-8E66-2ED171893BFC}" type="datetimeFigureOut">
              <a:rPr lang="en-CA" smtClean="0"/>
              <a:t>2023-10-09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8935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2B82F4-DF3D-4F40-8E66-2ED171893BFC}" type="datetimeFigureOut">
              <a:rPr lang="en-CA" smtClean="0"/>
              <a:t>2023-10-09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1676121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2B82F4-DF3D-4F40-8E66-2ED171893BFC}" type="datetimeFigureOut">
              <a:rPr lang="en-CA" smtClean="0"/>
              <a:t>2023-10-09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1770530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2B82F4-DF3D-4F40-8E66-2ED171893BFC}" type="datetimeFigureOut">
              <a:rPr lang="en-CA" smtClean="0"/>
              <a:t>2023-10-09</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2927187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2B82F4-DF3D-4F40-8E66-2ED171893BFC}" type="datetimeFigureOut">
              <a:rPr lang="en-CA" smtClean="0"/>
              <a:t>2023-10-09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787764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2B82F4-DF3D-4F40-8E66-2ED171893BFC}" type="datetimeFigureOut">
              <a:rPr lang="en-CA" smtClean="0"/>
              <a:t>2023-10-09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3809934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2B82F4-DF3D-4F40-8E66-2ED171893BFC}" type="datetimeFigureOut">
              <a:rPr lang="en-CA" smtClean="0"/>
              <a:t>2023-10-09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3997886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2B82F4-DF3D-4F40-8E66-2ED171893BFC}" type="datetimeFigureOut">
              <a:rPr lang="en-CA" smtClean="0"/>
              <a:t>2023-10-09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C0DDC3A-372F-492E-81B2-5215ECD023F5}" type="slidenum">
              <a:rPr lang="en-CA" smtClean="0"/>
              <a:t>‹#›</a:t>
            </a:fld>
            <a:endParaRPr lang="en-CA"/>
          </a:p>
        </p:txBody>
      </p:sp>
    </p:spTree>
    <p:extLst>
      <p:ext uri="{BB962C8B-B14F-4D97-AF65-F5344CB8AC3E}">
        <p14:creationId xmlns:p14="http://schemas.microsoft.com/office/powerpoint/2010/main" val="118316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2B82F4-DF3D-4F40-8E66-2ED171893BFC}" type="datetimeFigureOut">
              <a:rPr lang="en-CA" smtClean="0"/>
              <a:t>2023-10-09</a:t>
            </a:fld>
            <a:endParaRPr lang="en-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0DDC3A-372F-492E-81B2-5215ECD023F5}" type="slidenum">
              <a:rPr lang="en-CA" smtClean="0"/>
              <a:t>‹#›</a:t>
            </a:fld>
            <a:endParaRPr lang="en-CA"/>
          </a:p>
        </p:txBody>
      </p:sp>
    </p:spTree>
    <p:extLst>
      <p:ext uri="{BB962C8B-B14F-4D97-AF65-F5344CB8AC3E}">
        <p14:creationId xmlns:p14="http://schemas.microsoft.com/office/powerpoint/2010/main" val="1509275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17B264-359A-F76D-6F26-2715060C504D}"/>
              </a:ext>
            </a:extLst>
          </p:cNvPr>
          <p:cNvSpPr txBox="1"/>
          <p:nvPr/>
        </p:nvSpPr>
        <p:spPr>
          <a:xfrm>
            <a:off x="371476" y="981075"/>
            <a:ext cx="8077200" cy="1600438"/>
          </a:xfrm>
          <a:prstGeom prst="rect">
            <a:avLst/>
          </a:prstGeom>
          <a:noFill/>
        </p:spPr>
        <p:txBody>
          <a:bodyPr wrap="square" rtlCol="0">
            <a:spAutoFit/>
          </a:bodyPr>
          <a:lstStyle/>
          <a:p>
            <a:r>
              <a:rPr lang="en-CA" sz="1400" b="1" dirty="0">
                <a:latin typeface="Times New Roman" panose="02020603050405020304" pitchFamily="18" charset="0"/>
                <a:cs typeface="Times New Roman" panose="02020603050405020304" pitchFamily="18" charset="0"/>
              </a:rPr>
              <a:t>Supplementary Figure 1. </a:t>
            </a:r>
            <a:r>
              <a:rPr lang="en-CA" sz="1400" dirty="0">
                <a:latin typeface="Times New Roman" panose="02020603050405020304" pitchFamily="18" charset="0"/>
                <a:cs typeface="Times New Roman" panose="02020603050405020304" pitchFamily="18" charset="0"/>
              </a:rPr>
              <a:t>(a) Differentially modified or expressed liver proteins in the rats fed a 7% casein diet with 0 or 1.5% Lys supplementation were analysed by 2-Dimensional Difference Gel Electrophoresis (2D DIGE). Total liver proteins from three rats randomly selected from each group were labelled with either Cy3 (green) or Cy5 (red) and then equally mixed and separated by 2D DIGE. (b) Identified liver proteins modified by supplemental Lys. Eighty-eight spots were identified and further analysed for the identification of peptides and proteins. Among them, 29 proteins were downregulated by supplemental Lys, as shown in the Supplementary Table 3.    </a:t>
            </a:r>
          </a:p>
        </p:txBody>
      </p:sp>
    </p:spTree>
    <p:extLst>
      <p:ext uri="{BB962C8B-B14F-4D97-AF65-F5344CB8AC3E}">
        <p14:creationId xmlns:p14="http://schemas.microsoft.com/office/powerpoint/2010/main" val="2183352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DC17EAE-8951-DD77-5A4F-864222491042}"/>
              </a:ext>
            </a:extLst>
          </p:cNvPr>
          <p:cNvGrpSpPr/>
          <p:nvPr/>
        </p:nvGrpSpPr>
        <p:grpSpPr>
          <a:xfrm>
            <a:off x="19050" y="441727"/>
            <a:ext cx="9109075" cy="5441161"/>
            <a:chOff x="19050" y="441727"/>
            <a:chExt cx="9109075" cy="5441161"/>
          </a:xfrm>
        </p:grpSpPr>
        <p:sp>
          <p:nvSpPr>
            <p:cNvPr id="51203" name="Rectangle 10"/>
            <p:cNvSpPr>
              <a:spLocks noChangeArrowheads="1"/>
            </p:cNvSpPr>
            <p:nvPr/>
          </p:nvSpPr>
          <p:spPr bwMode="auto">
            <a:xfrm>
              <a:off x="750094" y="441727"/>
              <a:ext cx="7643812" cy="707886"/>
            </a:xfrm>
            <a:prstGeom prst="rect">
              <a:avLst/>
            </a:prstGeom>
            <a:noFill/>
            <a:ln w="9525">
              <a:noFill/>
              <a:miter lim="800000"/>
              <a:headEnd/>
              <a:tailEnd/>
            </a:ln>
          </p:spPr>
          <p:txBody>
            <a:bodyPr wrap="square">
              <a:spAutoFit/>
            </a:bodyPr>
            <a:lstStyle/>
            <a:p>
              <a:pPr algn="just"/>
              <a:r>
                <a:rPr lang="en-CA" sz="2000" dirty="0">
                  <a:cs typeface="Times New Roman" pitchFamily="18" charset="0"/>
                </a:rPr>
                <a:t>Supplementary Figure 1a. Differentially Expressed Liver Proteins in Male Rats Fed 7% Casein with 0 or 1.5% Added L-Lys</a:t>
              </a:r>
            </a:p>
          </p:txBody>
        </p:sp>
        <p:grpSp>
          <p:nvGrpSpPr>
            <p:cNvPr id="7" name="Group 6">
              <a:extLst>
                <a:ext uri="{FF2B5EF4-FFF2-40B4-BE49-F238E27FC236}">
                  <a16:creationId xmlns:a16="http://schemas.microsoft.com/office/drawing/2014/main" id="{31CD5323-130B-EDA0-22F7-9C3E833D9BD1}"/>
                </a:ext>
              </a:extLst>
            </p:cNvPr>
            <p:cNvGrpSpPr/>
            <p:nvPr/>
          </p:nvGrpSpPr>
          <p:grpSpPr>
            <a:xfrm>
              <a:off x="19050" y="1762125"/>
              <a:ext cx="9109075" cy="4120763"/>
              <a:chOff x="19050" y="1762125"/>
              <a:chExt cx="9109075" cy="4120763"/>
            </a:xfrm>
          </p:grpSpPr>
          <p:grpSp>
            <p:nvGrpSpPr>
              <p:cNvPr id="51202" name="Group 9"/>
              <p:cNvGrpSpPr>
                <a:grpSpLocks/>
              </p:cNvGrpSpPr>
              <p:nvPr/>
            </p:nvGrpSpPr>
            <p:grpSpPr bwMode="auto">
              <a:xfrm>
                <a:off x="19050" y="1762125"/>
                <a:ext cx="9109075" cy="3603625"/>
                <a:chOff x="19050" y="1415530"/>
                <a:chExt cx="9109075" cy="3602558"/>
              </a:xfrm>
            </p:grpSpPr>
            <p:sp>
              <p:nvSpPr>
                <p:cNvPr id="51204" name="Rectangle 8"/>
                <p:cNvSpPr>
                  <a:spLocks noChangeArrowheads="1"/>
                </p:cNvSpPr>
                <p:nvPr/>
              </p:nvSpPr>
              <p:spPr bwMode="auto">
                <a:xfrm>
                  <a:off x="19050" y="1457865"/>
                  <a:ext cx="9109075" cy="3560223"/>
                </a:xfrm>
                <a:prstGeom prst="rect">
                  <a:avLst/>
                </a:prstGeom>
                <a:solidFill>
                  <a:schemeClr val="bg1"/>
                </a:solidFill>
                <a:ln w="9525" algn="ctr">
                  <a:solidFill>
                    <a:schemeClr val="bg1"/>
                  </a:solidFill>
                  <a:round/>
                  <a:headEnd/>
                  <a:tailEnd/>
                </a:ln>
              </p:spPr>
              <p:txBody>
                <a:bodyPr/>
                <a:lstStyle/>
                <a:p>
                  <a:endParaRPr lang="en-US" sz="1400"/>
                </a:p>
              </p:txBody>
            </p:sp>
            <p:sp>
              <p:nvSpPr>
                <p:cNvPr id="51205" name="Text Box 8"/>
                <p:cNvSpPr txBox="1">
                  <a:spLocks noChangeArrowheads="1"/>
                </p:cNvSpPr>
                <p:nvPr/>
              </p:nvSpPr>
              <p:spPr bwMode="auto">
                <a:xfrm>
                  <a:off x="513809" y="1426113"/>
                  <a:ext cx="1696042" cy="523065"/>
                </a:xfrm>
                <a:prstGeom prst="rect">
                  <a:avLst/>
                </a:prstGeom>
                <a:noFill/>
                <a:ln w="9525">
                  <a:noFill/>
                  <a:miter lim="800000"/>
                  <a:headEnd/>
                  <a:tailEnd/>
                </a:ln>
              </p:spPr>
              <p:txBody>
                <a:bodyPr wrap="none">
                  <a:spAutoFit/>
                </a:bodyPr>
                <a:lstStyle/>
                <a:p>
                  <a:r>
                    <a:rPr lang="en-US" altLang="en-US" sz="1400">
                      <a:solidFill>
                        <a:srgbClr val="008000"/>
                      </a:solidFill>
                      <a:latin typeface="Arial" charset="0"/>
                    </a:rPr>
                    <a:t>Cy3: Casein-1</a:t>
                  </a:r>
                </a:p>
                <a:p>
                  <a:r>
                    <a:rPr lang="en-US" altLang="en-US" sz="1400">
                      <a:solidFill>
                        <a:srgbClr val="FF0000"/>
                      </a:solidFill>
                      <a:latin typeface="Arial" charset="0"/>
                    </a:rPr>
                    <a:t>Cy5: Casein+Lys-1</a:t>
                  </a:r>
                </a:p>
              </p:txBody>
            </p:sp>
            <p:pic>
              <p:nvPicPr>
                <p:cNvPr id="51206" name="Picture 29"/>
                <p:cNvPicPr>
                  <a:picLocks noChangeAspect="1" noChangeArrowheads="1"/>
                </p:cNvPicPr>
                <p:nvPr/>
              </p:nvPicPr>
              <p:blipFill>
                <a:blip r:embed="rId3"/>
                <a:srcRect/>
                <a:stretch>
                  <a:fillRect/>
                </a:stretch>
              </p:blipFill>
              <p:spPr bwMode="auto">
                <a:xfrm>
                  <a:off x="19050" y="1970088"/>
                  <a:ext cx="3016250" cy="3043237"/>
                </a:xfrm>
                <a:prstGeom prst="rect">
                  <a:avLst/>
                </a:prstGeom>
                <a:noFill/>
                <a:ln w="9525">
                  <a:noFill/>
                  <a:miter lim="800000"/>
                  <a:headEnd/>
                  <a:tailEnd/>
                </a:ln>
              </p:spPr>
            </p:pic>
            <p:pic>
              <p:nvPicPr>
                <p:cNvPr id="51207" name="Picture 4"/>
                <p:cNvPicPr>
                  <a:picLocks noChangeAspect="1" noChangeArrowheads="1"/>
                </p:cNvPicPr>
                <p:nvPr/>
              </p:nvPicPr>
              <p:blipFill>
                <a:blip r:embed="rId4">
                  <a:lum bright="18000" contrast="36000"/>
                </a:blip>
                <a:srcRect/>
                <a:stretch>
                  <a:fillRect/>
                </a:stretch>
              </p:blipFill>
              <p:spPr bwMode="auto">
                <a:xfrm>
                  <a:off x="3063875" y="1970088"/>
                  <a:ext cx="3016250" cy="3043237"/>
                </a:xfrm>
                <a:prstGeom prst="rect">
                  <a:avLst/>
                </a:prstGeom>
                <a:noFill/>
                <a:ln w="9525">
                  <a:noFill/>
                  <a:miter lim="800000"/>
                  <a:headEnd/>
                  <a:tailEnd/>
                </a:ln>
              </p:spPr>
            </p:pic>
            <p:sp>
              <p:nvSpPr>
                <p:cNvPr id="51208" name="Text Box 8"/>
                <p:cNvSpPr txBox="1">
                  <a:spLocks noChangeArrowheads="1"/>
                </p:cNvSpPr>
                <p:nvPr/>
              </p:nvSpPr>
              <p:spPr bwMode="auto">
                <a:xfrm>
                  <a:off x="3910013" y="1415530"/>
                  <a:ext cx="1277657" cy="523065"/>
                </a:xfrm>
                <a:prstGeom prst="rect">
                  <a:avLst/>
                </a:prstGeom>
                <a:noFill/>
                <a:ln w="9525">
                  <a:noFill/>
                  <a:miter lim="800000"/>
                  <a:headEnd/>
                  <a:tailEnd/>
                </a:ln>
              </p:spPr>
              <p:txBody>
                <a:bodyPr wrap="none">
                  <a:spAutoFit/>
                </a:bodyPr>
                <a:lstStyle/>
                <a:p>
                  <a:r>
                    <a:rPr lang="en-US" altLang="en-US" sz="1400">
                      <a:solidFill>
                        <a:srgbClr val="008000"/>
                      </a:solidFill>
                      <a:latin typeface="Arial" charset="0"/>
                    </a:rPr>
                    <a:t>Casein-2</a:t>
                  </a:r>
                </a:p>
                <a:p>
                  <a:r>
                    <a:rPr lang="en-US" altLang="en-US" sz="1400">
                      <a:solidFill>
                        <a:srgbClr val="FF0000"/>
                      </a:solidFill>
                      <a:latin typeface="Arial" charset="0"/>
                    </a:rPr>
                    <a:t>Casein+Lys-2</a:t>
                  </a:r>
                </a:p>
              </p:txBody>
            </p:sp>
            <p:pic>
              <p:nvPicPr>
                <p:cNvPr id="51209" name="Picture 4"/>
                <p:cNvPicPr>
                  <a:picLocks noChangeAspect="1" noChangeArrowheads="1"/>
                </p:cNvPicPr>
                <p:nvPr/>
              </p:nvPicPr>
              <p:blipFill>
                <a:blip r:embed="rId5">
                  <a:lum bright="24000" contrast="36000"/>
                </a:blip>
                <a:srcRect/>
                <a:stretch>
                  <a:fillRect/>
                </a:stretch>
              </p:blipFill>
              <p:spPr bwMode="auto">
                <a:xfrm>
                  <a:off x="6111875" y="1974850"/>
                  <a:ext cx="3016250" cy="3043238"/>
                </a:xfrm>
                <a:prstGeom prst="rect">
                  <a:avLst/>
                </a:prstGeom>
                <a:noFill/>
                <a:ln w="9525">
                  <a:noFill/>
                  <a:miter lim="800000"/>
                  <a:headEnd/>
                  <a:tailEnd/>
                </a:ln>
              </p:spPr>
            </p:pic>
            <p:sp>
              <p:nvSpPr>
                <p:cNvPr id="51210" name="Text Box 8"/>
                <p:cNvSpPr txBox="1">
                  <a:spLocks noChangeArrowheads="1"/>
                </p:cNvSpPr>
                <p:nvPr/>
              </p:nvSpPr>
              <p:spPr bwMode="auto">
                <a:xfrm>
                  <a:off x="6967538" y="1428759"/>
                  <a:ext cx="1277657" cy="523065"/>
                </a:xfrm>
                <a:prstGeom prst="rect">
                  <a:avLst/>
                </a:prstGeom>
                <a:noFill/>
                <a:ln w="9525">
                  <a:noFill/>
                  <a:miter lim="800000"/>
                  <a:headEnd/>
                  <a:tailEnd/>
                </a:ln>
              </p:spPr>
              <p:txBody>
                <a:bodyPr wrap="none">
                  <a:spAutoFit/>
                </a:bodyPr>
                <a:lstStyle/>
                <a:p>
                  <a:r>
                    <a:rPr lang="en-US" altLang="en-US" sz="1400">
                      <a:solidFill>
                        <a:srgbClr val="008000"/>
                      </a:solidFill>
                      <a:latin typeface="Arial" charset="0"/>
                    </a:rPr>
                    <a:t>Casein-3</a:t>
                  </a:r>
                </a:p>
                <a:p>
                  <a:r>
                    <a:rPr lang="en-US" altLang="en-US" sz="1400">
                      <a:solidFill>
                        <a:srgbClr val="FF0000"/>
                      </a:solidFill>
                      <a:latin typeface="Arial" charset="0"/>
                    </a:rPr>
                    <a:t>Casein+Lys-3</a:t>
                  </a:r>
                </a:p>
              </p:txBody>
            </p:sp>
          </p:grpSp>
          <p:sp>
            <p:nvSpPr>
              <p:cNvPr id="6" name="TextBox 5">
                <a:extLst>
                  <a:ext uri="{FF2B5EF4-FFF2-40B4-BE49-F238E27FC236}">
                    <a16:creationId xmlns:a16="http://schemas.microsoft.com/office/drawing/2014/main" id="{73B43350-7460-80DC-7F59-E4D5A85C4F92}"/>
                  </a:ext>
                </a:extLst>
              </p:cNvPr>
              <p:cNvSpPr txBox="1"/>
              <p:nvPr/>
            </p:nvSpPr>
            <p:spPr>
              <a:xfrm>
                <a:off x="2395538" y="5513556"/>
                <a:ext cx="4572000" cy="369332"/>
              </a:xfrm>
              <a:prstGeom prst="rect">
                <a:avLst/>
              </a:prstGeom>
              <a:noFill/>
            </p:spPr>
            <p:txBody>
              <a:bodyPr wrap="square">
                <a:spAutoFit/>
              </a:bodyPr>
              <a:lstStyle/>
              <a:p>
                <a:r>
                  <a:rPr lang="en-US" altLang="en-US" dirty="0">
                    <a:solidFill>
                      <a:srgbClr val="00FF00"/>
                    </a:solidFill>
                    <a:latin typeface="Arial" charset="0"/>
                  </a:rPr>
                  <a:t>Green: 0% Lys    </a:t>
                </a:r>
                <a:r>
                  <a:rPr lang="en-US" altLang="en-US" dirty="0">
                    <a:solidFill>
                      <a:srgbClr val="FF0000"/>
                    </a:solidFill>
                    <a:latin typeface="Arial" charset="0"/>
                  </a:rPr>
                  <a:t>Red:  1.5% Lys</a:t>
                </a:r>
              </a:p>
            </p:txBody>
          </p:sp>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3" name="Group 1"/>
          <p:cNvGrpSpPr>
            <a:grpSpLocks/>
          </p:cNvGrpSpPr>
          <p:nvPr/>
        </p:nvGrpSpPr>
        <p:grpSpPr bwMode="auto">
          <a:xfrm>
            <a:off x="342900" y="52388"/>
            <a:ext cx="8439150" cy="6791325"/>
            <a:chOff x="342899" y="52715"/>
            <a:chExt cx="8439151" cy="6791414"/>
          </a:xfrm>
        </p:grpSpPr>
        <p:pic>
          <p:nvPicPr>
            <p:cNvPr id="54274" name="Picture 40"/>
            <p:cNvPicPr>
              <a:picLocks noChangeAspect="1" noChangeArrowheads="1"/>
            </p:cNvPicPr>
            <p:nvPr/>
          </p:nvPicPr>
          <p:blipFill>
            <a:blip r:embed="rId3"/>
            <a:srcRect/>
            <a:stretch>
              <a:fillRect/>
            </a:stretch>
          </p:blipFill>
          <p:spPr bwMode="auto">
            <a:xfrm>
              <a:off x="342899" y="723900"/>
              <a:ext cx="8439151" cy="5774587"/>
            </a:xfrm>
            <a:prstGeom prst="rect">
              <a:avLst/>
            </a:prstGeom>
            <a:noFill/>
            <a:ln w="9525">
              <a:noFill/>
              <a:miter lim="800000"/>
              <a:headEnd/>
              <a:tailEnd/>
            </a:ln>
          </p:spPr>
        </p:pic>
        <p:sp>
          <p:nvSpPr>
            <p:cNvPr id="54275" name="Text Box 2"/>
            <p:cNvSpPr txBox="1">
              <a:spLocks noChangeArrowheads="1"/>
            </p:cNvSpPr>
            <p:nvPr/>
          </p:nvSpPr>
          <p:spPr bwMode="auto">
            <a:xfrm>
              <a:off x="3110985" y="6505575"/>
              <a:ext cx="3276025" cy="338554"/>
            </a:xfrm>
            <a:prstGeom prst="rect">
              <a:avLst/>
            </a:prstGeom>
            <a:noFill/>
            <a:ln w="9525">
              <a:noFill/>
              <a:miter lim="800000"/>
              <a:headEnd/>
              <a:tailEnd/>
            </a:ln>
          </p:spPr>
          <p:txBody>
            <a:bodyPr wrap="none">
              <a:spAutoFit/>
            </a:bodyPr>
            <a:lstStyle/>
            <a:p>
              <a:r>
                <a:rPr lang="en-US" altLang="en-US" dirty="0">
                  <a:solidFill>
                    <a:srgbClr val="00FF00"/>
                  </a:solidFill>
                  <a:latin typeface="Arial" charset="0"/>
                </a:rPr>
                <a:t>Green: 0% Lys    </a:t>
              </a:r>
              <a:r>
                <a:rPr lang="en-US" altLang="en-US" dirty="0">
                  <a:solidFill>
                    <a:srgbClr val="FF0000"/>
                  </a:solidFill>
                  <a:latin typeface="Arial" charset="0"/>
                </a:rPr>
                <a:t>Red:  1.5% Lys</a:t>
              </a:r>
            </a:p>
          </p:txBody>
        </p:sp>
        <p:sp>
          <p:nvSpPr>
            <p:cNvPr id="54276" name="Text Box 123"/>
            <p:cNvSpPr txBox="1">
              <a:spLocks noChangeArrowheads="1"/>
            </p:cNvSpPr>
            <p:nvPr/>
          </p:nvSpPr>
          <p:spPr bwMode="auto">
            <a:xfrm>
              <a:off x="715963" y="52715"/>
              <a:ext cx="7832725" cy="1015676"/>
            </a:xfrm>
            <a:prstGeom prst="rect">
              <a:avLst/>
            </a:prstGeom>
            <a:noFill/>
            <a:ln w="9525">
              <a:noFill/>
              <a:miter lim="800000"/>
              <a:headEnd/>
              <a:tailEnd/>
            </a:ln>
          </p:spPr>
          <p:txBody>
            <a:bodyPr>
              <a:spAutoFit/>
            </a:bodyPr>
            <a:lstStyle/>
            <a:p>
              <a:pPr algn="ctr"/>
              <a:r>
                <a:rPr lang="en-CA" sz="2000" dirty="0">
                  <a:cs typeface="Times New Roman" panose="02020603050405020304" pitchFamily="18" charset="0"/>
                </a:rPr>
                <a:t>Supplementary Figure 1b. Differentially Expressed Liver Proteins Identified in Male Rats Fed 7% Casein with 0 or 1.5% Added L-Lys</a:t>
              </a:r>
            </a:p>
            <a:p>
              <a:pPr algn="ctr"/>
              <a:r>
                <a:rPr lang="en-CA" sz="2000" dirty="0">
                  <a:cs typeface="Times New Roman" panose="02020603050405020304" pitchFamily="18" charset="0"/>
                </a:rPr>
                <a:t>Fed 7% Casein with 0 or 1.5% Added L-Lys</a:t>
              </a:r>
            </a:p>
          </p:txBody>
        </p:sp>
      </p:grpSp>
      <p:sp>
        <p:nvSpPr>
          <p:cNvPr id="2" name="Slide Number Placeholder 1"/>
          <p:cNvSpPr>
            <a:spLocks noGrp="1"/>
          </p:cNvSpPr>
          <p:nvPr>
            <p:ph type="sldNum" sz="quarter" idx="12"/>
          </p:nvPr>
        </p:nvSpPr>
        <p:spPr/>
        <p:txBody>
          <a:bodyPr/>
          <a:lstStyle/>
          <a:p>
            <a:pPr>
              <a:defRPr/>
            </a:pPr>
            <a:fld id="{9E8288AB-21F1-4F4E-9CD1-9C3716AD52A8}" type="slidenum">
              <a:rPr lang="en-CA" sz="1000" smtClean="0">
                <a:solidFill>
                  <a:schemeClr val="bg1"/>
                </a:solidFill>
              </a:rPr>
              <a:pPr>
                <a:defRPr/>
              </a:pPr>
              <a:t>3</a:t>
            </a:fld>
            <a:endParaRPr lang="en-CA" sz="1000" dirty="0">
              <a:solidFill>
                <a:schemeClr val="bg1"/>
              </a:solidFill>
            </a:endParaRPr>
          </a:p>
        </p:txBody>
      </p:sp>
    </p:spTree>
    <p:extLst>
      <p:ext uri="{BB962C8B-B14F-4D97-AF65-F5344CB8AC3E}">
        <p14:creationId xmlns:p14="http://schemas.microsoft.com/office/powerpoint/2010/main" val="28999191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378</TotalTime>
  <Words>382</Words>
  <Application>Microsoft Office PowerPoint</Application>
  <PresentationFormat>On-screen Show (4:3)</PresentationFormat>
  <Paragraphs>17</Paragraphs>
  <Slides>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Office Theme</vt:lpstr>
      <vt:lpstr>PowerPoint Presentation</vt:lpstr>
      <vt:lpstr>PowerPoint Presentation</vt:lpstr>
      <vt:lpstr>PowerPoint Presentation</vt:lpstr>
    </vt:vector>
  </TitlesOfParts>
  <Company>HC-PHAC - SC-ASPC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Xiao, Chaowu (HC/SC)</dc:creator>
  <cp:lastModifiedBy>Xiao, Chaowu (HC/SC)</cp:lastModifiedBy>
  <cp:revision>5</cp:revision>
  <dcterms:created xsi:type="dcterms:W3CDTF">2023-10-04T19:06:48Z</dcterms:created>
  <dcterms:modified xsi:type="dcterms:W3CDTF">2023-10-10T02:36:43Z</dcterms:modified>
</cp:coreProperties>
</file>