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14" r:id="rId2"/>
    <p:sldId id="305" r:id="rId3"/>
    <p:sldId id="306" r:id="rId4"/>
    <p:sldId id="307" r:id="rId5"/>
    <p:sldId id="288" r:id="rId6"/>
    <p:sldId id="321" r:id="rId7"/>
    <p:sldId id="322" r:id="rId8"/>
    <p:sldId id="323" r:id="rId9"/>
    <p:sldId id="325" r:id="rId10"/>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6115"/>
  </p:normalViewPr>
  <p:slideViewPr>
    <p:cSldViewPr>
      <p:cViewPr varScale="1">
        <p:scale>
          <a:sx n="83" d="100"/>
          <a:sy n="83" d="100"/>
        </p:scale>
        <p:origin x="2432" y="216"/>
      </p:cViewPr>
      <p:guideLst>
        <p:guide orient="horz" pos="2880"/>
        <p:guide pos="216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6D9101-274B-574D-B652-F6C5A5AD995C}" type="datetimeFigureOut">
              <a:rPr lang="en-US" smtClean="0"/>
              <a:t>10/27/23</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53E75C-25BF-094D-8A6D-B99FA7FD5A0A}" type="slidenum">
              <a:rPr lang="en-US" smtClean="0"/>
              <a:t>‹#›</a:t>
            </a:fld>
            <a:endParaRPr lang="en-US"/>
          </a:p>
        </p:txBody>
      </p:sp>
    </p:spTree>
    <p:extLst>
      <p:ext uri="{BB962C8B-B14F-4D97-AF65-F5344CB8AC3E}">
        <p14:creationId xmlns:p14="http://schemas.microsoft.com/office/powerpoint/2010/main" val="1417932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D53E75C-25BF-094D-8A6D-B99FA7FD5A0A}" type="slidenum">
              <a:rPr lang="en-US" smtClean="0"/>
              <a:t>9</a:t>
            </a:fld>
            <a:endParaRPr lang="en-US"/>
          </a:p>
        </p:txBody>
      </p:sp>
    </p:spTree>
    <p:extLst>
      <p:ext uri="{BB962C8B-B14F-4D97-AF65-F5344CB8AC3E}">
        <p14:creationId xmlns:p14="http://schemas.microsoft.com/office/powerpoint/2010/main" val="1897853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6232E99-BEC2-4FE6-A8FB-30FA1A467DD4}" type="datetimeFigureOut">
              <a:rPr lang="en-US" smtClean="0"/>
              <a:pPr/>
              <a:t>10/27/23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232E99-BEC2-4FE6-A8FB-30FA1A467DD4}" type="datetimeFigureOut">
              <a:rPr lang="en-US" smtClean="0"/>
              <a:pPr/>
              <a:t>10/27/23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232E99-BEC2-4FE6-A8FB-30FA1A467DD4}" type="datetimeFigureOut">
              <a:rPr lang="en-US" smtClean="0"/>
              <a:pPr/>
              <a:t>10/27/23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232E99-BEC2-4FE6-A8FB-30FA1A467DD4}" type="datetimeFigureOut">
              <a:rPr lang="en-US" smtClean="0"/>
              <a:pPr/>
              <a:t>10/27/23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232E99-BEC2-4FE6-A8FB-30FA1A467DD4}" type="datetimeFigureOut">
              <a:rPr lang="en-US" smtClean="0"/>
              <a:pPr/>
              <a:t>10/27/23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6232E99-BEC2-4FE6-A8FB-30FA1A467DD4}" type="datetimeFigureOut">
              <a:rPr lang="en-US" smtClean="0"/>
              <a:pPr/>
              <a:t>10/27/23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6232E99-BEC2-4FE6-A8FB-30FA1A467DD4}" type="datetimeFigureOut">
              <a:rPr lang="en-US" smtClean="0"/>
              <a:pPr/>
              <a:t>10/27/23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232E99-BEC2-4FE6-A8FB-30FA1A467DD4}" type="datetimeFigureOut">
              <a:rPr lang="en-US" smtClean="0"/>
              <a:pPr/>
              <a:t>10/27/23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232E99-BEC2-4FE6-A8FB-30FA1A467DD4}" type="datetimeFigureOut">
              <a:rPr lang="en-US" smtClean="0"/>
              <a:pPr/>
              <a:t>10/27/23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232E99-BEC2-4FE6-A8FB-30FA1A467DD4}" type="datetimeFigureOut">
              <a:rPr lang="en-US" smtClean="0"/>
              <a:pPr/>
              <a:t>10/27/23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232E99-BEC2-4FE6-A8FB-30FA1A467DD4}" type="datetimeFigureOut">
              <a:rPr lang="en-US" smtClean="0"/>
              <a:pPr/>
              <a:t>10/27/23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EA4C4D-C3D3-42F2-9FB3-D2962930AAE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C6232E99-BEC2-4FE6-A8FB-30FA1A467DD4}" type="datetimeFigureOut">
              <a:rPr lang="en-US" smtClean="0"/>
              <a:pPr/>
              <a:t>10/27/23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EEA4C4D-C3D3-42F2-9FB3-D2962930AAE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image" Target="../media/image4.emf"/><Relationship Id="rId1" Type="http://schemas.openxmlformats.org/officeDocument/2006/relationships/slideLayout" Target="../slideLayouts/slideLayout7.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9"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image" Target="../media/image12.emf"/><Relationship Id="rId1" Type="http://schemas.openxmlformats.org/officeDocument/2006/relationships/slideLayout" Target="../slideLayouts/slideLayout7.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7.xml.rels><?xml version="1.0" encoding="UTF-8" standalone="yes"?>
<Relationships xmlns="http://schemas.openxmlformats.org/package/2006/relationships"><Relationship Id="rId8" Type="http://schemas.openxmlformats.org/officeDocument/2006/relationships/image" Target="../media/image24.tiff"/><Relationship Id="rId13" Type="http://schemas.openxmlformats.org/officeDocument/2006/relationships/image" Target="../media/image29.tiff"/><Relationship Id="rId18" Type="http://schemas.openxmlformats.org/officeDocument/2006/relationships/image" Target="../media/image34.tiff"/><Relationship Id="rId3" Type="http://schemas.openxmlformats.org/officeDocument/2006/relationships/image" Target="../media/image19.tiff"/><Relationship Id="rId21" Type="http://schemas.openxmlformats.org/officeDocument/2006/relationships/image" Target="../media/image37.tiff"/><Relationship Id="rId7" Type="http://schemas.openxmlformats.org/officeDocument/2006/relationships/image" Target="../media/image23.png"/><Relationship Id="rId12" Type="http://schemas.openxmlformats.org/officeDocument/2006/relationships/image" Target="../media/image28.tiff"/><Relationship Id="rId17" Type="http://schemas.openxmlformats.org/officeDocument/2006/relationships/image" Target="../media/image33.tiff"/><Relationship Id="rId2" Type="http://schemas.openxmlformats.org/officeDocument/2006/relationships/image" Target="../media/image18.png"/><Relationship Id="rId16" Type="http://schemas.openxmlformats.org/officeDocument/2006/relationships/image" Target="../media/image32.tiff"/><Relationship Id="rId20" Type="http://schemas.openxmlformats.org/officeDocument/2006/relationships/image" Target="../media/image36.tiff"/><Relationship Id="rId1" Type="http://schemas.openxmlformats.org/officeDocument/2006/relationships/slideLayout" Target="../slideLayouts/slideLayout7.xml"/><Relationship Id="rId6" Type="http://schemas.openxmlformats.org/officeDocument/2006/relationships/image" Target="../media/image22.tiff"/><Relationship Id="rId11" Type="http://schemas.openxmlformats.org/officeDocument/2006/relationships/image" Target="../media/image27.tiff"/><Relationship Id="rId5" Type="http://schemas.openxmlformats.org/officeDocument/2006/relationships/image" Target="../media/image21.tiff"/><Relationship Id="rId15" Type="http://schemas.openxmlformats.org/officeDocument/2006/relationships/image" Target="../media/image31.tiff"/><Relationship Id="rId10" Type="http://schemas.openxmlformats.org/officeDocument/2006/relationships/image" Target="../media/image26.tiff"/><Relationship Id="rId19" Type="http://schemas.openxmlformats.org/officeDocument/2006/relationships/image" Target="../media/image35.tiff"/><Relationship Id="rId4" Type="http://schemas.openxmlformats.org/officeDocument/2006/relationships/image" Target="../media/image20.tiff"/><Relationship Id="rId9" Type="http://schemas.openxmlformats.org/officeDocument/2006/relationships/image" Target="../media/image25.tiff"/><Relationship Id="rId14" Type="http://schemas.openxmlformats.org/officeDocument/2006/relationships/image" Target="../media/image30.tiff"/></Relationships>
</file>

<file path=ppt/slides/_rels/slide8.xml.rels><?xml version="1.0" encoding="UTF-8" standalone="yes"?>
<Relationships xmlns="http://schemas.openxmlformats.org/package/2006/relationships"><Relationship Id="rId8" Type="http://schemas.openxmlformats.org/officeDocument/2006/relationships/image" Target="../media/image44.tiff"/><Relationship Id="rId13" Type="http://schemas.openxmlformats.org/officeDocument/2006/relationships/image" Target="../media/image49.tiff"/><Relationship Id="rId18" Type="http://schemas.openxmlformats.org/officeDocument/2006/relationships/image" Target="../media/image54.tiff"/><Relationship Id="rId3" Type="http://schemas.openxmlformats.org/officeDocument/2006/relationships/image" Target="../media/image39.tiff"/><Relationship Id="rId21" Type="http://schemas.openxmlformats.org/officeDocument/2006/relationships/image" Target="../media/image57.tiff"/><Relationship Id="rId7" Type="http://schemas.openxmlformats.org/officeDocument/2006/relationships/image" Target="../media/image43.tiff"/><Relationship Id="rId12" Type="http://schemas.openxmlformats.org/officeDocument/2006/relationships/image" Target="../media/image48.tiff"/><Relationship Id="rId17" Type="http://schemas.openxmlformats.org/officeDocument/2006/relationships/image" Target="../media/image53.tiff"/><Relationship Id="rId2" Type="http://schemas.openxmlformats.org/officeDocument/2006/relationships/image" Target="../media/image38.tiff"/><Relationship Id="rId16" Type="http://schemas.openxmlformats.org/officeDocument/2006/relationships/image" Target="../media/image52.tiff"/><Relationship Id="rId20" Type="http://schemas.openxmlformats.org/officeDocument/2006/relationships/image" Target="../media/image56.tiff"/><Relationship Id="rId1" Type="http://schemas.openxmlformats.org/officeDocument/2006/relationships/slideLayout" Target="../slideLayouts/slideLayout7.xml"/><Relationship Id="rId6" Type="http://schemas.openxmlformats.org/officeDocument/2006/relationships/image" Target="../media/image42.tiff"/><Relationship Id="rId11" Type="http://schemas.openxmlformats.org/officeDocument/2006/relationships/image" Target="../media/image47.tiff"/><Relationship Id="rId5" Type="http://schemas.openxmlformats.org/officeDocument/2006/relationships/image" Target="../media/image41.tiff"/><Relationship Id="rId15" Type="http://schemas.openxmlformats.org/officeDocument/2006/relationships/image" Target="../media/image51.tiff"/><Relationship Id="rId10" Type="http://schemas.openxmlformats.org/officeDocument/2006/relationships/image" Target="../media/image46.tiff"/><Relationship Id="rId19" Type="http://schemas.openxmlformats.org/officeDocument/2006/relationships/image" Target="../media/image55.tiff"/><Relationship Id="rId4" Type="http://schemas.openxmlformats.org/officeDocument/2006/relationships/image" Target="../media/image40.tiff"/><Relationship Id="rId9" Type="http://schemas.openxmlformats.org/officeDocument/2006/relationships/image" Target="../media/image45.tiff"/><Relationship Id="rId14" Type="http://schemas.openxmlformats.org/officeDocument/2006/relationships/image" Target="../media/image50.tiff"/></Relationships>
</file>

<file path=ppt/slides/_rels/slide9.xml.rels><?xml version="1.0" encoding="UTF-8" standalone="yes"?>
<Relationships xmlns="http://schemas.openxmlformats.org/package/2006/relationships"><Relationship Id="rId8" Type="http://schemas.openxmlformats.org/officeDocument/2006/relationships/image" Target="../media/image63.tiff"/><Relationship Id="rId13" Type="http://schemas.openxmlformats.org/officeDocument/2006/relationships/image" Target="../media/image68.tiff"/><Relationship Id="rId3" Type="http://schemas.openxmlformats.org/officeDocument/2006/relationships/image" Target="../media/image58.tiff"/><Relationship Id="rId7" Type="http://schemas.openxmlformats.org/officeDocument/2006/relationships/image" Target="../media/image62.tiff"/><Relationship Id="rId12" Type="http://schemas.openxmlformats.org/officeDocument/2006/relationships/image" Target="../media/image67.tiff"/><Relationship Id="rId2" Type="http://schemas.openxmlformats.org/officeDocument/2006/relationships/notesSlide" Target="../notesSlides/notesSlide1.xml"/><Relationship Id="rId16" Type="http://schemas.openxmlformats.org/officeDocument/2006/relationships/image" Target="../media/image71.tiff"/><Relationship Id="rId1" Type="http://schemas.openxmlformats.org/officeDocument/2006/relationships/slideLayout" Target="../slideLayouts/slideLayout7.xml"/><Relationship Id="rId6" Type="http://schemas.openxmlformats.org/officeDocument/2006/relationships/image" Target="../media/image61.tiff"/><Relationship Id="rId11" Type="http://schemas.openxmlformats.org/officeDocument/2006/relationships/image" Target="../media/image66.tiff"/><Relationship Id="rId5" Type="http://schemas.openxmlformats.org/officeDocument/2006/relationships/image" Target="../media/image60.tiff"/><Relationship Id="rId15" Type="http://schemas.openxmlformats.org/officeDocument/2006/relationships/image" Target="../media/image70.tiff"/><Relationship Id="rId10" Type="http://schemas.openxmlformats.org/officeDocument/2006/relationships/image" Target="../media/image65.tiff"/><Relationship Id="rId4" Type="http://schemas.openxmlformats.org/officeDocument/2006/relationships/image" Target="../media/image59.tiff"/><Relationship Id="rId9" Type="http://schemas.openxmlformats.org/officeDocument/2006/relationships/image" Target="../media/image64.tiff"/><Relationship Id="rId14" Type="http://schemas.openxmlformats.org/officeDocument/2006/relationships/image" Target="../media/image69.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09DB783-535B-1A45-9050-7B5A192FFBF9}"/>
              </a:ext>
            </a:extLst>
          </p:cNvPr>
          <p:cNvSpPr/>
          <p:nvPr/>
        </p:nvSpPr>
        <p:spPr>
          <a:xfrm>
            <a:off x="152399" y="381000"/>
            <a:ext cx="6725265" cy="3539430"/>
          </a:xfrm>
          <a:prstGeom prst="rect">
            <a:avLst/>
          </a:prstGeom>
        </p:spPr>
        <p:txBody>
          <a:bodyPr wrap="square">
            <a:spAutoFit/>
          </a:bodyPr>
          <a:lstStyle/>
          <a:p>
            <a:pPr>
              <a:spcAft>
                <a:spcPts val="1200"/>
              </a:spcAft>
            </a:pPr>
            <a:r>
              <a:rPr lang="en-US" sz="1200" b="1" dirty="0">
                <a:solidFill>
                  <a:srgbClr val="000000"/>
                </a:solidFill>
                <a:latin typeface="Times New Roman" panose="02020603050405020304" pitchFamily="18" charset="0"/>
                <a:ea typeface="Times New Roman" panose="02020603050405020304" pitchFamily="18" charset="0"/>
              </a:rPr>
              <a:t>Physical activity of mice on dietary sulfur amino acid restriction is influenced by age of diet initiation and biological sex </a:t>
            </a:r>
          </a:p>
          <a:p>
            <a:pPr>
              <a:spcAft>
                <a:spcPts val="1200"/>
              </a:spcAft>
            </a:pPr>
            <a:r>
              <a:rPr lang="en-US" sz="1200" dirty="0">
                <a:solidFill>
                  <a:srgbClr val="000000"/>
                </a:solidFill>
                <a:latin typeface="Times New Roman" panose="02020603050405020304" pitchFamily="18" charset="0"/>
                <a:ea typeface="Times New Roman" panose="02020603050405020304" pitchFamily="18" charset="0"/>
              </a:rPr>
              <a:t>Diana Cooke, MS and Gene P. Ables, PhD</a:t>
            </a:r>
            <a:r>
              <a:rPr lang="en-US" sz="1200" baseline="30000" dirty="0">
                <a:solidFill>
                  <a:srgbClr val="000000"/>
                </a:solidFill>
                <a:latin typeface="Times New Roman" panose="02020603050405020304" pitchFamily="18" charset="0"/>
                <a:ea typeface="Times New Roman" panose="02020603050405020304" pitchFamily="18" charset="0"/>
              </a:rPr>
              <a:t>*</a:t>
            </a:r>
            <a:endParaRPr lang="en-US" sz="1200" dirty="0">
              <a:solidFill>
                <a:srgbClr val="000000"/>
              </a:solidFill>
              <a:latin typeface="Times New Roman" panose="02020603050405020304" pitchFamily="18" charset="0"/>
              <a:ea typeface="Times New Roman" panose="02020603050405020304" pitchFamily="18" charset="0"/>
            </a:endParaRPr>
          </a:p>
          <a:p>
            <a:r>
              <a:rPr lang="en-US" sz="1200" dirty="0" err="1">
                <a:solidFill>
                  <a:srgbClr val="000000"/>
                </a:solidFill>
                <a:latin typeface="Times New Roman" panose="02020603050405020304" pitchFamily="18" charset="0"/>
                <a:ea typeface="Times New Roman" panose="02020603050405020304" pitchFamily="18" charset="0"/>
              </a:rPr>
              <a:t>Orentreich</a:t>
            </a:r>
            <a:r>
              <a:rPr lang="en-US" sz="1200" dirty="0">
                <a:solidFill>
                  <a:srgbClr val="000000"/>
                </a:solidFill>
                <a:latin typeface="Times New Roman" panose="02020603050405020304" pitchFamily="18" charset="0"/>
                <a:ea typeface="Times New Roman" panose="02020603050405020304" pitchFamily="18" charset="0"/>
              </a:rPr>
              <a:t> Foundation for the Advancement of Science, Inc.</a:t>
            </a:r>
          </a:p>
          <a:p>
            <a:r>
              <a:rPr lang="en-US" sz="1200" dirty="0">
                <a:solidFill>
                  <a:srgbClr val="000000"/>
                </a:solidFill>
                <a:latin typeface="Times New Roman" panose="02020603050405020304" pitchFamily="18" charset="0"/>
                <a:ea typeface="Times New Roman" panose="02020603050405020304" pitchFamily="18" charset="0"/>
              </a:rPr>
              <a:t>855 Route 301</a:t>
            </a:r>
          </a:p>
          <a:p>
            <a:r>
              <a:rPr lang="en-US" sz="1200" dirty="0">
                <a:solidFill>
                  <a:srgbClr val="000000"/>
                </a:solidFill>
                <a:latin typeface="Times New Roman" panose="02020603050405020304" pitchFamily="18" charset="0"/>
                <a:ea typeface="Times New Roman" panose="02020603050405020304" pitchFamily="18" charset="0"/>
              </a:rPr>
              <a:t>Cold Spring, NY, USA 10516</a:t>
            </a:r>
          </a:p>
          <a:p>
            <a:r>
              <a:rPr lang="en-US" sz="1200" baseline="30000" dirty="0">
                <a:solidFill>
                  <a:srgbClr val="000000"/>
                </a:solidFill>
                <a:latin typeface="Times New Roman" panose="02020603050405020304" pitchFamily="18" charset="0"/>
                <a:ea typeface="Times New Roman" panose="02020603050405020304" pitchFamily="18" charset="0"/>
              </a:rPr>
              <a:t> </a:t>
            </a:r>
            <a:endParaRPr lang="en-US" sz="1200" dirty="0">
              <a:solidFill>
                <a:srgbClr val="000000"/>
              </a:solidFill>
              <a:latin typeface="Times New Roman" panose="02020603050405020304" pitchFamily="18" charset="0"/>
              <a:ea typeface="Times New Roman" panose="02020603050405020304" pitchFamily="18" charset="0"/>
            </a:endParaRPr>
          </a:p>
          <a:p>
            <a:r>
              <a:rPr lang="en-US" sz="1200" baseline="30000" dirty="0">
                <a:solidFill>
                  <a:srgbClr val="000000"/>
                </a:solidFill>
                <a:latin typeface="Times New Roman" panose="02020603050405020304" pitchFamily="18" charset="0"/>
                <a:ea typeface="Times New Roman" panose="02020603050405020304" pitchFamily="18" charset="0"/>
              </a:rPr>
              <a:t>*</a:t>
            </a:r>
            <a:r>
              <a:rPr lang="en-US" sz="1200" dirty="0">
                <a:solidFill>
                  <a:srgbClr val="000000"/>
                </a:solidFill>
                <a:latin typeface="Times New Roman" panose="02020603050405020304" pitchFamily="18" charset="0"/>
                <a:ea typeface="Times New Roman" panose="02020603050405020304" pitchFamily="18" charset="0"/>
              </a:rPr>
              <a:t>Corresponding Author:</a:t>
            </a:r>
          </a:p>
          <a:p>
            <a:r>
              <a:rPr lang="en-US" sz="1200" dirty="0">
                <a:solidFill>
                  <a:srgbClr val="000000"/>
                </a:solidFill>
                <a:latin typeface="Times New Roman" panose="02020603050405020304" pitchFamily="18" charset="0"/>
                <a:ea typeface="Times New Roman" panose="02020603050405020304" pitchFamily="18" charset="0"/>
              </a:rPr>
              <a:t>Gene P. Ables, PhD</a:t>
            </a:r>
          </a:p>
          <a:p>
            <a:r>
              <a:rPr lang="en-US" sz="1200" dirty="0">
                <a:solidFill>
                  <a:srgbClr val="000000"/>
                </a:solidFill>
                <a:latin typeface="Times New Roman" panose="02020603050405020304" pitchFamily="18" charset="0"/>
                <a:ea typeface="Times New Roman" panose="02020603050405020304" pitchFamily="18" charset="0"/>
              </a:rPr>
              <a:t>Associate Scientist</a:t>
            </a:r>
          </a:p>
          <a:p>
            <a:r>
              <a:rPr lang="en-US" sz="1200" dirty="0" err="1">
                <a:solidFill>
                  <a:srgbClr val="000000"/>
                </a:solidFill>
                <a:latin typeface="Times New Roman" panose="02020603050405020304" pitchFamily="18" charset="0"/>
                <a:ea typeface="Times New Roman" panose="02020603050405020304" pitchFamily="18" charset="0"/>
              </a:rPr>
              <a:t>Orentreich</a:t>
            </a:r>
            <a:r>
              <a:rPr lang="en-US" sz="1200" dirty="0">
                <a:solidFill>
                  <a:srgbClr val="000000"/>
                </a:solidFill>
                <a:latin typeface="Times New Roman" panose="02020603050405020304" pitchFamily="18" charset="0"/>
                <a:ea typeface="Times New Roman" panose="02020603050405020304" pitchFamily="18" charset="0"/>
              </a:rPr>
              <a:t> Foundation for the Advancement of Science, Inc.</a:t>
            </a:r>
          </a:p>
          <a:p>
            <a:r>
              <a:rPr lang="en-US" sz="1200" dirty="0">
                <a:solidFill>
                  <a:srgbClr val="000000"/>
                </a:solidFill>
                <a:latin typeface="Times New Roman" panose="02020603050405020304" pitchFamily="18" charset="0"/>
                <a:ea typeface="Times New Roman" panose="02020603050405020304" pitchFamily="18" charset="0"/>
              </a:rPr>
              <a:t>855 Route 301, Cold Spring, NY 10516 USA</a:t>
            </a:r>
          </a:p>
          <a:p>
            <a:r>
              <a:rPr lang="en-US" sz="1200" dirty="0">
                <a:solidFill>
                  <a:srgbClr val="000000"/>
                </a:solidFill>
                <a:latin typeface="Times New Roman" panose="02020603050405020304" pitchFamily="18" charset="0"/>
                <a:ea typeface="Times New Roman" panose="02020603050405020304" pitchFamily="18" charset="0"/>
              </a:rPr>
              <a:t>email: </a:t>
            </a:r>
            <a:r>
              <a:rPr lang="en-US" sz="1200" dirty="0" err="1">
                <a:solidFill>
                  <a:srgbClr val="000000"/>
                </a:solidFill>
                <a:latin typeface="Times New Roman" panose="02020603050405020304" pitchFamily="18" charset="0"/>
                <a:ea typeface="Times New Roman" panose="02020603050405020304" pitchFamily="18" charset="0"/>
              </a:rPr>
              <a:t>gables@orentreich.org</a:t>
            </a:r>
            <a:endParaRPr lang="en-US" sz="1200" dirty="0">
              <a:solidFill>
                <a:srgbClr val="000000"/>
              </a:solidFill>
              <a:latin typeface="Times New Roman" panose="02020603050405020304" pitchFamily="18" charset="0"/>
              <a:ea typeface="Times New Roman" panose="02020603050405020304" pitchFamily="18" charset="0"/>
            </a:endParaRPr>
          </a:p>
          <a:p>
            <a:r>
              <a:rPr lang="en-US" sz="1200" dirty="0">
                <a:solidFill>
                  <a:srgbClr val="000000"/>
                </a:solidFill>
                <a:latin typeface="Times New Roman" panose="02020603050405020304" pitchFamily="18" charset="0"/>
                <a:ea typeface="Times New Roman" panose="02020603050405020304" pitchFamily="18" charset="0"/>
              </a:rPr>
              <a:t>phone: 845-265 4200 x225</a:t>
            </a:r>
          </a:p>
          <a:p>
            <a:r>
              <a:rPr lang="en-US" sz="1200" b="1" dirty="0">
                <a:solidFill>
                  <a:srgbClr val="000000"/>
                </a:solidFill>
                <a:latin typeface="Times New Roman" panose="02020603050405020304" pitchFamily="18" charset="0"/>
                <a:ea typeface="Times New Roman" panose="02020603050405020304" pitchFamily="18" charset="0"/>
              </a:rPr>
              <a:t> </a:t>
            </a:r>
            <a:endParaRPr lang="en-US" sz="1200" dirty="0">
              <a:solidFill>
                <a:srgbClr val="000000"/>
              </a:solidFill>
              <a:latin typeface="Times New Roman" panose="02020603050405020304" pitchFamily="18" charset="0"/>
              <a:ea typeface="Times New Roman" panose="02020603050405020304" pitchFamily="18" charset="0"/>
            </a:endParaRPr>
          </a:p>
          <a:p>
            <a:r>
              <a:rPr lang="en-US" sz="1200" b="1" dirty="0">
                <a:solidFill>
                  <a:srgbClr val="000000"/>
                </a:solidFill>
                <a:latin typeface="Times New Roman" panose="02020603050405020304" pitchFamily="18" charset="0"/>
                <a:ea typeface="Times New Roman" panose="02020603050405020304" pitchFamily="18" charset="0"/>
              </a:rPr>
              <a:t>Keywords</a:t>
            </a:r>
            <a:r>
              <a:rPr lang="en-US" sz="1200" dirty="0">
                <a:solidFill>
                  <a:srgbClr val="000000"/>
                </a:solidFill>
                <a:latin typeface="Times New Roman" panose="02020603050405020304" pitchFamily="18" charset="0"/>
                <a:ea typeface="Times New Roman" panose="02020603050405020304" pitchFamily="18" charset="0"/>
              </a:rPr>
              <a:t>: Sulfur amino acids, Methionine, Cysteine, Physical performance, Mouse, Aging, Skeletal Muscle, Mitochondria </a:t>
            </a:r>
          </a:p>
        </p:txBody>
      </p:sp>
    </p:spTree>
    <p:extLst>
      <p:ext uri="{BB962C8B-B14F-4D97-AF65-F5344CB8AC3E}">
        <p14:creationId xmlns:p14="http://schemas.microsoft.com/office/powerpoint/2010/main" val="2667954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DBBE3747-4EA8-6447-922C-7C5E64AAF71E}"/>
              </a:ext>
            </a:extLst>
          </p:cNvPr>
          <p:cNvGraphicFramePr>
            <a:graphicFrameLocks noChangeAspect="1"/>
          </p:cNvGraphicFramePr>
          <p:nvPr>
            <p:extLst>
              <p:ext uri="{D42A27DB-BD31-4B8C-83A1-F6EECF244321}">
                <p14:modId xmlns:p14="http://schemas.microsoft.com/office/powerpoint/2010/main" val="3326167238"/>
              </p:ext>
            </p:extLst>
          </p:nvPr>
        </p:nvGraphicFramePr>
        <p:xfrm>
          <a:off x="457200" y="1257300"/>
          <a:ext cx="5943600" cy="4457700"/>
        </p:xfrm>
        <a:graphic>
          <a:graphicData uri="http://schemas.openxmlformats.org/presentationml/2006/ole">
            <mc:AlternateContent xmlns:mc="http://schemas.openxmlformats.org/markup-compatibility/2006">
              <mc:Choice xmlns:v="urn:schemas-microsoft-com:vml" Requires="v">
                <p:oleObj spid="_x0000_s1190" name="Document" r:id="rId3" imgW="5943600" imgH="4457700" progId="Word.Document.12">
                  <p:embed/>
                </p:oleObj>
              </mc:Choice>
              <mc:Fallback>
                <p:oleObj name="Document" r:id="rId3" imgW="5943600" imgH="4457700" progId="Word.Document.12">
                  <p:embed/>
                  <p:pic>
                    <p:nvPicPr>
                      <p:cNvPr id="0" name=""/>
                      <p:cNvPicPr/>
                      <p:nvPr/>
                    </p:nvPicPr>
                    <p:blipFill>
                      <a:blip r:embed="rId4"/>
                      <a:stretch>
                        <a:fillRect/>
                      </a:stretch>
                    </p:blipFill>
                    <p:spPr>
                      <a:xfrm>
                        <a:off x="457200" y="1257300"/>
                        <a:ext cx="5943600" cy="4457700"/>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719EEB9B-C795-C14B-B952-B23CD5476CE1}"/>
              </a:ext>
            </a:extLst>
          </p:cNvPr>
          <p:cNvSpPr txBox="1"/>
          <p:nvPr/>
        </p:nvSpPr>
        <p:spPr>
          <a:xfrm>
            <a:off x="304801" y="420469"/>
            <a:ext cx="6096000" cy="646331"/>
          </a:xfrm>
          <a:prstGeom prst="rect">
            <a:avLst/>
          </a:prstGeom>
          <a:noFill/>
        </p:spPr>
        <p:txBody>
          <a:bodyPr wrap="square" rtlCol="0">
            <a:spAutoFit/>
          </a:bodyPr>
          <a:lstStyle/>
          <a:p>
            <a:r>
              <a:rPr lang="en-US" sz="1200" b="1" dirty="0">
                <a:solidFill>
                  <a:srgbClr val="000000"/>
                </a:solidFill>
                <a:latin typeface="Times New Roman" panose="02020603050405020304" pitchFamily="18" charset="0"/>
                <a:ea typeface="Times New Roman" panose="02020603050405020304" pitchFamily="18" charset="0"/>
              </a:rPr>
              <a:t>Supplementary Table S1</a:t>
            </a:r>
            <a:r>
              <a:rPr lang="en-US" sz="1200" dirty="0">
                <a:solidFill>
                  <a:srgbClr val="000000"/>
                </a:solidFill>
                <a:latin typeface="Times New Roman" panose="02020603050405020304" pitchFamily="18" charset="0"/>
                <a:ea typeface="Times New Roman" panose="02020603050405020304" pitchFamily="18" charset="0"/>
              </a:rPr>
              <a:t>. Formulations for control (0.86% met, w/w) and SAAR (0.12% met, w/w) diets. Glutamic acid was adjusted to maintain equivalent nitrogen concentrations of the two diets.     </a:t>
            </a:r>
            <a:endParaRPr lang="en-US"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63060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A7650AAE-5FAB-724D-A24B-E339C1EF6DE0}"/>
              </a:ext>
            </a:extLst>
          </p:cNvPr>
          <p:cNvGraphicFramePr>
            <a:graphicFrameLocks noChangeAspect="1"/>
          </p:cNvGraphicFramePr>
          <p:nvPr>
            <p:extLst>
              <p:ext uri="{D42A27DB-BD31-4B8C-83A1-F6EECF244321}">
                <p14:modId xmlns:p14="http://schemas.microsoft.com/office/powerpoint/2010/main" val="1093517349"/>
              </p:ext>
            </p:extLst>
          </p:nvPr>
        </p:nvGraphicFramePr>
        <p:xfrm>
          <a:off x="349250" y="1593850"/>
          <a:ext cx="6235700" cy="1879600"/>
        </p:xfrm>
        <a:graphic>
          <a:graphicData uri="http://schemas.openxmlformats.org/presentationml/2006/ole">
            <mc:AlternateContent xmlns:mc="http://schemas.openxmlformats.org/markup-compatibility/2006">
              <mc:Choice xmlns:v="urn:schemas-microsoft-com:vml" Requires="v">
                <p:oleObj spid="_x0000_s2214" name="Document" r:id="rId3" imgW="6235700" imgH="1879600" progId="Word.Document.12">
                  <p:embed/>
                </p:oleObj>
              </mc:Choice>
              <mc:Fallback>
                <p:oleObj name="Document" r:id="rId3" imgW="6235700" imgH="1879600" progId="Word.Document.12">
                  <p:embed/>
                  <p:pic>
                    <p:nvPicPr>
                      <p:cNvPr id="0" name=""/>
                      <p:cNvPicPr/>
                      <p:nvPr/>
                    </p:nvPicPr>
                    <p:blipFill>
                      <a:blip r:embed="rId4"/>
                      <a:stretch>
                        <a:fillRect/>
                      </a:stretch>
                    </p:blipFill>
                    <p:spPr>
                      <a:xfrm>
                        <a:off x="349250" y="1593850"/>
                        <a:ext cx="6235700" cy="1879600"/>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BEDB5C81-F142-F144-A413-93A52E620551}"/>
              </a:ext>
            </a:extLst>
          </p:cNvPr>
          <p:cNvSpPr/>
          <p:nvPr/>
        </p:nvSpPr>
        <p:spPr>
          <a:xfrm>
            <a:off x="304800" y="457200"/>
            <a:ext cx="6019800" cy="461665"/>
          </a:xfrm>
          <a:prstGeom prst="rect">
            <a:avLst/>
          </a:prstGeom>
        </p:spPr>
        <p:txBody>
          <a:bodyPr wrap="square">
            <a:spAutoFit/>
          </a:bodyPr>
          <a:lstStyle/>
          <a:p>
            <a:r>
              <a:rPr lang="en-US" sz="1200" b="1" dirty="0">
                <a:latin typeface="Times New Roman" panose="02020603050405020304" pitchFamily="18" charset="0"/>
                <a:ea typeface="Times New Roman" panose="02020603050405020304" pitchFamily="18" charset="0"/>
              </a:rPr>
              <a:t>Supplementary Table S2</a:t>
            </a:r>
            <a:r>
              <a:rPr lang="en-US" sz="1200" dirty="0">
                <a:latin typeface="Times New Roman" panose="02020603050405020304" pitchFamily="18" charset="0"/>
                <a:ea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rPr>
              <a:t>Taqman</a:t>
            </a:r>
            <a:r>
              <a:rPr lang="en-US" sz="1200" dirty="0">
                <a:latin typeface="Times New Roman" panose="02020603050405020304" pitchFamily="18" charset="0"/>
                <a:ea typeface="Times New Roman" panose="02020603050405020304" pitchFamily="18" charset="0"/>
              </a:rPr>
              <a:t> primer-probe sets used for muscle gene expression from CF and SAAR mice.</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89179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4FB438E7-A580-584C-80E6-804B143776AE}"/>
              </a:ext>
            </a:extLst>
          </p:cNvPr>
          <p:cNvGraphicFramePr>
            <a:graphicFrameLocks noChangeAspect="1"/>
          </p:cNvGraphicFramePr>
          <p:nvPr>
            <p:extLst>
              <p:ext uri="{D42A27DB-BD31-4B8C-83A1-F6EECF244321}">
                <p14:modId xmlns:p14="http://schemas.microsoft.com/office/powerpoint/2010/main" val="803795743"/>
              </p:ext>
            </p:extLst>
          </p:nvPr>
        </p:nvGraphicFramePr>
        <p:xfrm>
          <a:off x="457200" y="1993900"/>
          <a:ext cx="5943600" cy="2641600"/>
        </p:xfrm>
        <a:graphic>
          <a:graphicData uri="http://schemas.openxmlformats.org/presentationml/2006/ole">
            <mc:AlternateContent xmlns:mc="http://schemas.openxmlformats.org/markup-compatibility/2006">
              <mc:Choice xmlns:v="urn:schemas-microsoft-com:vml" Requires="v">
                <p:oleObj spid="_x0000_s3239" name="Document" r:id="rId3" imgW="5943600" imgH="2641600" progId="Word.Document.12">
                  <p:embed/>
                </p:oleObj>
              </mc:Choice>
              <mc:Fallback>
                <p:oleObj name="Document" r:id="rId3" imgW="5943600" imgH="2641600" progId="Word.Document.12">
                  <p:embed/>
                  <p:pic>
                    <p:nvPicPr>
                      <p:cNvPr id="0" name=""/>
                      <p:cNvPicPr/>
                      <p:nvPr/>
                    </p:nvPicPr>
                    <p:blipFill>
                      <a:blip r:embed="rId4"/>
                      <a:stretch>
                        <a:fillRect/>
                      </a:stretch>
                    </p:blipFill>
                    <p:spPr>
                      <a:xfrm>
                        <a:off x="457200" y="1993900"/>
                        <a:ext cx="5943600" cy="2641600"/>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7B55B9CC-61DB-4C42-AC04-D9A75548A0B0}"/>
              </a:ext>
            </a:extLst>
          </p:cNvPr>
          <p:cNvSpPr/>
          <p:nvPr/>
        </p:nvSpPr>
        <p:spPr>
          <a:xfrm>
            <a:off x="304800" y="457200"/>
            <a:ext cx="5410200" cy="461665"/>
          </a:xfrm>
          <a:prstGeom prst="rect">
            <a:avLst/>
          </a:prstGeom>
        </p:spPr>
        <p:txBody>
          <a:bodyPr wrap="square">
            <a:spAutoFit/>
          </a:bodyPr>
          <a:lstStyle/>
          <a:p>
            <a:r>
              <a:rPr lang="en-US" sz="1200" b="1" dirty="0">
                <a:latin typeface="Times New Roman" panose="02020603050405020304" pitchFamily="18" charset="0"/>
                <a:ea typeface="Times New Roman" panose="02020603050405020304" pitchFamily="18" charset="0"/>
              </a:rPr>
              <a:t>Supplementary Table S3</a:t>
            </a:r>
            <a:r>
              <a:rPr lang="en-US" sz="1200" dirty="0">
                <a:latin typeface="Times New Roman" panose="02020603050405020304" pitchFamily="18" charset="0"/>
                <a:ea typeface="Times New Roman" panose="02020603050405020304" pitchFamily="18" charset="0"/>
              </a:rPr>
              <a:t>. Antibodies used for protein expression from CF and SAAR mice and C2C12 myotubes.</a:t>
            </a:r>
            <a:endParaRPr lang="en-US" sz="10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34785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D9A9DE10-F4A8-AE49-A473-A584EFD3A672}"/>
              </a:ext>
            </a:extLst>
          </p:cNvPr>
          <p:cNvSpPr txBox="1"/>
          <p:nvPr/>
        </p:nvSpPr>
        <p:spPr>
          <a:xfrm>
            <a:off x="3810000" y="3505200"/>
            <a:ext cx="51325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Males</a:t>
            </a:r>
          </a:p>
        </p:txBody>
      </p:sp>
      <p:sp>
        <p:nvSpPr>
          <p:cNvPr id="21" name="TextBox 20">
            <a:extLst>
              <a:ext uri="{FF2B5EF4-FFF2-40B4-BE49-F238E27FC236}">
                <a16:creationId xmlns:a16="http://schemas.microsoft.com/office/drawing/2014/main" id="{484EC454-5463-2545-B279-EC3C20CEA5A9}"/>
              </a:ext>
            </a:extLst>
          </p:cNvPr>
          <p:cNvSpPr txBox="1"/>
          <p:nvPr/>
        </p:nvSpPr>
        <p:spPr>
          <a:xfrm>
            <a:off x="3810000" y="4800600"/>
            <a:ext cx="62255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Females</a:t>
            </a:r>
          </a:p>
        </p:txBody>
      </p:sp>
      <p:sp>
        <p:nvSpPr>
          <p:cNvPr id="23" name="TextBox 22">
            <a:extLst>
              <a:ext uri="{FF2B5EF4-FFF2-40B4-BE49-F238E27FC236}">
                <a16:creationId xmlns:a16="http://schemas.microsoft.com/office/drawing/2014/main" id="{B6E42D85-23B5-A644-97EA-2E427AAEFBD2}"/>
              </a:ext>
            </a:extLst>
          </p:cNvPr>
          <p:cNvSpPr txBox="1"/>
          <p:nvPr/>
        </p:nvSpPr>
        <p:spPr>
          <a:xfrm>
            <a:off x="3722886" y="1919357"/>
            <a:ext cx="7306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Aged Males</a:t>
            </a:r>
          </a:p>
        </p:txBody>
      </p:sp>
      <p:pic>
        <p:nvPicPr>
          <p:cNvPr id="2" name="Picture 1">
            <a:extLst>
              <a:ext uri="{FF2B5EF4-FFF2-40B4-BE49-F238E27FC236}">
                <a16:creationId xmlns:a16="http://schemas.microsoft.com/office/drawing/2014/main" id="{56F655C6-8164-F347-BA7D-C8D1C9DC0924}"/>
              </a:ext>
            </a:extLst>
          </p:cNvPr>
          <p:cNvPicPr>
            <a:picLocks noChangeAspect="1"/>
          </p:cNvPicPr>
          <p:nvPr/>
        </p:nvPicPr>
        <p:blipFill>
          <a:blip r:embed="rId2"/>
          <a:stretch>
            <a:fillRect/>
          </a:stretch>
        </p:blipFill>
        <p:spPr>
          <a:xfrm>
            <a:off x="2048150" y="495300"/>
            <a:ext cx="1376297" cy="1371600"/>
          </a:xfrm>
          <a:prstGeom prst="rect">
            <a:avLst/>
          </a:prstGeom>
        </p:spPr>
      </p:pic>
      <p:pic>
        <p:nvPicPr>
          <p:cNvPr id="7" name="Picture 6">
            <a:extLst>
              <a:ext uri="{FF2B5EF4-FFF2-40B4-BE49-F238E27FC236}">
                <a16:creationId xmlns:a16="http://schemas.microsoft.com/office/drawing/2014/main" id="{365515C1-E10A-7D47-8BFC-21670CA23BC1}"/>
              </a:ext>
            </a:extLst>
          </p:cNvPr>
          <p:cNvPicPr>
            <a:picLocks noChangeAspect="1"/>
          </p:cNvPicPr>
          <p:nvPr/>
        </p:nvPicPr>
        <p:blipFill>
          <a:blip r:embed="rId3"/>
          <a:stretch>
            <a:fillRect/>
          </a:stretch>
        </p:blipFill>
        <p:spPr>
          <a:xfrm>
            <a:off x="2006027" y="4800600"/>
            <a:ext cx="1460543" cy="1371600"/>
          </a:xfrm>
          <a:prstGeom prst="rect">
            <a:avLst/>
          </a:prstGeom>
        </p:spPr>
      </p:pic>
      <p:pic>
        <p:nvPicPr>
          <p:cNvPr id="8" name="Picture 7">
            <a:extLst>
              <a:ext uri="{FF2B5EF4-FFF2-40B4-BE49-F238E27FC236}">
                <a16:creationId xmlns:a16="http://schemas.microsoft.com/office/drawing/2014/main" id="{E5D1A5A6-47B0-0045-966E-7AF363CDFC98}"/>
              </a:ext>
            </a:extLst>
          </p:cNvPr>
          <p:cNvPicPr>
            <a:picLocks noChangeAspect="1"/>
          </p:cNvPicPr>
          <p:nvPr/>
        </p:nvPicPr>
        <p:blipFill>
          <a:blip r:embed="rId4"/>
          <a:stretch>
            <a:fillRect/>
          </a:stretch>
        </p:blipFill>
        <p:spPr>
          <a:xfrm>
            <a:off x="1905000" y="1828800"/>
            <a:ext cx="1529230" cy="1543795"/>
          </a:xfrm>
          <a:prstGeom prst="rect">
            <a:avLst/>
          </a:prstGeom>
        </p:spPr>
      </p:pic>
      <p:sp>
        <p:nvSpPr>
          <p:cNvPr id="19" name="TextBox 18">
            <a:extLst>
              <a:ext uri="{FF2B5EF4-FFF2-40B4-BE49-F238E27FC236}">
                <a16:creationId xmlns:a16="http://schemas.microsoft.com/office/drawing/2014/main" id="{893179CD-EE94-3646-8831-39E9FDB901A1}"/>
              </a:ext>
            </a:extLst>
          </p:cNvPr>
          <p:cNvSpPr txBox="1"/>
          <p:nvPr/>
        </p:nvSpPr>
        <p:spPr>
          <a:xfrm>
            <a:off x="3748207" y="546556"/>
            <a:ext cx="8219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Young Males</a:t>
            </a:r>
          </a:p>
        </p:txBody>
      </p:sp>
      <p:pic>
        <p:nvPicPr>
          <p:cNvPr id="4" name="Picture 3">
            <a:extLst>
              <a:ext uri="{FF2B5EF4-FFF2-40B4-BE49-F238E27FC236}">
                <a16:creationId xmlns:a16="http://schemas.microsoft.com/office/drawing/2014/main" id="{B400FFC0-BFDD-7246-89FE-91223FA8CCCA}"/>
              </a:ext>
            </a:extLst>
          </p:cNvPr>
          <p:cNvPicPr>
            <a:picLocks noChangeAspect="1"/>
          </p:cNvPicPr>
          <p:nvPr/>
        </p:nvPicPr>
        <p:blipFill>
          <a:blip r:embed="rId5"/>
          <a:stretch>
            <a:fillRect/>
          </a:stretch>
        </p:blipFill>
        <p:spPr>
          <a:xfrm>
            <a:off x="3627208" y="734131"/>
            <a:ext cx="966486" cy="914400"/>
          </a:xfrm>
          <a:prstGeom prst="rect">
            <a:avLst/>
          </a:prstGeom>
        </p:spPr>
      </p:pic>
      <p:pic>
        <p:nvPicPr>
          <p:cNvPr id="16" name="Picture 15">
            <a:extLst>
              <a:ext uri="{FF2B5EF4-FFF2-40B4-BE49-F238E27FC236}">
                <a16:creationId xmlns:a16="http://schemas.microsoft.com/office/drawing/2014/main" id="{AD5957C2-9EF8-5142-8C30-054E8383E072}"/>
              </a:ext>
            </a:extLst>
          </p:cNvPr>
          <p:cNvPicPr>
            <a:picLocks noChangeAspect="1"/>
          </p:cNvPicPr>
          <p:nvPr/>
        </p:nvPicPr>
        <p:blipFill>
          <a:blip r:embed="rId6"/>
          <a:stretch>
            <a:fillRect/>
          </a:stretch>
        </p:blipFill>
        <p:spPr>
          <a:xfrm>
            <a:off x="3593939" y="3657600"/>
            <a:ext cx="978061" cy="914400"/>
          </a:xfrm>
          <a:prstGeom prst="rect">
            <a:avLst/>
          </a:prstGeom>
        </p:spPr>
      </p:pic>
      <p:pic>
        <p:nvPicPr>
          <p:cNvPr id="10" name="Picture 9">
            <a:extLst>
              <a:ext uri="{FF2B5EF4-FFF2-40B4-BE49-F238E27FC236}">
                <a16:creationId xmlns:a16="http://schemas.microsoft.com/office/drawing/2014/main" id="{877DDB6F-E058-6A43-8AD3-4C3064EA9E39}"/>
              </a:ext>
            </a:extLst>
          </p:cNvPr>
          <p:cNvPicPr>
            <a:picLocks noChangeAspect="1"/>
          </p:cNvPicPr>
          <p:nvPr/>
        </p:nvPicPr>
        <p:blipFill>
          <a:blip r:embed="rId7"/>
          <a:stretch>
            <a:fillRect/>
          </a:stretch>
        </p:blipFill>
        <p:spPr>
          <a:xfrm>
            <a:off x="3670139" y="4953000"/>
            <a:ext cx="978061" cy="914400"/>
          </a:xfrm>
          <a:prstGeom prst="rect">
            <a:avLst/>
          </a:prstGeom>
        </p:spPr>
      </p:pic>
      <p:sp>
        <p:nvSpPr>
          <p:cNvPr id="14" name="TextBox 13">
            <a:extLst>
              <a:ext uri="{FF2B5EF4-FFF2-40B4-BE49-F238E27FC236}">
                <a16:creationId xmlns:a16="http://schemas.microsoft.com/office/drawing/2014/main" id="{43803866-CE11-B443-A4BB-3D84CC981AC1}"/>
              </a:ext>
            </a:extLst>
          </p:cNvPr>
          <p:cNvSpPr txBox="1"/>
          <p:nvPr/>
        </p:nvSpPr>
        <p:spPr>
          <a:xfrm>
            <a:off x="778054" y="94073"/>
            <a:ext cx="192392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S1</a:t>
            </a:r>
          </a:p>
        </p:txBody>
      </p:sp>
      <p:sp>
        <p:nvSpPr>
          <p:cNvPr id="15" name="TextBox 14">
            <a:extLst>
              <a:ext uri="{FF2B5EF4-FFF2-40B4-BE49-F238E27FC236}">
                <a16:creationId xmlns:a16="http://schemas.microsoft.com/office/drawing/2014/main" id="{20C4C4E8-2917-4245-A066-07AA123808B2}"/>
              </a:ext>
            </a:extLst>
          </p:cNvPr>
          <p:cNvSpPr txBox="1"/>
          <p:nvPr/>
        </p:nvSpPr>
        <p:spPr>
          <a:xfrm>
            <a:off x="1824078" y="332028"/>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a:t>
            </a:r>
          </a:p>
        </p:txBody>
      </p:sp>
      <p:sp>
        <p:nvSpPr>
          <p:cNvPr id="17" name="TextBox 16">
            <a:extLst>
              <a:ext uri="{FF2B5EF4-FFF2-40B4-BE49-F238E27FC236}">
                <a16:creationId xmlns:a16="http://schemas.microsoft.com/office/drawing/2014/main" id="{6AACA819-CBC5-C04D-8AD4-6D2DCAC60644}"/>
              </a:ext>
            </a:extLst>
          </p:cNvPr>
          <p:cNvSpPr txBox="1"/>
          <p:nvPr/>
        </p:nvSpPr>
        <p:spPr>
          <a:xfrm>
            <a:off x="3522742" y="332028"/>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b</a:t>
            </a:r>
          </a:p>
        </p:txBody>
      </p:sp>
      <p:sp>
        <p:nvSpPr>
          <p:cNvPr id="18" name="TextBox 17">
            <a:extLst>
              <a:ext uri="{FF2B5EF4-FFF2-40B4-BE49-F238E27FC236}">
                <a16:creationId xmlns:a16="http://schemas.microsoft.com/office/drawing/2014/main" id="{B00592F9-5A9F-9D4E-BE20-564072AC6102}"/>
              </a:ext>
            </a:extLst>
          </p:cNvPr>
          <p:cNvSpPr txBox="1"/>
          <p:nvPr/>
        </p:nvSpPr>
        <p:spPr>
          <a:xfrm>
            <a:off x="1824078" y="1828800"/>
            <a:ext cx="26161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c</a:t>
            </a:r>
          </a:p>
        </p:txBody>
      </p:sp>
      <p:sp>
        <p:nvSpPr>
          <p:cNvPr id="22" name="TextBox 21">
            <a:extLst>
              <a:ext uri="{FF2B5EF4-FFF2-40B4-BE49-F238E27FC236}">
                <a16:creationId xmlns:a16="http://schemas.microsoft.com/office/drawing/2014/main" id="{DC2A0AF1-FD6C-7841-919B-DF8676B8AD65}"/>
              </a:ext>
            </a:extLst>
          </p:cNvPr>
          <p:cNvSpPr txBox="1"/>
          <p:nvPr/>
        </p:nvSpPr>
        <p:spPr>
          <a:xfrm>
            <a:off x="3514726" y="1828800"/>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d</a:t>
            </a:r>
          </a:p>
        </p:txBody>
      </p:sp>
      <p:sp>
        <p:nvSpPr>
          <p:cNvPr id="24" name="TextBox 23">
            <a:extLst>
              <a:ext uri="{FF2B5EF4-FFF2-40B4-BE49-F238E27FC236}">
                <a16:creationId xmlns:a16="http://schemas.microsoft.com/office/drawing/2014/main" id="{2BF73DBB-6F1C-524F-BF4C-214C1104CE87}"/>
              </a:ext>
            </a:extLst>
          </p:cNvPr>
          <p:cNvSpPr txBox="1"/>
          <p:nvPr/>
        </p:nvSpPr>
        <p:spPr>
          <a:xfrm>
            <a:off x="1788923" y="3276600"/>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e</a:t>
            </a:r>
          </a:p>
        </p:txBody>
      </p:sp>
      <p:sp>
        <p:nvSpPr>
          <p:cNvPr id="25" name="TextBox 24">
            <a:extLst>
              <a:ext uri="{FF2B5EF4-FFF2-40B4-BE49-F238E27FC236}">
                <a16:creationId xmlns:a16="http://schemas.microsoft.com/office/drawing/2014/main" id="{689E1AF2-D06D-264D-8688-89A4CA3B2095}"/>
              </a:ext>
            </a:extLst>
          </p:cNvPr>
          <p:cNvSpPr txBox="1"/>
          <p:nvPr/>
        </p:nvSpPr>
        <p:spPr>
          <a:xfrm>
            <a:off x="3487587" y="3276600"/>
            <a:ext cx="22794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f</a:t>
            </a:r>
          </a:p>
        </p:txBody>
      </p:sp>
      <p:sp>
        <p:nvSpPr>
          <p:cNvPr id="26" name="TextBox 25">
            <a:extLst>
              <a:ext uri="{FF2B5EF4-FFF2-40B4-BE49-F238E27FC236}">
                <a16:creationId xmlns:a16="http://schemas.microsoft.com/office/drawing/2014/main" id="{FE18C853-059E-784F-9248-3C7DEFBC14D0}"/>
              </a:ext>
            </a:extLst>
          </p:cNvPr>
          <p:cNvSpPr txBox="1"/>
          <p:nvPr/>
        </p:nvSpPr>
        <p:spPr>
          <a:xfrm>
            <a:off x="1788923" y="4648200"/>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g</a:t>
            </a:r>
          </a:p>
        </p:txBody>
      </p:sp>
      <p:sp>
        <p:nvSpPr>
          <p:cNvPr id="27" name="TextBox 26">
            <a:extLst>
              <a:ext uri="{FF2B5EF4-FFF2-40B4-BE49-F238E27FC236}">
                <a16:creationId xmlns:a16="http://schemas.microsoft.com/office/drawing/2014/main" id="{49C33451-B997-FA44-A1B3-AB9265CA0504}"/>
              </a:ext>
            </a:extLst>
          </p:cNvPr>
          <p:cNvSpPr txBox="1"/>
          <p:nvPr/>
        </p:nvSpPr>
        <p:spPr>
          <a:xfrm>
            <a:off x="3479571" y="4648200"/>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h</a:t>
            </a:r>
          </a:p>
        </p:txBody>
      </p:sp>
      <p:sp>
        <p:nvSpPr>
          <p:cNvPr id="28" name="TextBox 27">
            <a:extLst>
              <a:ext uri="{FF2B5EF4-FFF2-40B4-BE49-F238E27FC236}">
                <a16:creationId xmlns:a16="http://schemas.microsoft.com/office/drawing/2014/main" id="{F7659B96-679C-B540-B2D6-87B3377010FB}"/>
              </a:ext>
            </a:extLst>
          </p:cNvPr>
          <p:cNvSpPr txBox="1"/>
          <p:nvPr/>
        </p:nvSpPr>
        <p:spPr>
          <a:xfrm>
            <a:off x="335341" y="6172200"/>
            <a:ext cx="6187318" cy="2308324"/>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1. Body weights and food intake of mice fed either CF or SAAR diet. </a:t>
            </a:r>
            <a:r>
              <a:rPr lang="en-US" sz="1200" dirty="0">
                <a:latin typeface="Times New Roman" panose="02020603050405020304" pitchFamily="18" charset="0"/>
                <a:cs typeface="Times New Roman" panose="02020603050405020304" pitchFamily="18" charset="0"/>
              </a:rPr>
              <a:t>Body weights were measured twice weekly in young (a), aged (b), adult male (e), and adult female (g) mice fed either a CF (clear circles) or SAAR (black circles), as described in Methods. Inverted black triangles indicate time periods when the mice were subjected to in-cage running wheels, as described in Methods. Inverted white triangles indicate the time period when the mice were subjected to wire hang, grip strength, and accelerated rotarod tests, as described in Methods. Food intake was measured twice weekly and the averages were normalized to body weight as indicated in young (b), aged (d), middle-aged male (f) and female (h) mice fed either a CF (white bars) or SAAR (black bars), as described in Methods. Data from figures S1a – S1f are published in ref. 46, </a:t>
            </a:r>
            <a:r>
              <a:rPr lang="en-US" sz="1200" dirty="0" err="1">
                <a:latin typeface="Times New Roman" panose="02020603050405020304" pitchFamily="18" charset="0"/>
                <a:cs typeface="Times New Roman" panose="02020603050405020304" pitchFamily="18" charset="0"/>
              </a:rPr>
              <a:t>McGilvrey</a:t>
            </a:r>
            <a:r>
              <a:rPr lang="en-US" sz="1200" dirty="0">
                <a:latin typeface="Times New Roman" panose="02020603050405020304" pitchFamily="18" charset="0"/>
                <a:cs typeface="Times New Roman" panose="02020603050405020304" pitchFamily="18" charset="0"/>
              </a:rPr>
              <a:t>, M. et al. Obesity (Silver Spring) 31, 159-170, doi:10.1002/oby.23583 (2023). Statistical analysis was conducted using </a:t>
            </a:r>
            <a:r>
              <a:rPr lang="en-US" sz="1200" i="1" dirty="0">
                <a:latin typeface="Times New Roman" panose="02020603050405020304" pitchFamily="18" charset="0"/>
                <a:cs typeface="Times New Roman" panose="02020603050405020304" pitchFamily="18" charset="0"/>
              </a:rPr>
              <a:t>t</a:t>
            </a:r>
            <a:r>
              <a:rPr lang="en-US" sz="1200" dirty="0">
                <a:latin typeface="Times New Roman" panose="02020603050405020304" pitchFamily="18" charset="0"/>
                <a:cs typeface="Times New Roman" panose="02020603050405020304" pitchFamily="18" charset="0"/>
              </a:rPr>
              <a:t>-test as described in Methods (n = 5 - 8 / group). </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 values are indicated or </a:t>
            </a:r>
            <a:r>
              <a:rPr lang="en-US" sz="1200" baseline="30000" dirty="0">
                <a:latin typeface="Times New Roman" panose="02020603050405020304" pitchFamily="18" charset="0"/>
                <a:cs typeface="Times New Roman" panose="02020603050405020304" pitchFamily="18" charset="0"/>
              </a:rPr>
              <a:t>*</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 &lt; 0.05, </a:t>
            </a:r>
            <a:r>
              <a:rPr lang="en-US" sz="1200" baseline="30000" dirty="0">
                <a:latin typeface="Times New Roman" panose="02020603050405020304" pitchFamily="18" charset="0"/>
                <a:cs typeface="Times New Roman" panose="02020603050405020304" pitchFamily="18" charset="0"/>
              </a:rPr>
              <a:t>**</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 &lt; 0.01,</a:t>
            </a:r>
            <a:r>
              <a:rPr lang="en-US" sz="1200" baseline="300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 &lt; 0.001.</a:t>
            </a:r>
          </a:p>
        </p:txBody>
      </p:sp>
      <p:pic>
        <p:nvPicPr>
          <p:cNvPr id="3" name="Picture 2">
            <a:extLst>
              <a:ext uri="{FF2B5EF4-FFF2-40B4-BE49-F238E27FC236}">
                <a16:creationId xmlns:a16="http://schemas.microsoft.com/office/drawing/2014/main" id="{92E6BD76-1C15-AB4A-9594-2CC058F1B0B9}"/>
              </a:ext>
            </a:extLst>
          </p:cNvPr>
          <p:cNvPicPr>
            <a:picLocks noChangeAspect="1"/>
          </p:cNvPicPr>
          <p:nvPr/>
        </p:nvPicPr>
        <p:blipFill>
          <a:blip r:embed="rId8"/>
          <a:stretch>
            <a:fillRect/>
          </a:stretch>
        </p:blipFill>
        <p:spPr>
          <a:xfrm>
            <a:off x="3528247" y="2129503"/>
            <a:ext cx="1119904" cy="1097280"/>
          </a:xfrm>
          <a:prstGeom prst="rect">
            <a:avLst/>
          </a:prstGeom>
        </p:spPr>
      </p:pic>
      <p:pic>
        <p:nvPicPr>
          <p:cNvPr id="6" name="Picture 5">
            <a:extLst>
              <a:ext uri="{FF2B5EF4-FFF2-40B4-BE49-F238E27FC236}">
                <a16:creationId xmlns:a16="http://schemas.microsoft.com/office/drawing/2014/main" id="{CFB42791-ECE6-D144-8C92-6E995AA924CE}"/>
              </a:ext>
            </a:extLst>
          </p:cNvPr>
          <p:cNvPicPr>
            <a:picLocks noChangeAspect="1"/>
          </p:cNvPicPr>
          <p:nvPr/>
        </p:nvPicPr>
        <p:blipFill>
          <a:blip r:embed="rId9"/>
          <a:stretch>
            <a:fillRect/>
          </a:stretch>
        </p:blipFill>
        <p:spPr>
          <a:xfrm>
            <a:off x="1981200" y="3429000"/>
            <a:ext cx="1371600" cy="1291442"/>
          </a:xfrm>
          <a:prstGeom prst="rect">
            <a:avLst/>
          </a:prstGeom>
        </p:spPr>
      </p:pic>
    </p:spTree>
    <p:extLst>
      <p:ext uri="{BB962C8B-B14F-4D97-AF65-F5344CB8AC3E}">
        <p14:creationId xmlns:p14="http://schemas.microsoft.com/office/powerpoint/2010/main" val="3917247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1FA756C-1412-9E4B-B628-C119F6B5118D}"/>
              </a:ext>
            </a:extLst>
          </p:cNvPr>
          <p:cNvPicPr>
            <a:picLocks noChangeAspect="1"/>
          </p:cNvPicPr>
          <p:nvPr/>
        </p:nvPicPr>
        <p:blipFill>
          <a:blip r:embed="rId2"/>
          <a:stretch>
            <a:fillRect/>
          </a:stretch>
        </p:blipFill>
        <p:spPr>
          <a:xfrm>
            <a:off x="766463" y="495300"/>
            <a:ext cx="1379438" cy="1097280"/>
          </a:xfrm>
          <a:prstGeom prst="rect">
            <a:avLst/>
          </a:prstGeom>
        </p:spPr>
      </p:pic>
      <p:pic>
        <p:nvPicPr>
          <p:cNvPr id="3" name="Picture 2">
            <a:extLst>
              <a:ext uri="{FF2B5EF4-FFF2-40B4-BE49-F238E27FC236}">
                <a16:creationId xmlns:a16="http://schemas.microsoft.com/office/drawing/2014/main" id="{DF9B02DE-61AC-644B-9BC7-AE2B173B6C08}"/>
              </a:ext>
            </a:extLst>
          </p:cNvPr>
          <p:cNvPicPr>
            <a:picLocks noChangeAspect="1"/>
          </p:cNvPicPr>
          <p:nvPr/>
        </p:nvPicPr>
        <p:blipFill>
          <a:blip r:embed="rId3"/>
          <a:stretch>
            <a:fillRect/>
          </a:stretch>
        </p:blipFill>
        <p:spPr>
          <a:xfrm>
            <a:off x="2240367" y="495300"/>
            <a:ext cx="1310466" cy="1097280"/>
          </a:xfrm>
          <a:prstGeom prst="rect">
            <a:avLst/>
          </a:prstGeom>
        </p:spPr>
      </p:pic>
      <p:pic>
        <p:nvPicPr>
          <p:cNvPr id="4" name="Picture 3">
            <a:extLst>
              <a:ext uri="{FF2B5EF4-FFF2-40B4-BE49-F238E27FC236}">
                <a16:creationId xmlns:a16="http://schemas.microsoft.com/office/drawing/2014/main" id="{5F1870A9-15FD-FB42-83B1-0D3BAA5E1DB9}"/>
              </a:ext>
            </a:extLst>
          </p:cNvPr>
          <p:cNvPicPr>
            <a:picLocks noChangeAspect="1"/>
          </p:cNvPicPr>
          <p:nvPr/>
        </p:nvPicPr>
        <p:blipFill>
          <a:blip r:embed="rId4"/>
          <a:stretch>
            <a:fillRect/>
          </a:stretch>
        </p:blipFill>
        <p:spPr>
          <a:xfrm>
            <a:off x="3740084" y="495300"/>
            <a:ext cx="1339054" cy="1097280"/>
          </a:xfrm>
          <a:prstGeom prst="rect">
            <a:avLst/>
          </a:prstGeom>
        </p:spPr>
      </p:pic>
      <p:sp>
        <p:nvSpPr>
          <p:cNvPr id="8" name="TextBox 7">
            <a:extLst>
              <a:ext uri="{FF2B5EF4-FFF2-40B4-BE49-F238E27FC236}">
                <a16:creationId xmlns:a16="http://schemas.microsoft.com/office/drawing/2014/main" id="{F9EEC926-BFA0-EA4B-BAB0-4CCF0A583C72}"/>
              </a:ext>
            </a:extLst>
          </p:cNvPr>
          <p:cNvSpPr txBox="1"/>
          <p:nvPr/>
        </p:nvSpPr>
        <p:spPr>
          <a:xfrm>
            <a:off x="778054" y="94073"/>
            <a:ext cx="192392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S2</a:t>
            </a:r>
          </a:p>
        </p:txBody>
      </p:sp>
      <p:pic>
        <p:nvPicPr>
          <p:cNvPr id="7" name="Picture 6">
            <a:extLst>
              <a:ext uri="{FF2B5EF4-FFF2-40B4-BE49-F238E27FC236}">
                <a16:creationId xmlns:a16="http://schemas.microsoft.com/office/drawing/2014/main" id="{9F6D63FB-2680-7142-AF84-33490E9BC1DA}"/>
              </a:ext>
            </a:extLst>
          </p:cNvPr>
          <p:cNvPicPr>
            <a:picLocks noChangeAspect="1"/>
          </p:cNvPicPr>
          <p:nvPr/>
        </p:nvPicPr>
        <p:blipFill>
          <a:blip r:embed="rId5"/>
          <a:stretch>
            <a:fillRect/>
          </a:stretch>
        </p:blipFill>
        <p:spPr>
          <a:xfrm>
            <a:off x="750788" y="1847939"/>
            <a:ext cx="1410789" cy="1097280"/>
          </a:xfrm>
          <a:prstGeom prst="rect">
            <a:avLst/>
          </a:prstGeom>
        </p:spPr>
      </p:pic>
      <p:pic>
        <p:nvPicPr>
          <p:cNvPr id="10" name="Picture 9">
            <a:extLst>
              <a:ext uri="{FF2B5EF4-FFF2-40B4-BE49-F238E27FC236}">
                <a16:creationId xmlns:a16="http://schemas.microsoft.com/office/drawing/2014/main" id="{1C0AE0B9-CE51-8240-B034-0F128EF56F20}"/>
              </a:ext>
            </a:extLst>
          </p:cNvPr>
          <p:cNvPicPr>
            <a:picLocks noChangeAspect="1"/>
          </p:cNvPicPr>
          <p:nvPr/>
        </p:nvPicPr>
        <p:blipFill>
          <a:blip r:embed="rId6"/>
          <a:stretch>
            <a:fillRect/>
          </a:stretch>
        </p:blipFill>
        <p:spPr>
          <a:xfrm>
            <a:off x="2209800" y="1796750"/>
            <a:ext cx="1371600" cy="1148469"/>
          </a:xfrm>
          <a:prstGeom prst="rect">
            <a:avLst/>
          </a:prstGeom>
        </p:spPr>
      </p:pic>
      <p:pic>
        <p:nvPicPr>
          <p:cNvPr id="11" name="Picture 10">
            <a:extLst>
              <a:ext uri="{FF2B5EF4-FFF2-40B4-BE49-F238E27FC236}">
                <a16:creationId xmlns:a16="http://schemas.microsoft.com/office/drawing/2014/main" id="{666ED4C5-8A8F-394C-8EB5-43606BA8D904}"/>
              </a:ext>
            </a:extLst>
          </p:cNvPr>
          <p:cNvPicPr>
            <a:picLocks noChangeAspect="1"/>
          </p:cNvPicPr>
          <p:nvPr/>
        </p:nvPicPr>
        <p:blipFill>
          <a:blip r:embed="rId7"/>
          <a:stretch>
            <a:fillRect/>
          </a:stretch>
        </p:blipFill>
        <p:spPr>
          <a:xfrm>
            <a:off x="3723811" y="1828800"/>
            <a:ext cx="1371600" cy="1116419"/>
          </a:xfrm>
          <a:prstGeom prst="rect">
            <a:avLst/>
          </a:prstGeom>
        </p:spPr>
      </p:pic>
      <p:sp>
        <p:nvSpPr>
          <p:cNvPr id="5" name="Rectangle 4">
            <a:extLst>
              <a:ext uri="{FF2B5EF4-FFF2-40B4-BE49-F238E27FC236}">
                <a16:creationId xmlns:a16="http://schemas.microsoft.com/office/drawing/2014/main" id="{48DD54C8-EA61-A642-91D9-5125A2BDC493}"/>
              </a:ext>
            </a:extLst>
          </p:cNvPr>
          <p:cNvSpPr/>
          <p:nvPr/>
        </p:nvSpPr>
        <p:spPr>
          <a:xfrm>
            <a:off x="114300" y="3429000"/>
            <a:ext cx="6629400" cy="1754326"/>
          </a:xfrm>
          <a:prstGeom prst="rect">
            <a:avLst/>
          </a:prstGeom>
        </p:spPr>
        <p:txBody>
          <a:bodyPr wrap="square">
            <a:spAutoFit/>
          </a:bodyPr>
          <a:lstStyle/>
          <a:p>
            <a:r>
              <a:rPr lang="en-US" sz="1200" dirty="0">
                <a:latin typeface="Times New Roman" panose="02020603050405020304" pitchFamily="18" charset="0"/>
                <a:cs typeface="Times New Roman" panose="02020603050405020304" pitchFamily="18" charset="0"/>
              </a:rPr>
              <a:t>Supplementary Figure S2. Physical activity of SAAR mice is influenced by age. Young mice were defined as those fed either control (CF, 0.86% met w/w, white bars or circles) or SAAR (0.12 met w/w, black bars or circles) starting at 8 weeks old for 52 weeks. Aged mice were defined as those fed either diet at 2 years old for 15 weeks . Middle-aged (1-year-old) male and female C57Bl/6J mice were fed either diet for 52 weeks. White dots within bar graphs indicate values from each animal. Physical activity was assessed by wire hang test (a and d) was performed 2 weeks prior to sacrifice, as described in Methods. Average distance (b and e) and speed (c and f) of all time points. Statistical analysis was conducted using 2-way ANOVA with </a:t>
            </a:r>
            <a:r>
              <a:rPr lang="en-US" sz="1200" dirty="0" err="1">
                <a:latin typeface="Times New Roman" panose="02020603050405020304" pitchFamily="18" charset="0"/>
                <a:cs typeface="Times New Roman" panose="02020603050405020304" pitchFamily="18" charset="0"/>
              </a:rPr>
              <a:t>Sidak</a:t>
            </a:r>
            <a:r>
              <a:rPr lang="en-US" sz="1200" dirty="0">
                <a:latin typeface="Times New Roman" panose="02020603050405020304" pitchFamily="18" charset="0"/>
                <a:cs typeface="Times New Roman" panose="02020603050405020304" pitchFamily="18" charset="0"/>
              </a:rPr>
              <a:t> post hoc test, as described in methods (n = 5–8 per group, *P &lt; 0.05, **P &lt; 0.01, ****P &lt; 0.0001).</a:t>
            </a:r>
          </a:p>
        </p:txBody>
      </p:sp>
      <p:sp>
        <p:nvSpPr>
          <p:cNvPr id="12" name="TextBox 11">
            <a:extLst>
              <a:ext uri="{FF2B5EF4-FFF2-40B4-BE49-F238E27FC236}">
                <a16:creationId xmlns:a16="http://schemas.microsoft.com/office/drawing/2014/main" id="{FCBEAD9B-F638-004D-B283-119E62661DD4}"/>
              </a:ext>
            </a:extLst>
          </p:cNvPr>
          <p:cNvSpPr txBox="1"/>
          <p:nvPr/>
        </p:nvSpPr>
        <p:spPr>
          <a:xfrm>
            <a:off x="722927" y="332601"/>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a:t>
            </a:r>
          </a:p>
        </p:txBody>
      </p:sp>
      <p:sp>
        <p:nvSpPr>
          <p:cNvPr id="13" name="TextBox 12">
            <a:extLst>
              <a:ext uri="{FF2B5EF4-FFF2-40B4-BE49-F238E27FC236}">
                <a16:creationId xmlns:a16="http://schemas.microsoft.com/office/drawing/2014/main" id="{B5509B21-2331-9F4E-8714-E62F89B3D892}"/>
              </a:ext>
            </a:extLst>
          </p:cNvPr>
          <p:cNvSpPr txBox="1"/>
          <p:nvPr/>
        </p:nvSpPr>
        <p:spPr>
          <a:xfrm>
            <a:off x="2172672" y="332601"/>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b</a:t>
            </a:r>
          </a:p>
        </p:txBody>
      </p:sp>
      <p:sp>
        <p:nvSpPr>
          <p:cNvPr id="14" name="TextBox 13">
            <a:extLst>
              <a:ext uri="{FF2B5EF4-FFF2-40B4-BE49-F238E27FC236}">
                <a16:creationId xmlns:a16="http://schemas.microsoft.com/office/drawing/2014/main" id="{7DC750FC-26BA-F440-8BA7-22F135B850A0}"/>
              </a:ext>
            </a:extLst>
          </p:cNvPr>
          <p:cNvSpPr txBox="1"/>
          <p:nvPr/>
        </p:nvSpPr>
        <p:spPr>
          <a:xfrm>
            <a:off x="3624590" y="332601"/>
            <a:ext cx="26161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c</a:t>
            </a:r>
          </a:p>
        </p:txBody>
      </p:sp>
      <p:sp>
        <p:nvSpPr>
          <p:cNvPr id="15" name="TextBox 14">
            <a:extLst>
              <a:ext uri="{FF2B5EF4-FFF2-40B4-BE49-F238E27FC236}">
                <a16:creationId xmlns:a16="http://schemas.microsoft.com/office/drawing/2014/main" id="{1A4269F1-0CD2-E54E-BE42-B00A14557282}"/>
              </a:ext>
            </a:extLst>
          </p:cNvPr>
          <p:cNvSpPr txBox="1"/>
          <p:nvPr/>
        </p:nvSpPr>
        <p:spPr>
          <a:xfrm>
            <a:off x="722927" y="1600200"/>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d</a:t>
            </a:r>
          </a:p>
        </p:txBody>
      </p:sp>
      <p:sp>
        <p:nvSpPr>
          <p:cNvPr id="16" name="TextBox 15">
            <a:extLst>
              <a:ext uri="{FF2B5EF4-FFF2-40B4-BE49-F238E27FC236}">
                <a16:creationId xmlns:a16="http://schemas.microsoft.com/office/drawing/2014/main" id="{06BCEEF4-E4AC-4C4A-963B-A76375B95249}"/>
              </a:ext>
            </a:extLst>
          </p:cNvPr>
          <p:cNvSpPr txBox="1"/>
          <p:nvPr/>
        </p:nvSpPr>
        <p:spPr>
          <a:xfrm>
            <a:off x="2172672" y="1600200"/>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e</a:t>
            </a:r>
          </a:p>
        </p:txBody>
      </p:sp>
      <p:sp>
        <p:nvSpPr>
          <p:cNvPr id="17" name="TextBox 16">
            <a:extLst>
              <a:ext uri="{FF2B5EF4-FFF2-40B4-BE49-F238E27FC236}">
                <a16:creationId xmlns:a16="http://schemas.microsoft.com/office/drawing/2014/main" id="{B2ED32BB-ABF3-8643-B3B7-C45973F31BE2}"/>
              </a:ext>
            </a:extLst>
          </p:cNvPr>
          <p:cNvSpPr txBox="1"/>
          <p:nvPr/>
        </p:nvSpPr>
        <p:spPr>
          <a:xfrm>
            <a:off x="3641421" y="1600200"/>
            <a:ext cx="22794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f</a:t>
            </a:r>
          </a:p>
        </p:txBody>
      </p:sp>
    </p:spTree>
    <p:extLst>
      <p:ext uri="{BB962C8B-B14F-4D97-AF65-F5344CB8AC3E}">
        <p14:creationId xmlns:p14="http://schemas.microsoft.com/office/powerpoint/2010/main" val="2077014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E2A90D-E1DE-EB40-82B2-10FF841B3D64}"/>
              </a:ext>
            </a:extLst>
          </p:cNvPr>
          <p:cNvSpPr txBox="1"/>
          <p:nvPr/>
        </p:nvSpPr>
        <p:spPr>
          <a:xfrm>
            <a:off x="2126149" y="370226"/>
            <a:ext cx="692818" cy="246221"/>
          </a:xfrm>
          <a:prstGeom prst="rect">
            <a:avLst/>
          </a:prstGeom>
          <a:noFill/>
        </p:spPr>
        <p:txBody>
          <a:bodyPr wrap="none" rtlCol="0" anchor="b">
            <a:spAutoFit/>
          </a:bodyPr>
          <a:lstStyle/>
          <a:p>
            <a:r>
              <a:rPr lang="en-US" sz="1000" dirty="0">
                <a:latin typeface="Arial" panose="020B0604020202020204" pitchFamily="34" charset="0"/>
                <a:cs typeface="Arial" panose="020B0604020202020204" pitchFamily="34" charset="0"/>
              </a:rPr>
              <a:t>a. Young</a:t>
            </a:r>
          </a:p>
        </p:txBody>
      </p:sp>
      <p:sp>
        <p:nvSpPr>
          <p:cNvPr id="4" name="TextBox 3">
            <a:extLst>
              <a:ext uri="{FF2B5EF4-FFF2-40B4-BE49-F238E27FC236}">
                <a16:creationId xmlns:a16="http://schemas.microsoft.com/office/drawing/2014/main" id="{4920A826-6261-8744-A1DF-3481666CE5FD}"/>
              </a:ext>
            </a:extLst>
          </p:cNvPr>
          <p:cNvSpPr txBox="1"/>
          <p:nvPr/>
        </p:nvSpPr>
        <p:spPr>
          <a:xfrm>
            <a:off x="4770444" y="370226"/>
            <a:ext cx="622286" cy="246221"/>
          </a:xfrm>
          <a:prstGeom prst="rect">
            <a:avLst/>
          </a:prstGeom>
          <a:noFill/>
        </p:spPr>
        <p:txBody>
          <a:bodyPr wrap="none" rtlCol="0" anchor="b">
            <a:spAutoFit/>
          </a:bodyPr>
          <a:lstStyle/>
          <a:p>
            <a:r>
              <a:rPr lang="en-US" sz="1000" dirty="0">
                <a:latin typeface="Arial" panose="020B0604020202020204" pitchFamily="34" charset="0"/>
                <a:cs typeface="Arial" panose="020B0604020202020204" pitchFamily="34" charset="0"/>
              </a:rPr>
              <a:t>b. Aged</a:t>
            </a:r>
          </a:p>
        </p:txBody>
      </p:sp>
      <p:sp>
        <p:nvSpPr>
          <p:cNvPr id="5" name="TextBox 4">
            <a:extLst>
              <a:ext uri="{FF2B5EF4-FFF2-40B4-BE49-F238E27FC236}">
                <a16:creationId xmlns:a16="http://schemas.microsoft.com/office/drawing/2014/main" id="{8E22E9DD-AB03-8B48-8931-CC7E0A650D53}"/>
              </a:ext>
            </a:extLst>
          </p:cNvPr>
          <p:cNvSpPr txBox="1"/>
          <p:nvPr/>
        </p:nvSpPr>
        <p:spPr>
          <a:xfrm>
            <a:off x="925276" y="2056833"/>
            <a:ext cx="659156"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Stripped</a:t>
            </a:r>
          </a:p>
        </p:txBody>
      </p:sp>
      <p:sp>
        <p:nvSpPr>
          <p:cNvPr id="6" name="TextBox 5">
            <a:extLst>
              <a:ext uri="{FF2B5EF4-FFF2-40B4-BE49-F238E27FC236}">
                <a16:creationId xmlns:a16="http://schemas.microsoft.com/office/drawing/2014/main" id="{CF847885-5902-F442-8BE7-185164E65DED}"/>
              </a:ext>
            </a:extLst>
          </p:cNvPr>
          <p:cNvSpPr txBox="1"/>
          <p:nvPr/>
        </p:nvSpPr>
        <p:spPr>
          <a:xfrm>
            <a:off x="434758" y="1021256"/>
            <a:ext cx="1149674"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p-eIF2a (38 </a:t>
            </a:r>
            <a:r>
              <a:rPr lang="en-US" sz="1000" dirty="0" err="1">
                <a:latin typeface="Arial" panose="020B0604020202020204" pitchFamily="34" charset="0"/>
                <a:cs typeface="Arial" panose="020B0604020202020204" pitchFamily="34" charset="0"/>
              </a:rPr>
              <a:t>kDa</a:t>
            </a:r>
            <a:r>
              <a:rPr lang="en-US" sz="1000" dirty="0">
                <a:latin typeface="Arial" panose="020B0604020202020204" pitchFamily="34" charset="0"/>
                <a:cs typeface="Arial" panose="020B0604020202020204" pitchFamily="34" charset="0"/>
              </a:rPr>
              <a:t>)</a:t>
            </a:r>
          </a:p>
        </p:txBody>
      </p:sp>
      <p:pic>
        <p:nvPicPr>
          <p:cNvPr id="8" name="Picture 7">
            <a:extLst>
              <a:ext uri="{FF2B5EF4-FFF2-40B4-BE49-F238E27FC236}">
                <a16:creationId xmlns:a16="http://schemas.microsoft.com/office/drawing/2014/main" id="{C3ED6C0D-F0A9-7247-BBED-32961797AA2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58158" y="7817346"/>
            <a:ext cx="1828800" cy="1098054"/>
          </a:xfrm>
          <a:prstGeom prst="rect">
            <a:avLst/>
          </a:prstGeom>
        </p:spPr>
      </p:pic>
      <p:pic>
        <p:nvPicPr>
          <p:cNvPr id="9" name="Picture 8">
            <a:extLst>
              <a:ext uri="{FF2B5EF4-FFF2-40B4-BE49-F238E27FC236}">
                <a16:creationId xmlns:a16="http://schemas.microsoft.com/office/drawing/2014/main" id="{3E9DD663-0C3C-4440-A1BB-E6F94890BFB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58158" y="616447"/>
            <a:ext cx="1828800" cy="1055839"/>
          </a:xfrm>
          <a:prstGeom prst="rect">
            <a:avLst/>
          </a:prstGeom>
        </p:spPr>
      </p:pic>
      <p:pic>
        <p:nvPicPr>
          <p:cNvPr id="10" name="Picture 9">
            <a:extLst>
              <a:ext uri="{FF2B5EF4-FFF2-40B4-BE49-F238E27FC236}">
                <a16:creationId xmlns:a16="http://schemas.microsoft.com/office/drawing/2014/main" id="{975237C5-E247-B34B-A676-B26F8099A63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558158" y="1600200"/>
            <a:ext cx="1828800" cy="1159486"/>
          </a:xfrm>
          <a:prstGeom prst="rect">
            <a:avLst/>
          </a:prstGeom>
        </p:spPr>
      </p:pic>
      <p:sp>
        <p:nvSpPr>
          <p:cNvPr id="11" name="TextBox 10">
            <a:extLst>
              <a:ext uri="{FF2B5EF4-FFF2-40B4-BE49-F238E27FC236}">
                <a16:creationId xmlns:a16="http://schemas.microsoft.com/office/drawing/2014/main" id="{BAB2A96C-4965-294A-B66D-494FC54DC903}"/>
              </a:ext>
            </a:extLst>
          </p:cNvPr>
          <p:cNvSpPr txBox="1"/>
          <p:nvPr/>
        </p:nvSpPr>
        <p:spPr>
          <a:xfrm>
            <a:off x="777800" y="8243263"/>
            <a:ext cx="806632"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Ponceau S</a:t>
            </a:r>
          </a:p>
        </p:txBody>
      </p:sp>
      <p:pic>
        <p:nvPicPr>
          <p:cNvPr id="12" name="Picture 11">
            <a:extLst>
              <a:ext uri="{FF2B5EF4-FFF2-40B4-BE49-F238E27FC236}">
                <a16:creationId xmlns:a16="http://schemas.microsoft.com/office/drawing/2014/main" id="{70053B9B-DAC2-E046-97B4-D9798A5556A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167187" y="1653985"/>
            <a:ext cx="1828800" cy="1051917"/>
          </a:xfrm>
          <a:prstGeom prst="rect">
            <a:avLst/>
          </a:prstGeom>
        </p:spPr>
      </p:pic>
      <p:pic>
        <p:nvPicPr>
          <p:cNvPr id="13" name="Picture 12">
            <a:extLst>
              <a:ext uri="{FF2B5EF4-FFF2-40B4-BE49-F238E27FC236}">
                <a16:creationId xmlns:a16="http://schemas.microsoft.com/office/drawing/2014/main" id="{966E5589-640F-CB4C-83B3-9248A70C02D6}"/>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167187" y="674717"/>
            <a:ext cx="1828800" cy="939299"/>
          </a:xfrm>
          <a:prstGeom prst="rect">
            <a:avLst/>
          </a:prstGeom>
        </p:spPr>
      </p:pic>
      <p:pic>
        <p:nvPicPr>
          <p:cNvPr id="14" name="Picture 13">
            <a:extLst>
              <a:ext uri="{FF2B5EF4-FFF2-40B4-BE49-F238E27FC236}">
                <a16:creationId xmlns:a16="http://schemas.microsoft.com/office/drawing/2014/main" id="{1957AD49-1FF8-E54D-8D1E-6A634DA6C97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167187" y="7817347"/>
            <a:ext cx="1828800" cy="1098053"/>
          </a:xfrm>
          <a:prstGeom prst="rect">
            <a:avLst/>
          </a:prstGeom>
        </p:spPr>
      </p:pic>
      <p:pic>
        <p:nvPicPr>
          <p:cNvPr id="7" name="Picture 6">
            <a:extLst>
              <a:ext uri="{FF2B5EF4-FFF2-40B4-BE49-F238E27FC236}">
                <a16:creationId xmlns:a16="http://schemas.microsoft.com/office/drawing/2014/main" id="{DFE5D8F5-B1CF-954B-A3E9-87A28CF73D9A}"/>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558158" y="2762371"/>
            <a:ext cx="1828800" cy="856639"/>
          </a:xfrm>
          <a:prstGeom prst="rect">
            <a:avLst/>
          </a:prstGeom>
        </p:spPr>
      </p:pic>
      <p:pic>
        <p:nvPicPr>
          <p:cNvPr id="16" name="Picture 15">
            <a:extLst>
              <a:ext uri="{FF2B5EF4-FFF2-40B4-BE49-F238E27FC236}">
                <a16:creationId xmlns:a16="http://schemas.microsoft.com/office/drawing/2014/main" id="{FDF97080-372D-8949-AC9A-0216B505F060}"/>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167187" y="2743200"/>
            <a:ext cx="1828800" cy="894981"/>
          </a:xfrm>
          <a:prstGeom prst="rect">
            <a:avLst/>
          </a:prstGeom>
        </p:spPr>
      </p:pic>
      <p:sp>
        <p:nvSpPr>
          <p:cNvPr id="17" name="TextBox 16">
            <a:extLst>
              <a:ext uri="{FF2B5EF4-FFF2-40B4-BE49-F238E27FC236}">
                <a16:creationId xmlns:a16="http://schemas.microsoft.com/office/drawing/2014/main" id="{F1335713-795D-BE43-96D3-2A54882185A8}"/>
              </a:ext>
            </a:extLst>
          </p:cNvPr>
          <p:cNvSpPr txBox="1"/>
          <p:nvPr/>
        </p:nvSpPr>
        <p:spPr>
          <a:xfrm>
            <a:off x="548571" y="3067580"/>
            <a:ext cx="1035861"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eIF2a (38 </a:t>
            </a:r>
            <a:r>
              <a:rPr lang="en-US" sz="1000" dirty="0" err="1">
                <a:latin typeface="Arial" panose="020B0604020202020204" pitchFamily="34" charset="0"/>
                <a:cs typeface="Arial" panose="020B0604020202020204" pitchFamily="34" charset="0"/>
              </a:rPr>
              <a:t>kDa</a:t>
            </a:r>
            <a:r>
              <a:rPr lang="en-US" sz="1000" dirty="0">
                <a:latin typeface="Arial" panose="020B0604020202020204" pitchFamily="34" charset="0"/>
                <a:cs typeface="Arial" panose="020B0604020202020204" pitchFamily="34" charset="0"/>
              </a:rPr>
              <a:t>)</a:t>
            </a:r>
          </a:p>
        </p:txBody>
      </p:sp>
      <p:sp>
        <p:nvSpPr>
          <p:cNvPr id="18" name="TextBox 17">
            <a:extLst>
              <a:ext uri="{FF2B5EF4-FFF2-40B4-BE49-F238E27FC236}">
                <a16:creationId xmlns:a16="http://schemas.microsoft.com/office/drawing/2014/main" id="{11A18DDC-5568-C241-8B26-4BB82D9DCBD3}"/>
              </a:ext>
            </a:extLst>
          </p:cNvPr>
          <p:cNvSpPr txBox="1"/>
          <p:nvPr/>
        </p:nvSpPr>
        <p:spPr>
          <a:xfrm>
            <a:off x="57275" y="94073"/>
            <a:ext cx="664832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Supplementary Figure S3. Whole membrane immunoblots used to analyze data for Figure 3. </a:t>
            </a:r>
          </a:p>
        </p:txBody>
      </p:sp>
      <p:pic>
        <p:nvPicPr>
          <p:cNvPr id="2" name="Picture 1">
            <a:extLst>
              <a:ext uri="{FF2B5EF4-FFF2-40B4-BE49-F238E27FC236}">
                <a16:creationId xmlns:a16="http://schemas.microsoft.com/office/drawing/2014/main" id="{EC9D0F0A-75FD-A848-B47E-79F8BF9481B1}"/>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558158" y="5683746"/>
            <a:ext cx="1828800" cy="797391"/>
          </a:xfrm>
          <a:prstGeom prst="rect">
            <a:avLst/>
          </a:prstGeom>
        </p:spPr>
      </p:pic>
      <p:pic>
        <p:nvPicPr>
          <p:cNvPr id="15" name="Picture 14">
            <a:extLst>
              <a:ext uri="{FF2B5EF4-FFF2-40B4-BE49-F238E27FC236}">
                <a16:creationId xmlns:a16="http://schemas.microsoft.com/office/drawing/2014/main" id="{CEB0D101-FEF4-5E4F-B3AE-881A4C75FC68}"/>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4167187" y="5759946"/>
            <a:ext cx="1828800" cy="797391"/>
          </a:xfrm>
          <a:prstGeom prst="rect">
            <a:avLst/>
          </a:prstGeom>
        </p:spPr>
      </p:pic>
      <p:pic>
        <p:nvPicPr>
          <p:cNvPr id="19" name="Picture 18">
            <a:extLst>
              <a:ext uri="{FF2B5EF4-FFF2-40B4-BE49-F238E27FC236}">
                <a16:creationId xmlns:a16="http://schemas.microsoft.com/office/drawing/2014/main" id="{FC6EE616-EAB3-BB4A-AA0F-40E396B351E0}"/>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558158" y="6750546"/>
            <a:ext cx="1828800" cy="933134"/>
          </a:xfrm>
          <a:prstGeom prst="rect">
            <a:avLst/>
          </a:prstGeom>
        </p:spPr>
      </p:pic>
      <p:pic>
        <p:nvPicPr>
          <p:cNvPr id="20" name="Picture 19">
            <a:extLst>
              <a:ext uri="{FF2B5EF4-FFF2-40B4-BE49-F238E27FC236}">
                <a16:creationId xmlns:a16="http://schemas.microsoft.com/office/drawing/2014/main" id="{2B245E49-2025-8D44-842E-D1FE5F437A19}"/>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4167187" y="6826746"/>
            <a:ext cx="1828800" cy="933134"/>
          </a:xfrm>
          <a:prstGeom prst="rect">
            <a:avLst/>
          </a:prstGeom>
        </p:spPr>
      </p:pic>
      <p:sp>
        <p:nvSpPr>
          <p:cNvPr id="21" name="TextBox 20">
            <a:extLst>
              <a:ext uri="{FF2B5EF4-FFF2-40B4-BE49-F238E27FC236}">
                <a16:creationId xmlns:a16="http://schemas.microsoft.com/office/drawing/2014/main" id="{41132271-119D-704B-8CE6-8D7DECCA00FA}"/>
              </a:ext>
            </a:extLst>
          </p:cNvPr>
          <p:cNvSpPr txBox="1"/>
          <p:nvPr/>
        </p:nvSpPr>
        <p:spPr>
          <a:xfrm>
            <a:off x="464757" y="5988547"/>
            <a:ext cx="1119675" cy="400110"/>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Citrate Synthase (45kDa)</a:t>
            </a:r>
          </a:p>
        </p:txBody>
      </p:sp>
      <p:sp>
        <p:nvSpPr>
          <p:cNvPr id="22" name="TextBox 21">
            <a:extLst>
              <a:ext uri="{FF2B5EF4-FFF2-40B4-BE49-F238E27FC236}">
                <a16:creationId xmlns:a16="http://schemas.microsoft.com/office/drawing/2014/main" id="{07F8B6B4-DC19-8042-83FF-CB37872C45CE}"/>
              </a:ext>
            </a:extLst>
          </p:cNvPr>
          <p:cNvSpPr txBox="1"/>
          <p:nvPr/>
        </p:nvSpPr>
        <p:spPr>
          <a:xfrm>
            <a:off x="457200" y="6826746"/>
            <a:ext cx="1127232" cy="553998"/>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Succinyl dehydrogenase (70kDa)</a:t>
            </a:r>
          </a:p>
        </p:txBody>
      </p:sp>
      <p:pic>
        <p:nvPicPr>
          <p:cNvPr id="23" name="Picture 22">
            <a:extLst>
              <a:ext uri="{FF2B5EF4-FFF2-40B4-BE49-F238E27FC236}">
                <a16:creationId xmlns:a16="http://schemas.microsoft.com/office/drawing/2014/main" id="{34190CBD-0040-A14C-8F29-235ECE547780}"/>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1558158" y="4693146"/>
            <a:ext cx="1828800" cy="467833"/>
          </a:xfrm>
          <a:prstGeom prst="rect">
            <a:avLst/>
          </a:prstGeom>
        </p:spPr>
      </p:pic>
      <p:pic>
        <p:nvPicPr>
          <p:cNvPr id="24" name="Picture 23">
            <a:extLst>
              <a:ext uri="{FF2B5EF4-FFF2-40B4-BE49-F238E27FC236}">
                <a16:creationId xmlns:a16="http://schemas.microsoft.com/office/drawing/2014/main" id="{EC0A3E64-6A8B-264D-8279-314346CFBEFA}"/>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4167187" y="4693146"/>
            <a:ext cx="1828800" cy="512138"/>
          </a:xfrm>
          <a:prstGeom prst="rect">
            <a:avLst/>
          </a:prstGeom>
        </p:spPr>
      </p:pic>
      <p:sp>
        <p:nvSpPr>
          <p:cNvPr id="25" name="TextBox 24">
            <a:extLst>
              <a:ext uri="{FF2B5EF4-FFF2-40B4-BE49-F238E27FC236}">
                <a16:creationId xmlns:a16="http://schemas.microsoft.com/office/drawing/2014/main" id="{B5887650-CBAC-0D42-A53C-BDD90089B1AB}"/>
              </a:ext>
            </a:extLst>
          </p:cNvPr>
          <p:cNvSpPr txBox="1"/>
          <p:nvPr/>
        </p:nvSpPr>
        <p:spPr>
          <a:xfrm>
            <a:off x="457200" y="4845546"/>
            <a:ext cx="11272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ATG5 (55kDa)</a:t>
            </a:r>
          </a:p>
        </p:txBody>
      </p:sp>
      <p:pic>
        <p:nvPicPr>
          <p:cNvPr id="26" name="Picture 25">
            <a:extLst>
              <a:ext uri="{FF2B5EF4-FFF2-40B4-BE49-F238E27FC236}">
                <a16:creationId xmlns:a16="http://schemas.microsoft.com/office/drawing/2014/main" id="{421DC295-E5AE-574C-94B7-F3A04228F4CD}"/>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1558158" y="5226546"/>
            <a:ext cx="1828800" cy="390600"/>
          </a:xfrm>
          <a:prstGeom prst="rect">
            <a:avLst/>
          </a:prstGeom>
        </p:spPr>
      </p:pic>
      <p:sp>
        <p:nvSpPr>
          <p:cNvPr id="27" name="TextBox 26">
            <a:extLst>
              <a:ext uri="{FF2B5EF4-FFF2-40B4-BE49-F238E27FC236}">
                <a16:creationId xmlns:a16="http://schemas.microsoft.com/office/drawing/2014/main" id="{27A610B0-620D-1548-B789-E710065BE786}"/>
              </a:ext>
            </a:extLst>
          </p:cNvPr>
          <p:cNvSpPr txBox="1"/>
          <p:nvPr/>
        </p:nvSpPr>
        <p:spPr>
          <a:xfrm>
            <a:off x="457200" y="5302746"/>
            <a:ext cx="11272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LC3BI (16kDa)</a:t>
            </a:r>
          </a:p>
        </p:txBody>
      </p:sp>
      <p:sp>
        <p:nvSpPr>
          <p:cNvPr id="28" name="TextBox 27">
            <a:extLst>
              <a:ext uri="{FF2B5EF4-FFF2-40B4-BE49-F238E27FC236}">
                <a16:creationId xmlns:a16="http://schemas.microsoft.com/office/drawing/2014/main" id="{DCE4253A-BBA6-C149-8B55-ECCEE21766BC}"/>
              </a:ext>
            </a:extLst>
          </p:cNvPr>
          <p:cNvSpPr txBox="1"/>
          <p:nvPr/>
        </p:nvSpPr>
        <p:spPr>
          <a:xfrm>
            <a:off x="457200" y="5455146"/>
            <a:ext cx="11272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LC3BII (14kDa)</a:t>
            </a:r>
          </a:p>
        </p:txBody>
      </p:sp>
      <p:pic>
        <p:nvPicPr>
          <p:cNvPr id="29" name="Picture 28">
            <a:extLst>
              <a:ext uri="{FF2B5EF4-FFF2-40B4-BE49-F238E27FC236}">
                <a16:creationId xmlns:a16="http://schemas.microsoft.com/office/drawing/2014/main" id="{365D51D3-F439-5649-BAF7-96729A5B5AA6}"/>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4167187" y="5302746"/>
            <a:ext cx="1828800" cy="347241"/>
          </a:xfrm>
          <a:prstGeom prst="rect">
            <a:avLst/>
          </a:prstGeom>
        </p:spPr>
      </p:pic>
      <p:pic>
        <p:nvPicPr>
          <p:cNvPr id="30" name="Picture 29">
            <a:extLst>
              <a:ext uri="{FF2B5EF4-FFF2-40B4-BE49-F238E27FC236}">
                <a16:creationId xmlns:a16="http://schemas.microsoft.com/office/drawing/2014/main" id="{2A150C1A-A63E-F744-B62A-A8979DAB9EEC}"/>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1558158" y="3657600"/>
            <a:ext cx="1828800" cy="559837"/>
          </a:xfrm>
          <a:prstGeom prst="rect">
            <a:avLst/>
          </a:prstGeom>
        </p:spPr>
      </p:pic>
      <p:pic>
        <p:nvPicPr>
          <p:cNvPr id="31" name="Picture 30">
            <a:extLst>
              <a:ext uri="{FF2B5EF4-FFF2-40B4-BE49-F238E27FC236}">
                <a16:creationId xmlns:a16="http://schemas.microsoft.com/office/drawing/2014/main" id="{391CC14F-F2F2-8E43-A5C7-AE1E1A1F2991}"/>
              </a:ext>
            </a:extLst>
          </p:cNvPr>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4167187" y="3657600"/>
            <a:ext cx="1828800" cy="551120"/>
          </a:xfrm>
          <a:prstGeom prst="rect">
            <a:avLst/>
          </a:prstGeom>
        </p:spPr>
      </p:pic>
      <p:sp>
        <p:nvSpPr>
          <p:cNvPr id="32" name="TextBox 31">
            <a:extLst>
              <a:ext uri="{FF2B5EF4-FFF2-40B4-BE49-F238E27FC236}">
                <a16:creationId xmlns:a16="http://schemas.microsoft.com/office/drawing/2014/main" id="{47A039DC-91D6-AE4B-9B19-EE2732CF8F57}"/>
              </a:ext>
            </a:extLst>
          </p:cNvPr>
          <p:cNvSpPr txBox="1"/>
          <p:nvPr/>
        </p:nvSpPr>
        <p:spPr>
          <a:xfrm>
            <a:off x="413919" y="3657600"/>
            <a:ext cx="1170513"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eIF4GI (220 </a:t>
            </a:r>
            <a:r>
              <a:rPr lang="en-US" sz="1000" dirty="0" err="1">
                <a:latin typeface="Arial" panose="020B0604020202020204" pitchFamily="34" charset="0"/>
                <a:cs typeface="Arial" panose="020B0604020202020204" pitchFamily="34" charset="0"/>
              </a:rPr>
              <a:t>kDa</a:t>
            </a:r>
            <a:r>
              <a:rPr lang="en-US" sz="1000" dirty="0">
                <a:latin typeface="Arial" panose="020B0604020202020204" pitchFamily="34" charset="0"/>
                <a:cs typeface="Arial" panose="020B0604020202020204" pitchFamily="34" charset="0"/>
              </a:rPr>
              <a:t>)</a:t>
            </a:r>
          </a:p>
        </p:txBody>
      </p:sp>
      <p:pic>
        <p:nvPicPr>
          <p:cNvPr id="33" name="Picture 32">
            <a:extLst>
              <a:ext uri="{FF2B5EF4-FFF2-40B4-BE49-F238E27FC236}">
                <a16:creationId xmlns:a16="http://schemas.microsoft.com/office/drawing/2014/main" id="{2B722C7B-AB4C-6A45-908A-2412F4FDA386}"/>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1558158" y="4267200"/>
            <a:ext cx="1828800" cy="367985"/>
          </a:xfrm>
          <a:prstGeom prst="rect">
            <a:avLst/>
          </a:prstGeom>
        </p:spPr>
      </p:pic>
      <p:sp>
        <p:nvSpPr>
          <p:cNvPr id="34" name="TextBox 33">
            <a:extLst>
              <a:ext uri="{FF2B5EF4-FFF2-40B4-BE49-F238E27FC236}">
                <a16:creationId xmlns:a16="http://schemas.microsoft.com/office/drawing/2014/main" id="{E4C68E9C-0832-7B4D-919D-BC4172F6F2A0}"/>
              </a:ext>
            </a:extLst>
          </p:cNvPr>
          <p:cNvSpPr txBox="1"/>
          <p:nvPr/>
        </p:nvSpPr>
        <p:spPr>
          <a:xfrm>
            <a:off x="457200" y="4325779"/>
            <a:ext cx="11272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ATG7 (78kDa)</a:t>
            </a:r>
          </a:p>
        </p:txBody>
      </p:sp>
      <p:pic>
        <p:nvPicPr>
          <p:cNvPr id="35" name="Picture 34">
            <a:extLst>
              <a:ext uri="{FF2B5EF4-FFF2-40B4-BE49-F238E27FC236}">
                <a16:creationId xmlns:a16="http://schemas.microsoft.com/office/drawing/2014/main" id="{E8830800-DB36-544A-AEEC-CF4F5CEA7FF2}"/>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4167187" y="4267200"/>
            <a:ext cx="1828800" cy="442586"/>
          </a:xfrm>
          <a:prstGeom prst="rect">
            <a:avLst/>
          </a:prstGeom>
        </p:spPr>
      </p:pic>
    </p:spTree>
    <p:extLst>
      <p:ext uri="{BB962C8B-B14F-4D97-AF65-F5344CB8AC3E}">
        <p14:creationId xmlns:p14="http://schemas.microsoft.com/office/powerpoint/2010/main" val="2698017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E2A90D-E1DE-EB40-82B2-10FF841B3D64}"/>
              </a:ext>
            </a:extLst>
          </p:cNvPr>
          <p:cNvSpPr txBox="1"/>
          <p:nvPr/>
        </p:nvSpPr>
        <p:spPr>
          <a:xfrm>
            <a:off x="2257215" y="370226"/>
            <a:ext cx="667170" cy="246221"/>
          </a:xfrm>
          <a:prstGeom prst="rect">
            <a:avLst/>
          </a:prstGeom>
          <a:noFill/>
        </p:spPr>
        <p:txBody>
          <a:bodyPr wrap="none" rtlCol="0" anchor="b">
            <a:spAutoFit/>
          </a:bodyPr>
          <a:lstStyle/>
          <a:p>
            <a:r>
              <a:rPr lang="en-US" sz="1000" dirty="0">
                <a:latin typeface="Arial" panose="020B0604020202020204" pitchFamily="34" charset="0"/>
                <a:cs typeface="Arial" panose="020B0604020202020204" pitchFamily="34" charset="0"/>
              </a:rPr>
              <a:t>a. Males</a:t>
            </a:r>
          </a:p>
        </p:txBody>
      </p:sp>
      <p:sp>
        <p:nvSpPr>
          <p:cNvPr id="4" name="TextBox 3">
            <a:extLst>
              <a:ext uri="{FF2B5EF4-FFF2-40B4-BE49-F238E27FC236}">
                <a16:creationId xmlns:a16="http://schemas.microsoft.com/office/drawing/2014/main" id="{4920A826-6261-8744-A1DF-3481666CE5FD}"/>
              </a:ext>
            </a:extLst>
          </p:cNvPr>
          <p:cNvSpPr txBox="1"/>
          <p:nvPr/>
        </p:nvSpPr>
        <p:spPr>
          <a:xfrm>
            <a:off x="4735376" y="370226"/>
            <a:ext cx="816249" cy="246221"/>
          </a:xfrm>
          <a:prstGeom prst="rect">
            <a:avLst/>
          </a:prstGeom>
          <a:noFill/>
        </p:spPr>
        <p:txBody>
          <a:bodyPr wrap="none" rtlCol="0" anchor="b">
            <a:spAutoFit/>
          </a:bodyPr>
          <a:lstStyle/>
          <a:p>
            <a:r>
              <a:rPr lang="en-US" sz="1000" dirty="0">
                <a:latin typeface="Arial" panose="020B0604020202020204" pitchFamily="34" charset="0"/>
                <a:cs typeface="Arial" panose="020B0604020202020204" pitchFamily="34" charset="0"/>
              </a:rPr>
              <a:t>b. Females</a:t>
            </a:r>
          </a:p>
        </p:txBody>
      </p:sp>
      <p:sp>
        <p:nvSpPr>
          <p:cNvPr id="5" name="TextBox 4">
            <a:extLst>
              <a:ext uri="{FF2B5EF4-FFF2-40B4-BE49-F238E27FC236}">
                <a16:creationId xmlns:a16="http://schemas.microsoft.com/office/drawing/2014/main" id="{8E22E9DD-AB03-8B48-8931-CC7E0A650D53}"/>
              </a:ext>
            </a:extLst>
          </p:cNvPr>
          <p:cNvSpPr txBox="1"/>
          <p:nvPr/>
        </p:nvSpPr>
        <p:spPr>
          <a:xfrm>
            <a:off x="925276" y="2056833"/>
            <a:ext cx="659156"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Stripped</a:t>
            </a:r>
          </a:p>
        </p:txBody>
      </p:sp>
      <p:sp>
        <p:nvSpPr>
          <p:cNvPr id="6" name="TextBox 5">
            <a:extLst>
              <a:ext uri="{FF2B5EF4-FFF2-40B4-BE49-F238E27FC236}">
                <a16:creationId xmlns:a16="http://schemas.microsoft.com/office/drawing/2014/main" id="{CF847885-5902-F442-8BE7-185164E65DED}"/>
              </a:ext>
            </a:extLst>
          </p:cNvPr>
          <p:cNvSpPr txBox="1"/>
          <p:nvPr/>
        </p:nvSpPr>
        <p:spPr>
          <a:xfrm>
            <a:off x="434758" y="1021256"/>
            <a:ext cx="1149674"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p-eIF2a (38 </a:t>
            </a:r>
            <a:r>
              <a:rPr lang="en-US" sz="1000" dirty="0" err="1">
                <a:latin typeface="Arial" panose="020B0604020202020204" pitchFamily="34" charset="0"/>
                <a:cs typeface="Arial" panose="020B0604020202020204" pitchFamily="34" charset="0"/>
              </a:rPr>
              <a:t>kDa</a:t>
            </a:r>
            <a:r>
              <a:rPr lang="en-US" sz="1000" dirty="0">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BAB2A96C-4965-294A-B66D-494FC54DC903}"/>
              </a:ext>
            </a:extLst>
          </p:cNvPr>
          <p:cNvSpPr txBox="1"/>
          <p:nvPr/>
        </p:nvSpPr>
        <p:spPr>
          <a:xfrm>
            <a:off x="777800" y="8016327"/>
            <a:ext cx="806632"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Ponceau S</a:t>
            </a:r>
          </a:p>
        </p:txBody>
      </p:sp>
      <p:sp>
        <p:nvSpPr>
          <p:cNvPr id="17" name="TextBox 16">
            <a:extLst>
              <a:ext uri="{FF2B5EF4-FFF2-40B4-BE49-F238E27FC236}">
                <a16:creationId xmlns:a16="http://schemas.microsoft.com/office/drawing/2014/main" id="{F1335713-795D-BE43-96D3-2A54882185A8}"/>
              </a:ext>
            </a:extLst>
          </p:cNvPr>
          <p:cNvSpPr txBox="1"/>
          <p:nvPr/>
        </p:nvSpPr>
        <p:spPr>
          <a:xfrm>
            <a:off x="548571" y="3067580"/>
            <a:ext cx="1035861"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eIF2a (38 </a:t>
            </a:r>
            <a:r>
              <a:rPr lang="en-US" sz="1000" dirty="0" err="1">
                <a:latin typeface="Arial" panose="020B0604020202020204" pitchFamily="34" charset="0"/>
                <a:cs typeface="Arial" panose="020B0604020202020204" pitchFamily="34" charset="0"/>
              </a:rPr>
              <a:t>kDa</a:t>
            </a:r>
            <a:r>
              <a:rPr lang="en-US" sz="1000" dirty="0">
                <a:latin typeface="Arial" panose="020B0604020202020204" pitchFamily="34" charset="0"/>
                <a:cs typeface="Arial" panose="020B0604020202020204" pitchFamily="34" charset="0"/>
              </a:rPr>
              <a:t>)</a:t>
            </a:r>
          </a:p>
        </p:txBody>
      </p:sp>
      <p:sp>
        <p:nvSpPr>
          <p:cNvPr id="18" name="TextBox 17">
            <a:extLst>
              <a:ext uri="{FF2B5EF4-FFF2-40B4-BE49-F238E27FC236}">
                <a16:creationId xmlns:a16="http://schemas.microsoft.com/office/drawing/2014/main" id="{11A18DDC-5568-C241-8B26-4BB82D9DCBD3}"/>
              </a:ext>
            </a:extLst>
          </p:cNvPr>
          <p:cNvSpPr txBox="1"/>
          <p:nvPr/>
        </p:nvSpPr>
        <p:spPr>
          <a:xfrm>
            <a:off x="57275" y="94073"/>
            <a:ext cx="6506909"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S4. Whole membrane immunoblots used to analyze data for Figure 4. </a:t>
            </a:r>
          </a:p>
        </p:txBody>
      </p:sp>
      <p:sp>
        <p:nvSpPr>
          <p:cNvPr id="21" name="TextBox 20">
            <a:extLst>
              <a:ext uri="{FF2B5EF4-FFF2-40B4-BE49-F238E27FC236}">
                <a16:creationId xmlns:a16="http://schemas.microsoft.com/office/drawing/2014/main" id="{41132271-119D-704B-8CE6-8D7DECCA00FA}"/>
              </a:ext>
            </a:extLst>
          </p:cNvPr>
          <p:cNvSpPr txBox="1"/>
          <p:nvPr/>
        </p:nvSpPr>
        <p:spPr>
          <a:xfrm>
            <a:off x="464757" y="6030689"/>
            <a:ext cx="1119675" cy="400110"/>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Citrate Synthase (45kDa)</a:t>
            </a:r>
          </a:p>
        </p:txBody>
      </p:sp>
      <p:sp>
        <p:nvSpPr>
          <p:cNvPr id="22" name="TextBox 21">
            <a:extLst>
              <a:ext uri="{FF2B5EF4-FFF2-40B4-BE49-F238E27FC236}">
                <a16:creationId xmlns:a16="http://schemas.microsoft.com/office/drawing/2014/main" id="{07F8B6B4-DC19-8042-83FF-CB37872C45CE}"/>
              </a:ext>
            </a:extLst>
          </p:cNvPr>
          <p:cNvSpPr txBox="1"/>
          <p:nvPr/>
        </p:nvSpPr>
        <p:spPr>
          <a:xfrm>
            <a:off x="457200" y="6804273"/>
            <a:ext cx="1127232" cy="553998"/>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Succinyl dehydrogenase (70kDa)</a:t>
            </a:r>
          </a:p>
        </p:txBody>
      </p:sp>
      <p:sp>
        <p:nvSpPr>
          <p:cNvPr id="25" name="TextBox 24">
            <a:extLst>
              <a:ext uri="{FF2B5EF4-FFF2-40B4-BE49-F238E27FC236}">
                <a16:creationId xmlns:a16="http://schemas.microsoft.com/office/drawing/2014/main" id="{B5887650-CBAC-0D42-A53C-BDD90089B1AB}"/>
              </a:ext>
            </a:extLst>
          </p:cNvPr>
          <p:cNvSpPr txBox="1"/>
          <p:nvPr/>
        </p:nvSpPr>
        <p:spPr>
          <a:xfrm>
            <a:off x="457200" y="4809064"/>
            <a:ext cx="11272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ATG5 (55kDa)</a:t>
            </a:r>
          </a:p>
        </p:txBody>
      </p:sp>
      <p:sp>
        <p:nvSpPr>
          <p:cNvPr id="27" name="TextBox 26">
            <a:extLst>
              <a:ext uri="{FF2B5EF4-FFF2-40B4-BE49-F238E27FC236}">
                <a16:creationId xmlns:a16="http://schemas.microsoft.com/office/drawing/2014/main" id="{27A610B0-620D-1548-B789-E710065BE786}"/>
              </a:ext>
            </a:extLst>
          </p:cNvPr>
          <p:cNvSpPr txBox="1"/>
          <p:nvPr/>
        </p:nvSpPr>
        <p:spPr>
          <a:xfrm>
            <a:off x="457200" y="5302746"/>
            <a:ext cx="11272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LC3BI (16kDa)</a:t>
            </a:r>
          </a:p>
        </p:txBody>
      </p:sp>
      <p:sp>
        <p:nvSpPr>
          <p:cNvPr id="28" name="TextBox 27">
            <a:extLst>
              <a:ext uri="{FF2B5EF4-FFF2-40B4-BE49-F238E27FC236}">
                <a16:creationId xmlns:a16="http://schemas.microsoft.com/office/drawing/2014/main" id="{DCE4253A-BBA6-C149-8B55-ECCEE21766BC}"/>
              </a:ext>
            </a:extLst>
          </p:cNvPr>
          <p:cNvSpPr txBox="1"/>
          <p:nvPr/>
        </p:nvSpPr>
        <p:spPr>
          <a:xfrm>
            <a:off x="457200" y="5455146"/>
            <a:ext cx="11272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LC3BII (14kDa)</a:t>
            </a:r>
          </a:p>
        </p:txBody>
      </p:sp>
      <p:sp>
        <p:nvSpPr>
          <p:cNvPr id="32" name="TextBox 31">
            <a:extLst>
              <a:ext uri="{FF2B5EF4-FFF2-40B4-BE49-F238E27FC236}">
                <a16:creationId xmlns:a16="http://schemas.microsoft.com/office/drawing/2014/main" id="{47A039DC-91D6-AE4B-9B19-EE2732CF8F57}"/>
              </a:ext>
            </a:extLst>
          </p:cNvPr>
          <p:cNvSpPr txBox="1"/>
          <p:nvPr/>
        </p:nvSpPr>
        <p:spPr>
          <a:xfrm>
            <a:off x="413919" y="3677249"/>
            <a:ext cx="1170513"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eIF4GI (220 </a:t>
            </a:r>
            <a:r>
              <a:rPr lang="en-US" sz="1000" dirty="0" err="1">
                <a:latin typeface="Arial" panose="020B0604020202020204" pitchFamily="34" charset="0"/>
                <a:cs typeface="Arial" panose="020B0604020202020204" pitchFamily="34" charset="0"/>
              </a:rPr>
              <a:t>kDa</a:t>
            </a:r>
            <a:r>
              <a:rPr lang="en-US" sz="1000" dirty="0">
                <a:latin typeface="Arial" panose="020B0604020202020204" pitchFamily="34" charset="0"/>
                <a:cs typeface="Arial" panose="020B0604020202020204" pitchFamily="34" charset="0"/>
              </a:rPr>
              <a:t>)</a:t>
            </a:r>
          </a:p>
        </p:txBody>
      </p:sp>
      <p:sp>
        <p:nvSpPr>
          <p:cNvPr id="34" name="TextBox 33">
            <a:extLst>
              <a:ext uri="{FF2B5EF4-FFF2-40B4-BE49-F238E27FC236}">
                <a16:creationId xmlns:a16="http://schemas.microsoft.com/office/drawing/2014/main" id="{E4C68E9C-0832-7B4D-919D-BC4172F6F2A0}"/>
              </a:ext>
            </a:extLst>
          </p:cNvPr>
          <p:cNvSpPr txBox="1"/>
          <p:nvPr/>
        </p:nvSpPr>
        <p:spPr>
          <a:xfrm>
            <a:off x="457200" y="4228239"/>
            <a:ext cx="11272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ATG7 (78kDa)</a:t>
            </a:r>
          </a:p>
        </p:txBody>
      </p:sp>
      <p:pic>
        <p:nvPicPr>
          <p:cNvPr id="2" name="Picture 1">
            <a:extLst>
              <a:ext uri="{FF2B5EF4-FFF2-40B4-BE49-F238E27FC236}">
                <a16:creationId xmlns:a16="http://schemas.microsoft.com/office/drawing/2014/main" id="{537ACB7E-75B0-E147-9151-D2D5D48A8ED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676400" y="4724400"/>
            <a:ext cx="1828800" cy="415549"/>
          </a:xfrm>
          <a:prstGeom prst="rect">
            <a:avLst/>
          </a:prstGeom>
        </p:spPr>
      </p:pic>
      <p:pic>
        <p:nvPicPr>
          <p:cNvPr id="7" name="Picture 6">
            <a:extLst>
              <a:ext uri="{FF2B5EF4-FFF2-40B4-BE49-F238E27FC236}">
                <a16:creationId xmlns:a16="http://schemas.microsoft.com/office/drawing/2014/main" id="{9FA5F363-CD24-D440-AB86-A0FFD9876F5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29100" y="4724400"/>
            <a:ext cx="1828800" cy="415549"/>
          </a:xfrm>
          <a:prstGeom prst="rect">
            <a:avLst/>
          </a:prstGeom>
        </p:spPr>
      </p:pic>
      <p:pic>
        <p:nvPicPr>
          <p:cNvPr id="8" name="Picture 7">
            <a:extLst>
              <a:ext uri="{FF2B5EF4-FFF2-40B4-BE49-F238E27FC236}">
                <a16:creationId xmlns:a16="http://schemas.microsoft.com/office/drawing/2014/main" id="{20E4058C-4D3C-4B4E-ABCE-C1125404FBF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676400" y="4145561"/>
            <a:ext cx="1828800" cy="411577"/>
          </a:xfrm>
          <a:prstGeom prst="rect">
            <a:avLst/>
          </a:prstGeom>
        </p:spPr>
      </p:pic>
      <p:pic>
        <p:nvPicPr>
          <p:cNvPr id="9" name="Picture 8">
            <a:extLst>
              <a:ext uri="{FF2B5EF4-FFF2-40B4-BE49-F238E27FC236}">
                <a16:creationId xmlns:a16="http://schemas.microsoft.com/office/drawing/2014/main" id="{C5CCDC9E-1B68-4447-9A67-BFEF279DA58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229100" y="4130698"/>
            <a:ext cx="1828800" cy="441302"/>
          </a:xfrm>
          <a:prstGeom prst="rect">
            <a:avLst/>
          </a:prstGeom>
        </p:spPr>
      </p:pic>
      <p:pic>
        <p:nvPicPr>
          <p:cNvPr id="10" name="Picture 9">
            <a:extLst>
              <a:ext uri="{FF2B5EF4-FFF2-40B4-BE49-F238E27FC236}">
                <a16:creationId xmlns:a16="http://schemas.microsoft.com/office/drawing/2014/main" id="{CEE6B699-A1E5-9E47-A928-16BC6C45ACB6}"/>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676400" y="5905500"/>
            <a:ext cx="1828800" cy="650488"/>
          </a:xfrm>
          <a:prstGeom prst="rect">
            <a:avLst/>
          </a:prstGeom>
        </p:spPr>
      </p:pic>
      <p:pic>
        <p:nvPicPr>
          <p:cNvPr id="12" name="Picture 11">
            <a:extLst>
              <a:ext uri="{FF2B5EF4-FFF2-40B4-BE49-F238E27FC236}">
                <a16:creationId xmlns:a16="http://schemas.microsoft.com/office/drawing/2014/main" id="{962C5547-73ED-2544-B110-8AB71A9BED94}"/>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229100" y="5893356"/>
            <a:ext cx="1828800" cy="674777"/>
          </a:xfrm>
          <a:prstGeom prst="rect">
            <a:avLst/>
          </a:prstGeom>
        </p:spPr>
      </p:pic>
      <p:pic>
        <p:nvPicPr>
          <p:cNvPr id="13" name="Picture 12">
            <a:extLst>
              <a:ext uri="{FF2B5EF4-FFF2-40B4-BE49-F238E27FC236}">
                <a16:creationId xmlns:a16="http://schemas.microsoft.com/office/drawing/2014/main" id="{5A038702-39F6-B841-92A6-4767CE9E8CD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676400" y="2933700"/>
            <a:ext cx="1828800" cy="555441"/>
          </a:xfrm>
          <a:prstGeom prst="rect">
            <a:avLst/>
          </a:prstGeom>
        </p:spPr>
      </p:pic>
      <p:pic>
        <p:nvPicPr>
          <p:cNvPr id="14" name="Picture 13">
            <a:extLst>
              <a:ext uri="{FF2B5EF4-FFF2-40B4-BE49-F238E27FC236}">
                <a16:creationId xmlns:a16="http://schemas.microsoft.com/office/drawing/2014/main" id="{7C56446B-3062-0C4F-AA72-9BBFBD18536F}"/>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229100" y="2933700"/>
            <a:ext cx="1828800" cy="555441"/>
          </a:xfrm>
          <a:prstGeom prst="rect">
            <a:avLst/>
          </a:prstGeom>
        </p:spPr>
      </p:pic>
      <p:pic>
        <p:nvPicPr>
          <p:cNvPr id="15" name="Picture 14">
            <a:extLst>
              <a:ext uri="{FF2B5EF4-FFF2-40B4-BE49-F238E27FC236}">
                <a16:creationId xmlns:a16="http://schemas.microsoft.com/office/drawing/2014/main" id="{ECF0B4D7-F71D-6A45-BAD9-1B3E3794B159}"/>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676400" y="3619500"/>
            <a:ext cx="1828800" cy="361718"/>
          </a:xfrm>
          <a:prstGeom prst="rect">
            <a:avLst/>
          </a:prstGeom>
        </p:spPr>
      </p:pic>
      <p:pic>
        <p:nvPicPr>
          <p:cNvPr id="16" name="Picture 15">
            <a:extLst>
              <a:ext uri="{FF2B5EF4-FFF2-40B4-BE49-F238E27FC236}">
                <a16:creationId xmlns:a16="http://schemas.microsoft.com/office/drawing/2014/main" id="{79D9B8DC-58B5-D045-9211-2DA01E9AFF09}"/>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4229100" y="3646344"/>
            <a:ext cx="1828800" cy="308031"/>
          </a:xfrm>
          <a:prstGeom prst="rect">
            <a:avLst/>
          </a:prstGeom>
        </p:spPr>
      </p:pic>
      <p:pic>
        <p:nvPicPr>
          <p:cNvPr id="19" name="Picture 18">
            <a:extLst>
              <a:ext uri="{FF2B5EF4-FFF2-40B4-BE49-F238E27FC236}">
                <a16:creationId xmlns:a16="http://schemas.microsoft.com/office/drawing/2014/main" id="{8BB9FAF4-880C-394D-9C72-3F18D90BC6E9}"/>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676400" y="5375337"/>
            <a:ext cx="1828800" cy="322191"/>
          </a:xfrm>
          <a:prstGeom prst="rect">
            <a:avLst/>
          </a:prstGeom>
        </p:spPr>
      </p:pic>
      <p:pic>
        <p:nvPicPr>
          <p:cNvPr id="20" name="Picture 19">
            <a:extLst>
              <a:ext uri="{FF2B5EF4-FFF2-40B4-BE49-F238E27FC236}">
                <a16:creationId xmlns:a16="http://schemas.microsoft.com/office/drawing/2014/main" id="{999DBD44-BB2B-3C41-84A6-5BB7F066F0BE}"/>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4229100" y="5334000"/>
            <a:ext cx="1828800" cy="404864"/>
          </a:xfrm>
          <a:prstGeom prst="rect">
            <a:avLst/>
          </a:prstGeom>
        </p:spPr>
      </p:pic>
      <p:pic>
        <p:nvPicPr>
          <p:cNvPr id="23" name="Picture 22">
            <a:extLst>
              <a:ext uri="{FF2B5EF4-FFF2-40B4-BE49-F238E27FC236}">
                <a16:creationId xmlns:a16="http://schemas.microsoft.com/office/drawing/2014/main" id="{50C48A1F-912D-604E-9F12-8A516448BA2B}"/>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1676400" y="838200"/>
            <a:ext cx="1828800" cy="572693"/>
          </a:xfrm>
          <a:prstGeom prst="rect">
            <a:avLst/>
          </a:prstGeom>
        </p:spPr>
      </p:pic>
      <p:pic>
        <p:nvPicPr>
          <p:cNvPr id="24" name="Picture 23">
            <a:extLst>
              <a:ext uri="{FF2B5EF4-FFF2-40B4-BE49-F238E27FC236}">
                <a16:creationId xmlns:a16="http://schemas.microsoft.com/office/drawing/2014/main" id="{CC013839-F0CF-D14F-B40D-737DA543A573}"/>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4229100" y="838200"/>
            <a:ext cx="1828800" cy="572693"/>
          </a:xfrm>
          <a:prstGeom prst="rect">
            <a:avLst/>
          </a:prstGeom>
        </p:spPr>
      </p:pic>
      <p:pic>
        <p:nvPicPr>
          <p:cNvPr id="26" name="Picture 25">
            <a:extLst>
              <a:ext uri="{FF2B5EF4-FFF2-40B4-BE49-F238E27FC236}">
                <a16:creationId xmlns:a16="http://schemas.microsoft.com/office/drawing/2014/main" id="{1879791F-21CE-8640-B83A-9FD7C21E7DEA}"/>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1676400" y="1676400"/>
            <a:ext cx="1828800" cy="974701"/>
          </a:xfrm>
          <a:prstGeom prst="rect">
            <a:avLst/>
          </a:prstGeom>
        </p:spPr>
      </p:pic>
      <p:pic>
        <p:nvPicPr>
          <p:cNvPr id="29" name="Picture 28">
            <a:extLst>
              <a:ext uri="{FF2B5EF4-FFF2-40B4-BE49-F238E27FC236}">
                <a16:creationId xmlns:a16="http://schemas.microsoft.com/office/drawing/2014/main" id="{B4FC50BA-8649-724E-82CA-7C0CF08A2FD4}"/>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4229100" y="1676400"/>
            <a:ext cx="1828800" cy="974701"/>
          </a:xfrm>
          <a:prstGeom prst="rect">
            <a:avLst/>
          </a:prstGeom>
        </p:spPr>
      </p:pic>
      <p:pic>
        <p:nvPicPr>
          <p:cNvPr id="31" name="Picture 30">
            <a:extLst>
              <a:ext uri="{FF2B5EF4-FFF2-40B4-BE49-F238E27FC236}">
                <a16:creationId xmlns:a16="http://schemas.microsoft.com/office/drawing/2014/main" id="{C3E93AE5-7CD7-BC4E-88A1-9BEF94E2E6BE}"/>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4229100" y="6831088"/>
            <a:ext cx="1828800" cy="500369"/>
          </a:xfrm>
          <a:prstGeom prst="rect">
            <a:avLst/>
          </a:prstGeom>
        </p:spPr>
      </p:pic>
      <p:pic>
        <p:nvPicPr>
          <p:cNvPr id="33" name="Picture 32">
            <a:extLst>
              <a:ext uri="{FF2B5EF4-FFF2-40B4-BE49-F238E27FC236}">
                <a16:creationId xmlns:a16="http://schemas.microsoft.com/office/drawing/2014/main" id="{9F5AC776-8DA8-E543-9379-0FEEC48B052D}"/>
              </a:ext>
            </a:extLst>
          </p:cNvPr>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1676400" y="6839918"/>
            <a:ext cx="1828800" cy="482709"/>
          </a:xfrm>
          <a:prstGeom prst="rect">
            <a:avLst/>
          </a:prstGeom>
        </p:spPr>
      </p:pic>
      <p:pic>
        <p:nvPicPr>
          <p:cNvPr id="35" name="Picture 34">
            <a:extLst>
              <a:ext uri="{FF2B5EF4-FFF2-40B4-BE49-F238E27FC236}">
                <a16:creationId xmlns:a16="http://schemas.microsoft.com/office/drawing/2014/main" id="{DED9EB21-5805-514A-A330-379259442216}"/>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1676400" y="7581900"/>
            <a:ext cx="1828800" cy="1115074"/>
          </a:xfrm>
          <a:prstGeom prst="rect">
            <a:avLst/>
          </a:prstGeom>
        </p:spPr>
      </p:pic>
      <p:pic>
        <p:nvPicPr>
          <p:cNvPr id="36" name="Picture 35">
            <a:extLst>
              <a:ext uri="{FF2B5EF4-FFF2-40B4-BE49-F238E27FC236}">
                <a16:creationId xmlns:a16="http://schemas.microsoft.com/office/drawing/2014/main" id="{52123339-0BC9-3343-9E4E-6390E1026910}"/>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4229100" y="7581900"/>
            <a:ext cx="1828800" cy="1115074"/>
          </a:xfrm>
          <a:prstGeom prst="rect">
            <a:avLst/>
          </a:prstGeom>
        </p:spPr>
      </p:pic>
    </p:spTree>
    <p:extLst>
      <p:ext uri="{BB962C8B-B14F-4D97-AF65-F5344CB8AC3E}">
        <p14:creationId xmlns:p14="http://schemas.microsoft.com/office/powerpoint/2010/main" val="1969959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E2A90D-E1DE-EB40-82B2-10FF841B3D64}"/>
              </a:ext>
            </a:extLst>
          </p:cNvPr>
          <p:cNvSpPr txBox="1"/>
          <p:nvPr/>
        </p:nvSpPr>
        <p:spPr>
          <a:xfrm>
            <a:off x="1989886" y="352679"/>
            <a:ext cx="1125629" cy="246221"/>
          </a:xfrm>
          <a:prstGeom prst="rect">
            <a:avLst/>
          </a:prstGeom>
          <a:noFill/>
        </p:spPr>
        <p:txBody>
          <a:bodyPr wrap="none" rtlCol="0" anchor="b">
            <a:spAutoFit/>
          </a:bodyPr>
          <a:lstStyle/>
          <a:p>
            <a:r>
              <a:rPr lang="en-US" sz="1000" dirty="0">
                <a:latin typeface="Arial" panose="020B0604020202020204" pitchFamily="34" charset="0"/>
                <a:cs typeface="Arial" panose="020B0604020202020204" pitchFamily="34" charset="0"/>
              </a:rPr>
              <a:t>a. 24h Myotubes</a:t>
            </a:r>
          </a:p>
        </p:txBody>
      </p:sp>
      <p:sp>
        <p:nvSpPr>
          <p:cNvPr id="5" name="TextBox 4">
            <a:extLst>
              <a:ext uri="{FF2B5EF4-FFF2-40B4-BE49-F238E27FC236}">
                <a16:creationId xmlns:a16="http://schemas.microsoft.com/office/drawing/2014/main" id="{8E22E9DD-AB03-8B48-8931-CC7E0A650D53}"/>
              </a:ext>
            </a:extLst>
          </p:cNvPr>
          <p:cNvSpPr txBox="1"/>
          <p:nvPr/>
        </p:nvSpPr>
        <p:spPr>
          <a:xfrm>
            <a:off x="4013822" y="609600"/>
            <a:ext cx="659156"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Stripped</a:t>
            </a:r>
          </a:p>
        </p:txBody>
      </p:sp>
      <p:sp>
        <p:nvSpPr>
          <p:cNvPr id="6" name="TextBox 5">
            <a:extLst>
              <a:ext uri="{FF2B5EF4-FFF2-40B4-BE49-F238E27FC236}">
                <a16:creationId xmlns:a16="http://schemas.microsoft.com/office/drawing/2014/main" id="{CF847885-5902-F442-8BE7-185164E65DED}"/>
              </a:ext>
            </a:extLst>
          </p:cNvPr>
          <p:cNvSpPr txBox="1"/>
          <p:nvPr/>
        </p:nvSpPr>
        <p:spPr>
          <a:xfrm>
            <a:off x="450526" y="896840"/>
            <a:ext cx="1149674"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p-eIF2a (38 </a:t>
            </a:r>
            <a:r>
              <a:rPr lang="en-US" sz="1000" dirty="0" err="1">
                <a:latin typeface="Arial" panose="020B0604020202020204" pitchFamily="34" charset="0"/>
                <a:cs typeface="Arial" panose="020B0604020202020204" pitchFamily="34" charset="0"/>
              </a:rPr>
              <a:t>kDa</a:t>
            </a:r>
            <a:r>
              <a:rPr lang="en-US" sz="1000" dirty="0">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BAB2A96C-4965-294A-B66D-494FC54DC903}"/>
              </a:ext>
            </a:extLst>
          </p:cNvPr>
          <p:cNvSpPr txBox="1"/>
          <p:nvPr/>
        </p:nvSpPr>
        <p:spPr>
          <a:xfrm>
            <a:off x="793568" y="6630521"/>
            <a:ext cx="806632"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Ponceau S</a:t>
            </a:r>
          </a:p>
        </p:txBody>
      </p:sp>
      <p:sp>
        <p:nvSpPr>
          <p:cNvPr id="17" name="TextBox 16">
            <a:extLst>
              <a:ext uri="{FF2B5EF4-FFF2-40B4-BE49-F238E27FC236}">
                <a16:creationId xmlns:a16="http://schemas.microsoft.com/office/drawing/2014/main" id="{F1335713-795D-BE43-96D3-2A54882185A8}"/>
              </a:ext>
            </a:extLst>
          </p:cNvPr>
          <p:cNvSpPr txBox="1"/>
          <p:nvPr/>
        </p:nvSpPr>
        <p:spPr>
          <a:xfrm>
            <a:off x="564339" y="1676400"/>
            <a:ext cx="1035861"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eIF2a (38 </a:t>
            </a:r>
            <a:r>
              <a:rPr lang="en-US" sz="1000" dirty="0" err="1">
                <a:latin typeface="Arial" panose="020B0604020202020204" pitchFamily="34" charset="0"/>
                <a:cs typeface="Arial" panose="020B0604020202020204" pitchFamily="34" charset="0"/>
              </a:rPr>
              <a:t>kDa</a:t>
            </a:r>
            <a:r>
              <a:rPr lang="en-US" sz="1000" dirty="0">
                <a:latin typeface="Arial" panose="020B0604020202020204" pitchFamily="34" charset="0"/>
                <a:cs typeface="Arial" panose="020B0604020202020204" pitchFamily="34" charset="0"/>
              </a:rPr>
              <a:t>)</a:t>
            </a:r>
          </a:p>
        </p:txBody>
      </p:sp>
      <p:sp>
        <p:nvSpPr>
          <p:cNvPr id="18" name="TextBox 17">
            <a:extLst>
              <a:ext uri="{FF2B5EF4-FFF2-40B4-BE49-F238E27FC236}">
                <a16:creationId xmlns:a16="http://schemas.microsoft.com/office/drawing/2014/main" id="{11A18DDC-5568-C241-8B26-4BB82D9DCBD3}"/>
              </a:ext>
            </a:extLst>
          </p:cNvPr>
          <p:cNvSpPr txBox="1"/>
          <p:nvPr/>
        </p:nvSpPr>
        <p:spPr>
          <a:xfrm>
            <a:off x="57275" y="94073"/>
            <a:ext cx="6506909"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S5. Whole membrane immunoblots used to analyze data for Figure 3. </a:t>
            </a:r>
          </a:p>
        </p:txBody>
      </p:sp>
      <p:sp>
        <p:nvSpPr>
          <p:cNvPr id="21" name="TextBox 20">
            <a:extLst>
              <a:ext uri="{FF2B5EF4-FFF2-40B4-BE49-F238E27FC236}">
                <a16:creationId xmlns:a16="http://schemas.microsoft.com/office/drawing/2014/main" id="{41132271-119D-704B-8CE6-8D7DECCA00FA}"/>
              </a:ext>
            </a:extLst>
          </p:cNvPr>
          <p:cNvSpPr txBox="1"/>
          <p:nvPr/>
        </p:nvSpPr>
        <p:spPr>
          <a:xfrm>
            <a:off x="480525" y="3550658"/>
            <a:ext cx="1119675" cy="400110"/>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Citrate Synthase (45kDa)</a:t>
            </a:r>
          </a:p>
        </p:txBody>
      </p:sp>
      <p:sp>
        <p:nvSpPr>
          <p:cNvPr id="22" name="TextBox 21">
            <a:extLst>
              <a:ext uri="{FF2B5EF4-FFF2-40B4-BE49-F238E27FC236}">
                <a16:creationId xmlns:a16="http://schemas.microsoft.com/office/drawing/2014/main" id="{07F8B6B4-DC19-8042-83FF-CB37872C45CE}"/>
              </a:ext>
            </a:extLst>
          </p:cNvPr>
          <p:cNvSpPr txBox="1"/>
          <p:nvPr/>
        </p:nvSpPr>
        <p:spPr>
          <a:xfrm>
            <a:off x="472968" y="4267200"/>
            <a:ext cx="1127232" cy="553998"/>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Succinyl dehydrogenase (70kDa)</a:t>
            </a:r>
          </a:p>
        </p:txBody>
      </p:sp>
      <p:sp>
        <p:nvSpPr>
          <p:cNvPr id="32" name="TextBox 31">
            <a:extLst>
              <a:ext uri="{FF2B5EF4-FFF2-40B4-BE49-F238E27FC236}">
                <a16:creationId xmlns:a16="http://schemas.microsoft.com/office/drawing/2014/main" id="{47A039DC-91D6-AE4B-9B19-EE2732CF8F57}"/>
              </a:ext>
            </a:extLst>
          </p:cNvPr>
          <p:cNvSpPr txBox="1"/>
          <p:nvPr/>
        </p:nvSpPr>
        <p:spPr>
          <a:xfrm>
            <a:off x="429687" y="2230442"/>
            <a:ext cx="1170513"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eIF4GI (220 </a:t>
            </a:r>
            <a:r>
              <a:rPr lang="en-US" sz="1000" dirty="0" err="1">
                <a:latin typeface="Arial" panose="020B0604020202020204" pitchFamily="34" charset="0"/>
                <a:cs typeface="Arial" panose="020B0604020202020204" pitchFamily="34" charset="0"/>
              </a:rPr>
              <a:t>kDa</a:t>
            </a:r>
            <a:r>
              <a:rPr lang="en-US" sz="1000" dirty="0">
                <a:latin typeface="Arial" panose="020B0604020202020204" pitchFamily="34" charset="0"/>
                <a:cs typeface="Arial" panose="020B0604020202020204" pitchFamily="34" charset="0"/>
              </a:rPr>
              <a:t>)</a:t>
            </a:r>
          </a:p>
        </p:txBody>
      </p:sp>
      <p:sp>
        <p:nvSpPr>
          <p:cNvPr id="34" name="TextBox 33">
            <a:extLst>
              <a:ext uri="{FF2B5EF4-FFF2-40B4-BE49-F238E27FC236}">
                <a16:creationId xmlns:a16="http://schemas.microsoft.com/office/drawing/2014/main" id="{E4C68E9C-0832-7B4D-919D-BC4172F6F2A0}"/>
              </a:ext>
            </a:extLst>
          </p:cNvPr>
          <p:cNvSpPr txBox="1"/>
          <p:nvPr/>
        </p:nvSpPr>
        <p:spPr>
          <a:xfrm>
            <a:off x="472968" y="2751518"/>
            <a:ext cx="11272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ATG7 (78kDa)</a:t>
            </a:r>
          </a:p>
        </p:txBody>
      </p:sp>
      <p:sp>
        <p:nvSpPr>
          <p:cNvPr id="38" name="TextBox 37">
            <a:extLst>
              <a:ext uri="{FF2B5EF4-FFF2-40B4-BE49-F238E27FC236}">
                <a16:creationId xmlns:a16="http://schemas.microsoft.com/office/drawing/2014/main" id="{E4647F78-B5CF-4E49-80F9-772DE36A3030}"/>
              </a:ext>
            </a:extLst>
          </p:cNvPr>
          <p:cNvSpPr txBox="1"/>
          <p:nvPr/>
        </p:nvSpPr>
        <p:spPr>
          <a:xfrm>
            <a:off x="777768" y="5486400"/>
            <a:ext cx="822432" cy="246221"/>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Puromycin</a:t>
            </a:r>
          </a:p>
        </p:txBody>
      </p:sp>
      <p:pic>
        <p:nvPicPr>
          <p:cNvPr id="30" name="Picture 29">
            <a:extLst>
              <a:ext uri="{FF2B5EF4-FFF2-40B4-BE49-F238E27FC236}">
                <a16:creationId xmlns:a16="http://schemas.microsoft.com/office/drawing/2014/main" id="{52FD34DE-9737-2143-8D99-BBF2A30A4AC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66900" y="6324600"/>
            <a:ext cx="1371600" cy="921704"/>
          </a:xfrm>
          <a:prstGeom prst="rect">
            <a:avLst/>
          </a:prstGeom>
        </p:spPr>
      </p:pic>
      <p:pic>
        <p:nvPicPr>
          <p:cNvPr id="33" name="Picture 32">
            <a:extLst>
              <a:ext uri="{FF2B5EF4-FFF2-40B4-BE49-F238E27FC236}">
                <a16:creationId xmlns:a16="http://schemas.microsoft.com/office/drawing/2014/main" id="{44EEA8F7-D0FB-234F-902E-679969B7A93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866900" y="5105400"/>
            <a:ext cx="1371600" cy="922858"/>
          </a:xfrm>
          <a:prstGeom prst="rect">
            <a:avLst/>
          </a:prstGeom>
        </p:spPr>
      </p:pic>
      <p:pic>
        <p:nvPicPr>
          <p:cNvPr id="36" name="Picture 35">
            <a:extLst>
              <a:ext uri="{FF2B5EF4-FFF2-40B4-BE49-F238E27FC236}">
                <a16:creationId xmlns:a16="http://schemas.microsoft.com/office/drawing/2014/main" id="{9FE0A3D0-85CD-EE4E-A7F4-016B2A067117}"/>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866900" y="4235278"/>
            <a:ext cx="1371600" cy="760400"/>
          </a:xfrm>
          <a:prstGeom prst="rect">
            <a:avLst/>
          </a:prstGeom>
        </p:spPr>
      </p:pic>
      <p:pic>
        <p:nvPicPr>
          <p:cNvPr id="37" name="Picture 36">
            <a:extLst>
              <a:ext uri="{FF2B5EF4-FFF2-40B4-BE49-F238E27FC236}">
                <a16:creationId xmlns:a16="http://schemas.microsoft.com/office/drawing/2014/main" id="{0385F6DC-F05E-084E-8D66-9C309EA2E3D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866900" y="3352800"/>
            <a:ext cx="1371600" cy="731695"/>
          </a:xfrm>
          <a:prstGeom prst="rect">
            <a:avLst/>
          </a:prstGeom>
        </p:spPr>
      </p:pic>
      <p:pic>
        <p:nvPicPr>
          <p:cNvPr id="2" name="Picture 1">
            <a:extLst>
              <a:ext uri="{FF2B5EF4-FFF2-40B4-BE49-F238E27FC236}">
                <a16:creationId xmlns:a16="http://schemas.microsoft.com/office/drawing/2014/main" id="{7ADCBC4F-5E39-D049-8015-06496542CC85}"/>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866900" y="2228465"/>
            <a:ext cx="1371600" cy="250175"/>
          </a:xfrm>
          <a:prstGeom prst="rect">
            <a:avLst/>
          </a:prstGeom>
        </p:spPr>
      </p:pic>
      <p:pic>
        <p:nvPicPr>
          <p:cNvPr id="4" name="Picture 3">
            <a:extLst>
              <a:ext uri="{FF2B5EF4-FFF2-40B4-BE49-F238E27FC236}">
                <a16:creationId xmlns:a16="http://schemas.microsoft.com/office/drawing/2014/main" id="{C67EE8B6-C36A-3C4F-9E2C-A506F59E59A3}"/>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866900" y="2526681"/>
            <a:ext cx="1371600" cy="695895"/>
          </a:xfrm>
          <a:prstGeom prst="rect">
            <a:avLst/>
          </a:prstGeom>
        </p:spPr>
      </p:pic>
      <p:pic>
        <p:nvPicPr>
          <p:cNvPr id="8" name="Picture 7">
            <a:extLst>
              <a:ext uri="{FF2B5EF4-FFF2-40B4-BE49-F238E27FC236}">
                <a16:creationId xmlns:a16="http://schemas.microsoft.com/office/drawing/2014/main" id="{947842E0-27EA-BD4E-BBD9-750D97F67729}"/>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3657600" y="4191000"/>
            <a:ext cx="1371600" cy="848957"/>
          </a:xfrm>
          <a:prstGeom prst="rect">
            <a:avLst/>
          </a:prstGeom>
        </p:spPr>
      </p:pic>
      <p:pic>
        <p:nvPicPr>
          <p:cNvPr id="10" name="Picture 9">
            <a:extLst>
              <a:ext uri="{FF2B5EF4-FFF2-40B4-BE49-F238E27FC236}">
                <a16:creationId xmlns:a16="http://schemas.microsoft.com/office/drawing/2014/main" id="{8D5A5E2A-B52E-8549-97C7-84729A527FA8}"/>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3657600" y="5132629"/>
            <a:ext cx="1371600" cy="868401"/>
          </a:xfrm>
          <a:prstGeom prst="rect">
            <a:avLst/>
          </a:prstGeom>
        </p:spPr>
      </p:pic>
      <p:pic>
        <p:nvPicPr>
          <p:cNvPr id="13" name="Picture 12">
            <a:extLst>
              <a:ext uri="{FF2B5EF4-FFF2-40B4-BE49-F238E27FC236}">
                <a16:creationId xmlns:a16="http://schemas.microsoft.com/office/drawing/2014/main" id="{77E0BC78-53D6-5F45-B361-EB1DCA30445F}"/>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3657600" y="3301829"/>
            <a:ext cx="1371600" cy="833637"/>
          </a:xfrm>
          <a:prstGeom prst="rect">
            <a:avLst/>
          </a:prstGeom>
        </p:spPr>
      </p:pic>
      <p:pic>
        <p:nvPicPr>
          <p:cNvPr id="7" name="Picture 6">
            <a:extLst>
              <a:ext uri="{FF2B5EF4-FFF2-40B4-BE49-F238E27FC236}">
                <a16:creationId xmlns:a16="http://schemas.microsoft.com/office/drawing/2014/main" id="{FE4F6F77-FAEB-0341-94E0-DD181093BD03}"/>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866900" y="657479"/>
            <a:ext cx="1371600" cy="637921"/>
          </a:xfrm>
          <a:prstGeom prst="rect">
            <a:avLst/>
          </a:prstGeom>
        </p:spPr>
      </p:pic>
      <p:pic>
        <p:nvPicPr>
          <p:cNvPr id="9" name="Picture 8">
            <a:extLst>
              <a:ext uri="{FF2B5EF4-FFF2-40B4-BE49-F238E27FC236}">
                <a16:creationId xmlns:a16="http://schemas.microsoft.com/office/drawing/2014/main" id="{410A229B-64ED-8148-8414-D7EF24ED4994}"/>
              </a:ext>
            </a:extLst>
          </p:cNvPr>
          <p:cNvPicPr>
            <a:picLocks noChangeAspect="1"/>
          </p:cNvPicPr>
          <p:nvPr/>
        </p:nvPicPr>
        <p:blipFill>
          <a:blip r:embed="rId13"/>
          <a:stretch>
            <a:fillRect/>
          </a:stretch>
        </p:blipFill>
        <p:spPr>
          <a:xfrm>
            <a:off x="1600200" y="2878976"/>
            <a:ext cx="0" cy="0"/>
          </a:xfrm>
          <a:prstGeom prst="rect">
            <a:avLst/>
          </a:prstGeom>
        </p:spPr>
      </p:pic>
      <p:pic>
        <p:nvPicPr>
          <p:cNvPr id="24" name="Picture 23">
            <a:extLst>
              <a:ext uri="{FF2B5EF4-FFF2-40B4-BE49-F238E27FC236}">
                <a16:creationId xmlns:a16="http://schemas.microsoft.com/office/drawing/2014/main" id="{69B56DCC-F204-2C4D-BEDD-7337D1600986}"/>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3657600" y="2536023"/>
            <a:ext cx="1371600" cy="677210"/>
          </a:xfrm>
          <a:prstGeom prst="rect">
            <a:avLst/>
          </a:prstGeom>
        </p:spPr>
      </p:pic>
      <p:pic>
        <p:nvPicPr>
          <p:cNvPr id="12" name="Picture 11">
            <a:extLst>
              <a:ext uri="{FF2B5EF4-FFF2-40B4-BE49-F238E27FC236}">
                <a16:creationId xmlns:a16="http://schemas.microsoft.com/office/drawing/2014/main" id="{0E849657-CAFF-7D4E-BA5A-A473C4D2549B}"/>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3657600" y="914400"/>
            <a:ext cx="1371600" cy="762448"/>
          </a:xfrm>
          <a:prstGeom prst="rect">
            <a:avLst/>
          </a:prstGeom>
        </p:spPr>
      </p:pic>
      <p:pic>
        <p:nvPicPr>
          <p:cNvPr id="14" name="Picture 13">
            <a:extLst>
              <a:ext uri="{FF2B5EF4-FFF2-40B4-BE49-F238E27FC236}">
                <a16:creationId xmlns:a16="http://schemas.microsoft.com/office/drawing/2014/main" id="{579A87FA-7995-364D-95D3-2DC2D42EAA3C}"/>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1866900" y="1447800"/>
            <a:ext cx="1371600" cy="682261"/>
          </a:xfrm>
          <a:prstGeom prst="rect">
            <a:avLst/>
          </a:prstGeom>
        </p:spPr>
      </p:pic>
    </p:spTree>
    <p:extLst>
      <p:ext uri="{BB962C8B-B14F-4D97-AF65-F5344CB8AC3E}">
        <p14:creationId xmlns:p14="http://schemas.microsoft.com/office/powerpoint/2010/main" val="1133613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127972</TotalTime>
  <Words>779</Words>
  <Application>Microsoft Macintosh PowerPoint</Application>
  <PresentationFormat>On-screen Show (4:3)</PresentationFormat>
  <Paragraphs>80</Paragraphs>
  <Slides>9</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4" baseType="lpstr">
      <vt:lpstr>Arial</vt:lpstr>
      <vt:lpstr>Calibri</vt:lpstr>
      <vt:lpstr>Times New Roman</vt:lpstr>
      <vt:lpstr>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gables</dc:creator>
  <cp:lastModifiedBy>Gene Ables</cp:lastModifiedBy>
  <cp:revision>823</cp:revision>
  <cp:lastPrinted>2023-08-21T18:06:23Z</cp:lastPrinted>
  <dcterms:created xsi:type="dcterms:W3CDTF">2017-11-03T13:08:52Z</dcterms:created>
  <dcterms:modified xsi:type="dcterms:W3CDTF">2023-10-30T00:27:34Z</dcterms:modified>
</cp:coreProperties>
</file>