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105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>
      <p:cViewPr varScale="1">
        <p:scale>
          <a:sx n="82" d="100"/>
          <a:sy n="82" d="100"/>
        </p:scale>
        <p:origin x="72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F2D0C81-B5BB-4C78-9731-6CFF63EF0720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06FB15-B3A4-41BA-A495-D76B02AD508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34803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679F4C8B-7994-6144-9E51-C01CD282C0C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4726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E0EB54-885B-AC49-1461-F4A7405816E5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0A1B902-F261-4744-0496-F10A5208D4C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758B602-7FA2-6A5F-76C2-98B454F4CB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75B86E8-5E65-DF11-6D47-0A663B8CA48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4986421-9A64-0BCD-51C3-48DDC0619DE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60439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AEAE39D-F652-5CB7-EC71-383EA95842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CFD99A-7485-F37E-8319-E7E570EC168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7097EEE-58C3-1E95-52D0-4680641C1A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FB76E15-7C53-623C-9664-127C167BFD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20F3C5-3392-C342-0591-8C38C22DB30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024054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D24129A-B98A-7483-4438-A1256CEC175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4D3D955-A0B0-E7F7-971B-FE4BB1DD97D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F1A29B-7991-1FAB-14E3-189AFE76E3C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7C56DC7-2FC3-80A0-B44A-3F6119DBEE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BA813A9-78BA-9ABF-EF42-1939A91646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472207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 content w/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BB0918-271D-4EC7-968E-956B4804C9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 anchor="ctr"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11C185C-3353-45B1-84A8-7E1407EB9D3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E95780C-399E-4197-B9EA-939D397B2AF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132740"/>
            <a:ext cx="5181600" cy="4511175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34BBF17D-3176-4A89-86DF-508F397CAFB4}"/>
              </a:ext>
            </a:extLst>
          </p:cNvPr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536E2B7-149A-4BAC-AE2D-FE3677183FE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9888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A41373-C023-7ADC-DB6A-B3D76E509B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DB5E2F-E7B7-9F3D-6DE9-BB73DCB1576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519BE4B-B734-92B0-D0C2-8BA2D73769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5151952-4300-214A-D6AD-34F117316E3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612CB0-DD8C-00C9-9953-D92C1611CE1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289724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E3F203-E2BA-987E-D11C-75D9A24A9FE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AC74B18-6382-9F39-0C6C-88EE1397231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30317EE-760B-F726-5E26-261B348A15D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8FABB50-051D-720B-CA49-F6534F8AA67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FDAD075-B484-75D7-DE0D-1458085784B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53939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4EDE17-30B6-D886-7BF6-A9DA023DB6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DC987F9-E13F-88DA-294C-93EC6D6622E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9F11206-F3BE-30D8-FF9D-6ED499161632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40DF9F6-E46E-E66C-7BA8-8857DBFDD3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34A9233-6C00-7A57-2202-CFB1673D02C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B55ABB7-6832-4AAC-BC14-34325F0CA76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265732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C63BA9-8D50-15D9-60A6-EDB5E22F71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A029A42-B4A0-0926-2279-DE6CEED112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10C30F4-30BD-CD76-AD2E-2B947A1D0D7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F63143C-4E37-97F8-4463-55A7D6658893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C7E052F-D7EE-256F-3FE4-0588699DDD3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CABCC076-3777-04BC-30F5-2A91EFEAB0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A1DAC41-0147-8CC7-8096-328B1A871E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54F6508-B2CE-1096-0762-95C4704F0B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80458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B75F39-1364-142D-0910-9F63A6059AB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7ADBBA3-077A-658E-FD1F-6B690D1B21D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EA1A1DD5-58E3-3482-2F5B-67082F7104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2ED57D0-0823-16B9-FEB0-520418CBB8E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136695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32455DFC-80F9-3B67-851A-4508639C9C4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B6E45B3-DB87-1F1B-A686-1E79C1184E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8CEA46A-A657-945F-EB06-D0E0E54249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5728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365A1-3CE2-7804-BA53-52A24390DE8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4256BF6-574D-647A-C197-8FEB4FA4CE1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338300E6-B196-FEF6-0B12-645016B6A17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5BCC6FD-2B1C-330D-D453-FEC59E6FD7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6711939-58C0-9950-52BF-17D55B3557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5B7657B-E6F3-D652-A947-99A54417ABA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143612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0D0C8C-49C4-443B-6469-A4354FB148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B97B2EB-E350-6B35-3803-D7BF36AD32FC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5636B967-F553-E71C-336E-AC8088956E64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7D8CF8-FBB8-B1D4-EDA6-EBFDFDE8BA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0290F38-8AA4-8B3B-F521-5A347F96DF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AB76F66-D371-315F-3E46-8FC337B175E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6050237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A474E35-43D4-E608-C3A6-64549B7FE83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A830E31-1752-C9CC-D336-19ABD158629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23ABECA-DA42-1900-AB13-3AED9AD253E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0F216C-BB0C-459B-B6B4-5C5B97AACE72}" type="datetimeFigureOut">
              <a:rPr lang="en-US" smtClean="0"/>
              <a:t>10/16/2023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45F0D9B-FDBF-3192-09DC-C3BE7B4136C5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08E0973-9CE6-8222-2F77-5F231D9E58B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F26B5DE-B084-49FA-8741-83485E920B1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774917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emf"/><Relationship Id="rId5" Type="http://schemas.openxmlformats.org/officeDocument/2006/relationships/image" Target="../media/image3.emf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Box 9">
            <a:extLst>
              <a:ext uri="{FF2B5EF4-FFF2-40B4-BE49-F238E27FC236}">
                <a16:creationId xmlns:a16="http://schemas.microsoft.com/office/drawing/2014/main" id="{9AE43949-2B43-5B4C-896A-DDF4317D7A26}"/>
              </a:ext>
            </a:extLst>
          </p:cNvPr>
          <p:cNvSpPr txBox="1"/>
          <p:nvPr/>
        </p:nvSpPr>
        <p:spPr>
          <a:xfrm>
            <a:off x="80546" y="0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A.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E271B59A-44AE-6B48-B213-8868FCE6D92B}"/>
              </a:ext>
            </a:extLst>
          </p:cNvPr>
          <p:cNvSpPr txBox="1"/>
          <p:nvPr/>
        </p:nvSpPr>
        <p:spPr>
          <a:xfrm>
            <a:off x="3186132" y="0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B.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72917176-EA13-744B-ACFE-33FC9A99EC9C}"/>
              </a:ext>
            </a:extLst>
          </p:cNvPr>
          <p:cNvSpPr txBox="1"/>
          <p:nvPr/>
        </p:nvSpPr>
        <p:spPr>
          <a:xfrm>
            <a:off x="80547" y="3257983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C.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A1736EC-7518-6E4A-9CDC-7A3DA7B2555C}"/>
              </a:ext>
            </a:extLst>
          </p:cNvPr>
          <p:cNvSpPr txBox="1"/>
          <p:nvPr/>
        </p:nvSpPr>
        <p:spPr>
          <a:xfrm>
            <a:off x="3186131" y="3257983"/>
            <a:ext cx="386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/>
              <a:t>D.</a:t>
            </a:r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45715AB3-F842-6A4E-9933-CAF2CF28A06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526113" y="91440"/>
            <a:ext cx="4912832" cy="2471579"/>
          </a:xfrm>
          <a:prstGeom prst="rect">
            <a:avLst/>
          </a:prstGeom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C3D7D48-953E-B841-84D7-6481289485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22665" y="3140948"/>
            <a:ext cx="2032000" cy="3162300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9A2605F0-F32C-4E4D-9BB1-06E5328022E6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22665" y="0"/>
            <a:ext cx="2032000" cy="3162300"/>
          </a:xfrm>
          <a:prstGeom prst="rect">
            <a:avLst/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CF45255F-F2B3-304E-8334-11874C9BDA2B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526113" y="3257983"/>
            <a:ext cx="4783678" cy="2499165"/>
          </a:xfrm>
          <a:prstGeom prst="rect">
            <a:avLst/>
          </a:prstGeom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id="{B2E0EFEC-9F1F-9846-82C2-9A1D30AD20D5}"/>
              </a:ext>
            </a:extLst>
          </p:cNvPr>
          <p:cNvSpPr txBox="1"/>
          <p:nvPr/>
        </p:nvSpPr>
        <p:spPr>
          <a:xfrm>
            <a:off x="8322852" y="2887682"/>
            <a:ext cx="3753054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US" b="1" dirty="0"/>
              <a:t>Supplemental Figure 14. Acellular CD4 secretion levels of IL-4 and IL-5 are associated with inferior clinical response to transgenic TCR-T cell therapy. </a:t>
            </a:r>
            <a:r>
              <a:rPr lang="en-US" dirty="0"/>
              <a:t>Association of acellular CD4 secretion levels of IL-4 with clinical response </a:t>
            </a:r>
            <a:r>
              <a:rPr lang="en-US" b="1" dirty="0"/>
              <a:t>(A)</a:t>
            </a:r>
            <a:r>
              <a:rPr lang="en-US" dirty="0"/>
              <a:t> and percent change in tumor burden per RECIST 1.1 criteria </a:t>
            </a:r>
            <a:r>
              <a:rPr lang="en-US" b="1" dirty="0"/>
              <a:t>(B).</a:t>
            </a:r>
            <a:r>
              <a:rPr lang="en-US" dirty="0"/>
              <a:t> Association of bulk CD4 secretion levels of IL-5 with clinical response </a:t>
            </a:r>
            <a:r>
              <a:rPr lang="en-US" b="1" dirty="0"/>
              <a:t>(C)</a:t>
            </a:r>
            <a:r>
              <a:rPr lang="en-US" dirty="0"/>
              <a:t> and percent change in tumor burden per RECIST 1.1 criteria </a:t>
            </a:r>
            <a:r>
              <a:rPr lang="en-US" b="1" dirty="0"/>
              <a:t>(D). </a:t>
            </a:r>
            <a:r>
              <a:rPr lang="en-US" dirty="0"/>
              <a:t>* p&lt;0.05, **p&lt;0.01, unpaired t-test.</a:t>
            </a:r>
          </a:p>
          <a:p>
            <a:pPr algn="just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574954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100</Words>
  <Application>Microsoft Office PowerPoint</Application>
  <PresentationFormat>Widescreen</PresentationFormat>
  <Paragraphs>6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brittany rubio</dc:creator>
  <cp:lastModifiedBy>brittany rubio</cp:lastModifiedBy>
  <cp:revision>1</cp:revision>
  <dcterms:created xsi:type="dcterms:W3CDTF">2023-10-16T15:45:53Z</dcterms:created>
  <dcterms:modified xsi:type="dcterms:W3CDTF">2023-10-16T15:47:34Z</dcterms:modified>
</cp:coreProperties>
</file>