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98" r:id="rId3"/>
    <p:sldId id="300" r:id="rId4"/>
    <p:sldId id="287" r:id="rId5"/>
    <p:sldId id="296" r:id="rId6"/>
    <p:sldId id="299" r:id="rId7"/>
    <p:sldId id="275" r:id="rId8"/>
    <p:sldId id="285" r:id="rId9"/>
    <p:sldId id="288" r:id="rId10"/>
    <p:sldId id="29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04" userDrawn="1">
          <p15:clr>
            <a:srgbClr val="A4A3A4"/>
          </p15:clr>
        </p15:guide>
        <p15:guide id="2" pos="2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6FF"/>
    <a:srgbClr val="FF85FF"/>
    <a:srgbClr val="6B58EE"/>
    <a:srgbClr val="FC5859"/>
    <a:srgbClr val="00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43"/>
    <p:restoredTop sz="91181"/>
  </p:normalViewPr>
  <p:slideViewPr>
    <p:cSldViewPr snapToGrid="0" showGuides="1">
      <p:cViewPr varScale="1">
        <p:scale>
          <a:sx n="98" d="100"/>
          <a:sy n="98" d="100"/>
        </p:scale>
        <p:origin x="840" y="184"/>
      </p:cViewPr>
      <p:guideLst>
        <p:guide orient="horz" pos="2704"/>
        <p:guide pos="22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2F01CB-7D98-5444-B916-D9653C3E480B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66D717-37CF-F140-ADF3-6A60EA4DDAA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153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66D717-37CF-F140-ADF3-6A60EA4DDA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0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66D717-37CF-F140-ADF3-6A60EA4DDA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799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66D717-37CF-F140-ADF3-6A60EA4DDAA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78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66D717-37CF-F140-ADF3-6A60EA4DDAA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652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66D717-37CF-F140-ADF3-6A60EA4DDAA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7145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BA6F1-2DBA-294F-A219-FA002B664A7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1319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66D717-37CF-F140-ADF3-6A60EA4DDAA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373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A3A4-2974-F043-B95D-22102A0F83B4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0D744-A058-9E47-9485-B30BA1FC05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426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A3A4-2974-F043-B95D-22102A0F83B4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0D744-A058-9E47-9485-B30BA1FC05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269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A3A4-2974-F043-B95D-22102A0F83B4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0D744-A058-9E47-9485-B30BA1FC05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713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A3A4-2974-F043-B95D-22102A0F83B4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0D744-A058-9E47-9485-B30BA1FC05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18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A3A4-2974-F043-B95D-22102A0F83B4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0D744-A058-9E47-9485-B30BA1FC05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583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A3A4-2974-F043-B95D-22102A0F83B4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0D744-A058-9E47-9485-B30BA1FC05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81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A3A4-2974-F043-B95D-22102A0F83B4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0D744-A058-9E47-9485-B30BA1FC05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042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A3A4-2974-F043-B95D-22102A0F83B4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0D744-A058-9E47-9485-B30BA1FC05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949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A3A4-2974-F043-B95D-22102A0F83B4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0D744-A058-9E47-9485-B30BA1FC05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241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A3A4-2974-F043-B95D-22102A0F83B4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0D744-A058-9E47-9485-B30BA1FC05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67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A3A4-2974-F043-B95D-22102A0F83B4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0D744-A058-9E47-9485-B30BA1FC05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310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1A3A4-2974-F043-B95D-22102A0F83B4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0D744-A058-9E47-9485-B30BA1FC05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98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D01AA1-9E8B-8EA5-FF8D-9CF5FBC72D1E}"/>
              </a:ext>
            </a:extLst>
          </p:cNvPr>
          <p:cNvSpPr txBox="1"/>
          <p:nvPr/>
        </p:nvSpPr>
        <p:spPr>
          <a:xfrm>
            <a:off x="2016125" y="519578"/>
            <a:ext cx="4855729" cy="1231106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Pediatric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adult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 patients </a:t>
            </a:r>
            <a:r>
              <a:rPr lang="fr-FR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midline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 tumors: H3K27M or </a:t>
            </a:r>
            <a:r>
              <a:rPr lang="fr-FR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EZHIP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overexpression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sz="1000" b="1" u="sng" dirty="0">
                <a:solidFill>
                  <a:srgbClr val="008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Inclusion </a:t>
            </a:r>
            <a:r>
              <a:rPr lang="fr-FR" sz="1000" b="1" u="sng" dirty="0" err="1">
                <a:solidFill>
                  <a:srgbClr val="008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criteria</a:t>
            </a:r>
            <a:endParaRPr lang="fr-FR" sz="1000" b="1" u="sng" dirty="0">
              <a:solidFill>
                <a:srgbClr val="008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46" indent="-171446" algn="just">
              <a:buFont typeface="Arial" panose="020B0604020202020204" pitchFamily="34" charset="0"/>
              <a:buChar char="•"/>
            </a:pPr>
            <a:r>
              <a:rPr lang="fr-FR" sz="1000" dirty="0" err="1">
                <a:solidFill>
                  <a:srgbClr val="008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</a:t>
            </a:r>
            <a:r>
              <a:rPr lang="fr-FR" sz="1000" dirty="0">
                <a:solidFill>
                  <a:srgbClr val="008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rgbClr val="008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biopsy</a:t>
            </a:r>
            <a:r>
              <a:rPr lang="fr-FR" sz="1000" dirty="0">
                <a:solidFill>
                  <a:srgbClr val="008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fr-FR" sz="1000" dirty="0" err="1">
                <a:solidFill>
                  <a:srgbClr val="008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molecular</a:t>
            </a:r>
            <a:r>
              <a:rPr lang="fr-FR" sz="1000" dirty="0">
                <a:solidFill>
                  <a:srgbClr val="008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analyses </a:t>
            </a:r>
            <a:r>
              <a:rPr lang="fr-FR" sz="1000" i="1" dirty="0">
                <a:solidFill>
                  <a:srgbClr val="008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H3-3A, BRAF, FGFR1</a:t>
            </a:r>
          </a:p>
          <a:p>
            <a:pPr marL="171446" indent="-171446" algn="just">
              <a:buFont typeface="Arial" panose="020B0604020202020204" pitchFamily="34" charset="0"/>
              <a:buChar char="•"/>
            </a:pPr>
            <a:r>
              <a:rPr lang="fr-FR" sz="1000" dirty="0">
                <a:solidFill>
                  <a:srgbClr val="008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Patients </a:t>
            </a:r>
            <a:r>
              <a:rPr lang="fr-FR" sz="1000" dirty="0" err="1">
                <a:solidFill>
                  <a:srgbClr val="008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sz="1000" dirty="0">
                <a:solidFill>
                  <a:srgbClr val="008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 /Necker</a:t>
            </a:r>
          </a:p>
          <a:p>
            <a:pPr marL="171446" indent="-171446" algn="just">
              <a:buFont typeface="Arial" panose="020B0604020202020204" pitchFamily="34" charset="0"/>
              <a:buChar char="•"/>
            </a:pPr>
            <a:r>
              <a:rPr lang="fr-FR" sz="1000" dirty="0">
                <a:solidFill>
                  <a:srgbClr val="008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Patients </a:t>
            </a:r>
            <a:r>
              <a:rPr lang="fr-FR" sz="1000" dirty="0" err="1">
                <a:solidFill>
                  <a:srgbClr val="008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sz="1000" dirty="0">
                <a:solidFill>
                  <a:srgbClr val="008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rgbClr val="008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literature</a:t>
            </a:r>
            <a:r>
              <a:rPr lang="fr-FR" sz="1000" dirty="0">
                <a:solidFill>
                  <a:srgbClr val="008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000" i="1" dirty="0">
                <a:solidFill>
                  <a:srgbClr val="008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Schüller et al. 2021; Castel et al. 2020; </a:t>
            </a:r>
            <a:r>
              <a:rPr lang="fr-FR" sz="1000" i="1" dirty="0" err="1">
                <a:solidFill>
                  <a:srgbClr val="008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Ryall</a:t>
            </a:r>
            <a:r>
              <a:rPr lang="fr-FR" sz="1000" i="1" dirty="0">
                <a:solidFill>
                  <a:srgbClr val="008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2020; Mackay et al. 2018; </a:t>
            </a:r>
            <a:r>
              <a:rPr lang="fr-FR" sz="1000" i="1" dirty="0" err="1">
                <a:solidFill>
                  <a:srgbClr val="008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Picca</a:t>
            </a:r>
            <a:r>
              <a:rPr lang="fr-FR" sz="1000" i="1" dirty="0">
                <a:solidFill>
                  <a:srgbClr val="008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2018; Pagès et al. 2016; Taylor et al. 2014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9938FA7-B153-8C8C-5CCE-FA0C369BAAB2}"/>
              </a:ext>
            </a:extLst>
          </p:cNvPr>
          <p:cNvSpPr txBox="1"/>
          <p:nvPr/>
        </p:nvSpPr>
        <p:spPr>
          <a:xfrm>
            <a:off x="7753611" y="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Auffret et al.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029CC8F-A687-202A-E3BD-C15AB02E32FB}"/>
              </a:ext>
            </a:extLst>
          </p:cNvPr>
          <p:cNvSpPr txBox="1"/>
          <p:nvPr/>
        </p:nvSpPr>
        <p:spPr>
          <a:xfrm>
            <a:off x="0" y="6539068"/>
            <a:ext cx="36615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Fig. 1: Inclusion flowchart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8CE41B-355F-EA69-54A8-B41A3DC93229}"/>
              </a:ext>
            </a:extLst>
          </p:cNvPr>
          <p:cNvSpPr/>
          <p:nvPr/>
        </p:nvSpPr>
        <p:spPr>
          <a:xfrm>
            <a:off x="2016125" y="526473"/>
            <a:ext cx="4855730" cy="1354763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EE09F56-3B89-E1CA-7F9E-CF9807E3F656}"/>
              </a:ext>
            </a:extLst>
          </p:cNvPr>
          <p:cNvSpPr txBox="1"/>
          <p:nvPr/>
        </p:nvSpPr>
        <p:spPr>
          <a:xfrm>
            <a:off x="2016125" y="2370134"/>
            <a:ext cx="2575214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BRAF/FGFR1</a:t>
            </a:r>
            <a:r>
              <a:rPr lang="en-US" sz="1200" b="1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Eligible patients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GR /Necker: n= 29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Literature*: n= 31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Total n= 60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CB59ECE-D58D-C773-6A7F-500D5F07E517}"/>
              </a:ext>
            </a:extLst>
          </p:cNvPr>
          <p:cNvSpPr txBox="1"/>
          <p:nvPr/>
        </p:nvSpPr>
        <p:spPr>
          <a:xfrm>
            <a:off x="4585855" y="2362679"/>
            <a:ext cx="2258290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BRAF/FGFR1</a:t>
            </a:r>
            <a:r>
              <a:rPr lang="fr-FR" sz="1200" b="1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Eligible patients</a:t>
            </a:r>
          </a:p>
          <a:p>
            <a:pPr algn="ct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GR / Necker: n= 128</a:t>
            </a:r>
          </a:p>
          <a:p>
            <a:pPr algn="ctr"/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Literature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*: n= 176</a:t>
            </a:r>
          </a:p>
          <a:p>
            <a:pPr algn="ct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Total n= 304</a:t>
            </a:r>
          </a:p>
        </p:txBody>
      </p:sp>
      <p:graphicFrame>
        <p:nvGraphicFramePr>
          <p:cNvPr id="17" name="Tableau 17">
            <a:extLst>
              <a:ext uri="{FF2B5EF4-FFF2-40B4-BE49-F238E27FC236}">
                <a16:creationId xmlns:a16="http://schemas.microsoft.com/office/drawing/2014/main" id="{975345D9-7B43-9334-271F-B7BE6218E7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317903"/>
              </p:ext>
            </p:extLst>
          </p:nvPr>
        </p:nvGraphicFramePr>
        <p:xfrm>
          <a:off x="2036620" y="4237951"/>
          <a:ext cx="480752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74609">
                  <a:extLst>
                    <a:ext uri="{9D8B030D-6E8A-4147-A177-3AD203B41FA5}">
                      <a16:colId xmlns:a16="http://schemas.microsoft.com/office/drawing/2014/main" val="3858586467"/>
                    </a:ext>
                  </a:extLst>
                </a:gridCol>
                <a:gridCol w="1332917">
                  <a:extLst>
                    <a:ext uri="{9D8B030D-6E8A-4147-A177-3AD203B41FA5}">
                      <a16:colId xmlns:a16="http://schemas.microsoft.com/office/drawing/2014/main" val="4115666249"/>
                    </a:ext>
                  </a:extLst>
                </a:gridCol>
              </a:tblGrid>
              <a:tr h="211862">
                <a:tc>
                  <a:txBody>
                    <a:bodyPr/>
                    <a:lstStyle/>
                    <a:p>
                      <a:r>
                        <a:rPr lang="fr-FR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WES /</a:t>
                      </a:r>
                      <a:r>
                        <a:rPr lang="fr-FR" sz="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targeted</a:t>
                      </a:r>
                      <a:r>
                        <a:rPr lang="fr-FR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sequencing</a:t>
                      </a:r>
                      <a:endParaRPr lang="fr-FR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n=128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581883"/>
                  </a:ext>
                </a:extLst>
              </a:tr>
              <a:tr h="211862">
                <a:tc>
                  <a:txBody>
                    <a:bodyPr/>
                    <a:lstStyle/>
                    <a:p>
                      <a:r>
                        <a:rPr lang="fr-FR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Survival </a:t>
                      </a:r>
                      <a:r>
                        <a:rPr lang="fr-FR" sz="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analysis</a:t>
                      </a:r>
                      <a:endParaRPr lang="fr-FR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n=300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600272"/>
                  </a:ext>
                </a:extLst>
              </a:tr>
              <a:tr h="211862">
                <a:tc>
                  <a:txBody>
                    <a:bodyPr/>
                    <a:lstStyle/>
                    <a:p>
                      <a:pPr marL="0" marR="0" lvl="0" indent="0" algn="l" defTabSz="9143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Multivariate</a:t>
                      </a:r>
                      <a:r>
                        <a:rPr lang="fr-FR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analysis</a:t>
                      </a:r>
                      <a:endParaRPr lang="fr-FR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n=232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264260"/>
                  </a:ext>
                </a:extLst>
              </a:tr>
              <a:tr h="211862">
                <a:tc>
                  <a:txBody>
                    <a:bodyPr/>
                    <a:lstStyle/>
                    <a:p>
                      <a:pPr marL="0" marR="0" lvl="0" indent="0" algn="l" defTabSz="9143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Radiology</a:t>
                      </a:r>
                      <a:r>
                        <a:rPr lang="fr-FR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accessment</a:t>
                      </a:r>
                      <a:endParaRPr lang="fr-FR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n=67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4319333"/>
                  </a:ext>
                </a:extLst>
              </a:tr>
              <a:tr h="211862">
                <a:tc>
                  <a:txBody>
                    <a:bodyPr/>
                    <a:lstStyle/>
                    <a:p>
                      <a:pPr marL="0" marR="0" lvl="0" indent="0" algn="l" defTabSz="9143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IHC </a:t>
                      </a:r>
                      <a:r>
                        <a:rPr lang="fr-FR" sz="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accessment</a:t>
                      </a:r>
                      <a:endParaRPr lang="fr-FR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n=29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305417"/>
                  </a:ext>
                </a:extLst>
              </a:tr>
              <a:tr h="211862">
                <a:tc>
                  <a:txBody>
                    <a:bodyPr/>
                    <a:lstStyle/>
                    <a:p>
                      <a:pPr marL="0" marR="0" lvl="0" indent="0" algn="l" defTabSz="9143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Methylome</a:t>
                      </a:r>
                      <a:endParaRPr lang="fr-FR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n=78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2569626"/>
                  </a:ext>
                </a:extLst>
              </a:tr>
              <a:tr h="211862">
                <a:tc>
                  <a:txBody>
                    <a:bodyPr/>
                    <a:lstStyle/>
                    <a:p>
                      <a:pPr marL="0" marR="0" lvl="0" indent="0" algn="l" defTabSz="9143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RNAseq</a:t>
                      </a:r>
                      <a:endParaRPr lang="fr-FR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n=23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8169303"/>
                  </a:ext>
                </a:extLst>
              </a:tr>
            </a:tbl>
          </a:graphicData>
        </a:graphic>
      </p:graphicFrame>
      <p:sp>
        <p:nvSpPr>
          <p:cNvPr id="18" name="ZoneTexte 17">
            <a:extLst>
              <a:ext uri="{FF2B5EF4-FFF2-40B4-BE49-F238E27FC236}">
                <a16:creationId xmlns:a16="http://schemas.microsoft.com/office/drawing/2014/main" id="{CE46763F-0C33-860E-FA10-25C58AA28455}"/>
              </a:ext>
            </a:extLst>
          </p:cNvPr>
          <p:cNvSpPr txBox="1"/>
          <p:nvPr/>
        </p:nvSpPr>
        <p:spPr>
          <a:xfrm>
            <a:off x="2036617" y="3292047"/>
            <a:ext cx="48213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*Except: Taylor et al. 2014, </a:t>
            </a:r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Pagès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 et al. 2016, Castel et al. 2018/2020 composed of patients from GR /Necker cohort already published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544934B0-6C66-730B-D87D-5855D898084D}"/>
              </a:ext>
            </a:extLst>
          </p:cNvPr>
          <p:cNvCxnSpPr>
            <a:cxnSpLocks/>
          </p:cNvCxnSpPr>
          <p:nvPr/>
        </p:nvCxnSpPr>
        <p:spPr>
          <a:xfrm>
            <a:off x="4438638" y="1881958"/>
            <a:ext cx="0" cy="49699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1D0FD99D-572E-C100-EB5A-6878DD8587A3}"/>
              </a:ext>
            </a:extLst>
          </p:cNvPr>
          <p:cNvSpPr/>
          <p:nvPr/>
        </p:nvSpPr>
        <p:spPr>
          <a:xfrm>
            <a:off x="2036618" y="2369302"/>
            <a:ext cx="4821382" cy="132986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7D05C945-5A7E-4519-3A01-013B19021A7A}"/>
              </a:ext>
            </a:extLst>
          </p:cNvPr>
          <p:cNvCxnSpPr>
            <a:cxnSpLocks/>
          </p:cNvCxnSpPr>
          <p:nvPr/>
        </p:nvCxnSpPr>
        <p:spPr>
          <a:xfrm>
            <a:off x="4438938" y="3694711"/>
            <a:ext cx="0" cy="49699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82868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4FE18AA5-010C-D924-C531-2BA09A6A7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46" y="4984312"/>
            <a:ext cx="1809331" cy="171631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DD04681-DA64-FD6F-E710-246C9C2173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5453" y="4950668"/>
            <a:ext cx="1748972" cy="1748972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DE20F00-13D4-B74B-CB70-EA7624415A48}"/>
              </a:ext>
            </a:extLst>
          </p:cNvPr>
          <p:cNvSpPr txBox="1"/>
          <p:nvPr/>
        </p:nvSpPr>
        <p:spPr>
          <a:xfrm>
            <a:off x="132805" y="4652545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k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EC3DED5-9094-E7BA-9891-24F4EFBCB4D4}"/>
              </a:ext>
            </a:extLst>
          </p:cNvPr>
          <p:cNvSpPr txBox="1"/>
          <p:nvPr/>
        </p:nvSpPr>
        <p:spPr>
          <a:xfrm>
            <a:off x="2787115" y="4691263"/>
            <a:ext cx="240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l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1CF33DF-F0E1-0DB1-C478-4B1ACCEB13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276" y="2667780"/>
            <a:ext cx="1974734" cy="198255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76E12BB-AF94-99A6-903A-F35862F264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145" y="231496"/>
            <a:ext cx="1938347" cy="196306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0639355-8DCF-1CDD-CBED-9464C8AE1D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5078" y="229712"/>
            <a:ext cx="1953488" cy="196509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347C4EF-0C6F-D2C4-E3E3-9F7629099E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67331" y="2661441"/>
            <a:ext cx="1991764" cy="1983892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821667E-E6FA-67AE-4103-A4DCD9FD5BC3}"/>
              </a:ext>
            </a:extLst>
          </p:cNvPr>
          <p:cNvSpPr txBox="1"/>
          <p:nvPr/>
        </p:nvSpPr>
        <p:spPr>
          <a:xfrm>
            <a:off x="132739" y="-107216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g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17ED98F-6342-0C03-51C8-89D3EF0B9F46}"/>
              </a:ext>
            </a:extLst>
          </p:cNvPr>
          <p:cNvSpPr txBox="1"/>
          <p:nvPr/>
        </p:nvSpPr>
        <p:spPr>
          <a:xfrm>
            <a:off x="186888" y="2306782"/>
            <a:ext cx="240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i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5D82044-4473-885D-82F7-6D3D0FA05C6F}"/>
              </a:ext>
            </a:extLst>
          </p:cNvPr>
          <p:cNvSpPr txBox="1"/>
          <p:nvPr/>
        </p:nvSpPr>
        <p:spPr>
          <a:xfrm>
            <a:off x="2720291" y="-73031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h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64FEC90-C2A4-0BB6-D498-98F082AA7E0B}"/>
              </a:ext>
            </a:extLst>
          </p:cNvPr>
          <p:cNvSpPr txBox="1"/>
          <p:nvPr/>
        </p:nvSpPr>
        <p:spPr>
          <a:xfrm>
            <a:off x="2779745" y="2296219"/>
            <a:ext cx="24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j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2DCADB6-4131-6A38-3EDD-4C6232FA3454}"/>
              </a:ext>
            </a:extLst>
          </p:cNvPr>
          <p:cNvSpPr txBox="1"/>
          <p:nvPr/>
        </p:nvSpPr>
        <p:spPr>
          <a:xfrm>
            <a:off x="1417844" y="340065"/>
            <a:ext cx="9156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FDR q = 0.0036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NES = 1.61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377F225-99F3-670D-6F48-05594F38E3CB}"/>
              </a:ext>
            </a:extLst>
          </p:cNvPr>
          <p:cNvSpPr txBox="1"/>
          <p:nvPr/>
        </p:nvSpPr>
        <p:spPr>
          <a:xfrm>
            <a:off x="3987923" y="365976"/>
            <a:ext cx="9156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FDR q = 0.0047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NES = 1.65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F07F167-6BA0-FF56-E160-A2A62B51BDC5}"/>
              </a:ext>
            </a:extLst>
          </p:cNvPr>
          <p:cNvSpPr txBox="1"/>
          <p:nvPr/>
        </p:nvSpPr>
        <p:spPr>
          <a:xfrm>
            <a:off x="1671318" y="2792764"/>
            <a:ext cx="715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FDR q = 0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NES = 1.97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928A9D1-98CB-2085-308C-C0AFFC8769D2}"/>
              </a:ext>
            </a:extLst>
          </p:cNvPr>
          <p:cNvSpPr txBox="1"/>
          <p:nvPr/>
        </p:nvSpPr>
        <p:spPr>
          <a:xfrm>
            <a:off x="4000383" y="2765604"/>
            <a:ext cx="9156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FDR q = 0.0046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NES = 1.65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FD7A37C-3DAF-323A-328B-0AAAAEC55777}"/>
              </a:ext>
            </a:extLst>
          </p:cNvPr>
          <p:cNvSpPr txBox="1"/>
          <p:nvPr/>
        </p:nvSpPr>
        <p:spPr>
          <a:xfrm>
            <a:off x="5114440" y="523332"/>
            <a:ext cx="3861661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Fig. 7: Complement on the  transcriptomic profiling of DMG H3.3-K27M with </a:t>
            </a:r>
            <a:r>
              <a:rPr lang="en-US" sz="1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BRAF</a:t>
            </a:r>
            <a:r>
              <a:rPr lang="en-US" sz="1400" b="1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MUT</a:t>
            </a:r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or </a:t>
            </a:r>
            <a:r>
              <a:rPr lang="en-US" sz="1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FGFR1</a:t>
            </a:r>
            <a:r>
              <a:rPr lang="en-US" sz="1400" b="1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MUT</a:t>
            </a:r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fr-FR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Volcano plot highlighting differentially expressed genes between DMG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BRAF</a:t>
            </a:r>
            <a:r>
              <a:rPr lang="en-US" sz="1400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V600E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or DMG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FGFR1</a:t>
            </a:r>
            <a:r>
              <a:rPr lang="en-US" sz="1400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MUT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DMGs (</a:t>
            </a:r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versus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DMG H3.3K27M DMGs plotting antilog of adjusted p value on y-axis versus log2 Fold Change on x-axis. Up-regulated genes (up), down-regulated genes (down) and non-significant genes are depicted in red, blue and grey respectively. Venn diagram representing up- (</a:t>
            </a:r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or down- (</a:t>
            </a:r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regulated DEGs from differentially expressed analyses between DMG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BRAF</a:t>
            </a:r>
            <a:r>
              <a:rPr lang="en-US" sz="1400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V600E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or DMG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FGFR1</a:t>
            </a:r>
            <a:r>
              <a:rPr lang="en-US" sz="1400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MUT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DMGs (</a:t>
            </a:r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versus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DMG H3.3K27M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BRAF</a:t>
            </a:r>
            <a:r>
              <a:rPr lang="en-US" sz="1400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WT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/FGFR1</a:t>
            </a:r>
            <a:r>
              <a:rPr lang="en-US" sz="1400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WT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GSEA plots showing common transcriptomic signature enriched in DMG H3.3K27M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BRAF</a:t>
            </a:r>
            <a:r>
              <a:rPr lang="en-US" sz="1400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V600E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((</a:t>
            </a:r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4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or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FGFR1</a:t>
            </a:r>
            <a:r>
              <a:rPr lang="en-US" sz="1400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MUT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versus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DMG H3.3K27M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BRAF</a:t>
            </a:r>
            <a:r>
              <a:rPr lang="en-US" sz="1400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WT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/FGFR1</a:t>
            </a:r>
            <a:r>
              <a:rPr lang="en-US" sz="1400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WT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The normalized enrichment scores (NES) and the false discovery rates (FDR q-value) are indicated in each plot..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CDKN1A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), and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CDKN2A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gene expression level (TPM) according to the mutation status (Wald test DESeq2): ns; ** adj.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value = 0.0048; **** adj. p value &lt;0.0001). TPM, transcripts per million; DEG, differentially expressed genes.</a:t>
            </a:r>
            <a:endParaRPr lang="fr-FR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622F7D3-CC1A-807E-2100-58FBDB7F595B}"/>
              </a:ext>
            </a:extLst>
          </p:cNvPr>
          <p:cNvSpPr txBox="1"/>
          <p:nvPr/>
        </p:nvSpPr>
        <p:spPr>
          <a:xfrm>
            <a:off x="643066" y="3904275"/>
            <a:ext cx="6078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solidFill>
                  <a:srgbClr val="FC58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BRAF</a:t>
            </a:r>
            <a:r>
              <a:rPr lang="en-US" sz="800" i="1" baseline="30000" dirty="0">
                <a:solidFill>
                  <a:srgbClr val="FC58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6B49E40-51A4-7708-81DC-8EF698250AEA}"/>
              </a:ext>
            </a:extLst>
          </p:cNvPr>
          <p:cNvSpPr txBox="1"/>
          <p:nvPr/>
        </p:nvSpPr>
        <p:spPr>
          <a:xfrm>
            <a:off x="1814869" y="3904524"/>
            <a:ext cx="5645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solidFill>
                  <a:srgbClr val="6B58E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BRAF</a:t>
            </a:r>
            <a:r>
              <a:rPr lang="en-US" sz="800" i="1" baseline="30000" dirty="0">
                <a:solidFill>
                  <a:srgbClr val="6B58E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DF6791F-698C-5989-BD2C-F2E7B02282BE}"/>
              </a:ext>
            </a:extLst>
          </p:cNvPr>
          <p:cNvSpPr txBox="1"/>
          <p:nvPr/>
        </p:nvSpPr>
        <p:spPr>
          <a:xfrm>
            <a:off x="604321" y="1455543"/>
            <a:ext cx="6078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solidFill>
                  <a:srgbClr val="FC58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BRAF</a:t>
            </a:r>
            <a:r>
              <a:rPr lang="en-US" sz="800" i="1" baseline="30000" dirty="0">
                <a:solidFill>
                  <a:srgbClr val="FC58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0206727-A780-3E29-855D-06082327258F}"/>
              </a:ext>
            </a:extLst>
          </p:cNvPr>
          <p:cNvSpPr txBox="1"/>
          <p:nvPr/>
        </p:nvSpPr>
        <p:spPr>
          <a:xfrm>
            <a:off x="1776124" y="1455792"/>
            <a:ext cx="5645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solidFill>
                  <a:srgbClr val="6B58E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BRAF</a:t>
            </a:r>
            <a:r>
              <a:rPr lang="en-US" sz="800" i="1" baseline="30000" dirty="0">
                <a:solidFill>
                  <a:srgbClr val="6B58E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4DC58B3A-FBA5-2DB5-9172-83496AB11890}"/>
              </a:ext>
            </a:extLst>
          </p:cNvPr>
          <p:cNvSpPr txBox="1"/>
          <p:nvPr/>
        </p:nvSpPr>
        <p:spPr>
          <a:xfrm>
            <a:off x="3171087" y="3902404"/>
            <a:ext cx="6703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solidFill>
                  <a:srgbClr val="FC58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FGFR1</a:t>
            </a:r>
            <a:r>
              <a:rPr lang="en-US" sz="800" i="1" baseline="30000" dirty="0">
                <a:solidFill>
                  <a:srgbClr val="FC58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94B437BF-4274-8670-A663-12B9133184AA}"/>
              </a:ext>
            </a:extLst>
          </p:cNvPr>
          <p:cNvSpPr txBox="1"/>
          <p:nvPr/>
        </p:nvSpPr>
        <p:spPr>
          <a:xfrm>
            <a:off x="4342890" y="3902653"/>
            <a:ext cx="6270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solidFill>
                  <a:srgbClr val="6B58E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FGFR1</a:t>
            </a:r>
            <a:r>
              <a:rPr lang="en-US" sz="800" i="1" baseline="30000" dirty="0">
                <a:solidFill>
                  <a:srgbClr val="6B58E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50E1046-534E-F21E-8EB9-47D3EDBAA3F9}"/>
              </a:ext>
            </a:extLst>
          </p:cNvPr>
          <p:cNvSpPr txBox="1"/>
          <p:nvPr/>
        </p:nvSpPr>
        <p:spPr>
          <a:xfrm>
            <a:off x="3176253" y="1458838"/>
            <a:ext cx="6703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solidFill>
                  <a:srgbClr val="FC58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FGFR1</a:t>
            </a:r>
            <a:r>
              <a:rPr lang="en-US" sz="800" i="1" baseline="30000" dirty="0">
                <a:solidFill>
                  <a:srgbClr val="FC58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14445338-223C-BE92-F3B1-0C1BCEA1BA4F}"/>
              </a:ext>
            </a:extLst>
          </p:cNvPr>
          <p:cNvSpPr txBox="1"/>
          <p:nvPr/>
        </p:nvSpPr>
        <p:spPr>
          <a:xfrm>
            <a:off x="4348056" y="1459087"/>
            <a:ext cx="6270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solidFill>
                  <a:srgbClr val="6B58E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FGFR1</a:t>
            </a:r>
            <a:r>
              <a:rPr lang="en-US" sz="800" i="1" baseline="30000" dirty="0">
                <a:solidFill>
                  <a:srgbClr val="6B58E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D5B89A7-BE31-6F3F-35A3-05782EA3B942}"/>
              </a:ext>
            </a:extLst>
          </p:cNvPr>
          <p:cNvSpPr txBox="1"/>
          <p:nvPr/>
        </p:nvSpPr>
        <p:spPr>
          <a:xfrm>
            <a:off x="7753611" y="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Auffret et al. </a:t>
            </a:r>
          </a:p>
        </p:txBody>
      </p:sp>
    </p:spTree>
    <p:extLst>
      <p:ext uri="{BB962C8B-B14F-4D97-AF65-F5344CB8AC3E}">
        <p14:creationId xmlns:p14="http://schemas.microsoft.com/office/powerpoint/2010/main" val="1508394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D7B1FCF9-AA83-5D44-8661-AC43E3FD6059}"/>
              </a:ext>
            </a:extLst>
          </p:cNvPr>
          <p:cNvSpPr txBox="1"/>
          <p:nvPr/>
        </p:nvSpPr>
        <p:spPr>
          <a:xfrm>
            <a:off x="7753611" y="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Auffret et al.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AA14F82-867F-C13A-9083-B2F18E66EDEC}"/>
              </a:ext>
            </a:extLst>
          </p:cNvPr>
          <p:cNvSpPr txBox="1"/>
          <p:nvPr/>
        </p:nvSpPr>
        <p:spPr>
          <a:xfrm>
            <a:off x="176722" y="261320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a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1E44113-61EF-11B8-E80E-56D4C0A486E9}"/>
              </a:ext>
            </a:extLst>
          </p:cNvPr>
          <p:cNvSpPr txBox="1"/>
          <p:nvPr/>
        </p:nvSpPr>
        <p:spPr>
          <a:xfrm>
            <a:off x="6145301" y="252666"/>
            <a:ext cx="2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c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AD2BFCD-34FB-C06A-39B8-06F5BAA9F29D}"/>
              </a:ext>
            </a:extLst>
          </p:cNvPr>
          <p:cNvSpPr txBox="1"/>
          <p:nvPr/>
        </p:nvSpPr>
        <p:spPr>
          <a:xfrm>
            <a:off x="2872751" y="262665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b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BB797C-5073-BE10-9367-6F9B7C9BB815}"/>
              </a:ext>
            </a:extLst>
          </p:cNvPr>
          <p:cNvSpPr txBox="1"/>
          <p:nvPr/>
        </p:nvSpPr>
        <p:spPr>
          <a:xfrm>
            <a:off x="2909032" y="243947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BC7ADDA-A313-E055-4E03-32DD907FD787}"/>
              </a:ext>
            </a:extLst>
          </p:cNvPr>
          <p:cNvSpPr txBox="1"/>
          <p:nvPr/>
        </p:nvSpPr>
        <p:spPr>
          <a:xfrm>
            <a:off x="6192693" y="2429774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f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0AD94F9-876D-A8C0-5AF9-B738FF6CC9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0343" y="727888"/>
            <a:ext cx="2413662" cy="1692000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1E5AFA81-7E4D-74C2-47F4-83526011AA3A}"/>
              </a:ext>
            </a:extLst>
          </p:cNvPr>
          <p:cNvSpPr txBox="1"/>
          <p:nvPr/>
        </p:nvSpPr>
        <p:spPr>
          <a:xfrm>
            <a:off x="6709833" y="440268"/>
            <a:ext cx="21002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solidFill>
                  <a:srgbClr val="FF8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DMG H3.3K27M </a:t>
            </a:r>
            <a:r>
              <a:rPr lang="fr-FR" sz="1200" b="1" i="1" dirty="0">
                <a:solidFill>
                  <a:srgbClr val="FF8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BRAF</a:t>
            </a:r>
            <a:r>
              <a:rPr lang="fr-FR" sz="1200" b="1" i="1" baseline="30000" dirty="0">
                <a:solidFill>
                  <a:srgbClr val="FF8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V600E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35EDD37B-34DB-EE47-E419-7E8C403911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144" y="3101081"/>
            <a:ext cx="2409523" cy="1689100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0CE61475-1E29-8921-E48A-BF0A9A5E23BD}"/>
              </a:ext>
            </a:extLst>
          </p:cNvPr>
          <p:cNvSpPr txBox="1"/>
          <p:nvPr/>
        </p:nvSpPr>
        <p:spPr>
          <a:xfrm>
            <a:off x="438263" y="2801477"/>
            <a:ext cx="20890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solidFill>
                  <a:srgbClr val="009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DMG H3.3K27M </a:t>
            </a:r>
            <a:r>
              <a:rPr lang="fr-FR" sz="1200" b="1" i="1" dirty="0">
                <a:solidFill>
                  <a:srgbClr val="009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FGFR1</a:t>
            </a:r>
            <a:r>
              <a:rPr lang="fr-FR" sz="1200" b="1" i="1" baseline="30000" dirty="0">
                <a:solidFill>
                  <a:srgbClr val="009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8F656D1-646F-C4CA-F0D0-D142AFCB1A7D}"/>
              </a:ext>
            </a:extLst>
          </p:cNvPr>
          <p:cNvSpPr txBox="1"/>
          <p:nvPr/>
        </p:nvSpPr>
        <p:spPr>
          <a:xfrm>
            <a:off x="168162" y="2422711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d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A2BB232C-461B-4582-028E-C0AA874692FF}"/>
              </a:ext>
            </a:extLst>
          </p:cNvPr>
          <p:cNvSpPr txBox="1"/>
          <p:nvPr/>
        </p:nvSpPr>
        <p:spPr>
          <a:xfrm>
            <a:off x="172893" y="4748904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g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BCF85E2-EDC0-B086-549B-72C9D20B80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243" y="834721"/>
            <a:ext cx="2562446" cy="162609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081452C-9436-7D4F-5AC5-DE40A5E4B7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8771" y="595424"/>
            <a:ext cx="2969129" cy="188609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EA7CD88-AB6F-A154-D914-ACC231B31A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82872" y="2798103"/>
            <a:ext cx="3003889" cy="1953222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26B9DBBA-0E34-740E-BE1C-7254A2706428}"/>
              </a:ext>
            </a:extLst>
          </p:cNvPr>
          <p:cNvSpPr txBox="1"/>
          <p:nvPr/>
        </p:nvSpPr>
        <p:spPr>
          <a:xfrm>
            <a:off x="2855772" y="479866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h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EC25D9B-BC41-D907-928E-3466CA3E95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35087" y="5186218"/>
            <a:ext cx="2259873" cy="163266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155AF2E0-96A1-5F39-75C4-D7B4B5FFCE2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9825" y="5097850"/>
            <a:ext cx="2091489" cy="1707897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FAA86A7C-F537-79B8-BCD5-46153A302C4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88256" y="3018000"/>
            <a:ext cx="2163860" cy="176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562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C17BCFB-AEE6-BD23-DD60-5BE8BD262A6A}"/>
              </a:ext>
            </a:extLst>
          </p:cNvPr>
          <p:cNvSpPr txBox="1"/>
          <p:nvPr/>
        </p:nvSpPr>
        <p:spPr>
          <a:xfrm>
            <a:off x="668607" y="2812494"/>
            <a:ext cx="794405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Fig. 2: Complement of histological and radiological characterization of DMG H3K27M </a:t>
            </a:r>
            <a:r>
              <a:rPr lang="en-US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BRAF</a:t>
            </a:r>
            <a:r>
              <a:rPr lang="en-US" sz="1000" b="1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  <a:r>
              <a:rPr lang="en-US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/FGFR1</a:t>
            </a:r>
            <a:r>
              <a:rPr lang="en-US" sz="1000" b="1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Comparison of histologic profile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), radiological contrast enhancement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 according to the mutation status of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BRAF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FGFR1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(Chi-square test for trend: *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value = 0.0365 ; </a:t>
            </a:r>
            <a:r>
              <a:rPr lang="en-US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Fisher </a:t>
            </a:r>
            <a:r>
              <a:rPr lang="en-US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exact’s</a:t>
            </a:r>
            <a:r>
              <a:rPr lang="en-US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test: ns ; ** </a:t>
            </a:r>
            <a:r>
              <a:rPr lang="en-US" sz="10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n-US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value = 0.0013, </a:t>
            </a:r>
            <a:r>
              <a:rPr lang="en-US" sz="10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n-US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value = 0.0029)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profile is considered as atypic when there is a nodular-diffuse or circumscribed aspect and/or presence of macrocalcifications in contrast to the classic profile with a diffuse pattern and no calcification.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Venn diagrams of calcified tumors, positive in histology and /or radiology in DMG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BRAF</a:t>
            </a:r>
            <a:r>
              <a:rPr lang="en-US" sz="1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V600E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 or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FGFR1</a:t>
            </a:r>
            <a:r>
              <a:rPr lang="en-US" sz="1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Comparison of the radiological profile according to the mutation status of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BRAF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FGFR1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(Chi-square test for trend: ****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value &lt;0.0001). </a:t>
            </a:r>
            <a:r>
              <a:rPr lang="en-US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profile is considered as atypic when there is a nodular-diffuse or circumscribed aspect and/or presence of macrocalcifications in contrast to the classic profile with a diffuse pattern and no calcification.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Comparison of OS estimated by Kaplan-Meier method according to the presence (+) /absence (-) of endothelial cell proliferation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 or necrosis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 and mitotic index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 in the tumors from Necker /Gustave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Roussy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cohort (log-rank test, ns). </a:t>
            </a:r>
          </a:p>
        </p:txBody>
      </p:sp>
    </p:spTree>
    <p:extLst>
      <p:ext uri="{BB962C8B-B14F-4D97-AF65-F5344CB8AC3E}">
        <p14:creationId xmlns:p14="http://schemas.microsoft.com/office/powerpoint/2010/main" val="1600088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>
            <a:extLst>
              <a:ext uri="{FF2B5EF4-FFF2-40B4-BE49-F238E27FC236}">
                <a16:creationId xmlns:a16="http://schemas.microsoft.com/office/drawing/2014/main" id="{CA57E888-0730-9CC3-9423-41557CFE9EA4}"/>
              </a:ext>
            </a:extLst>
          </p:cNvPr>
          <p:cNvSpPr txBox="1"/>
          <p:nvPr/>
        </p:nvSpPr>
        <p:spPr>
          <a:xfrm>
            <a:off x="0" y="125311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a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C0BCB62-1A4E-679B-82D9-D2A28E1A6BB4}"/>
              </a:ext>
            </a:extLst>
          </p:cNvPr>
          <p:cNvSpPr txBox="1"/>
          <p:nvPr/>
        </p:nvSpPr>
        <p:spPr>
          <a:xfrm>
            <a:off x="3310044" y="12875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b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0FB6A53-D647-7419-BB28-9DECF03EAD55}"/>
              </a:ext>
            </a:extLst>
          </p:cNvPr>
          <p:cNvSpPr txBox="1"/>
          <p:nvPr/>
        </p:nvSpPr>
        <p:spPr>
          <a:xfrm>
            <a:off x="7753611" y="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Auffret et al.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B70A7E4-79F5-F1BE-66CF-F357A4AD9B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047" t="28395" r="21348" b="28642"/>
          <a:stretch/>
        </p:blipFill>
        <p:spPr>
          <a:xfrm>
            <a:off x="3885473" y="840016"/>
            <a:ext cx="5117187" cy="549624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8811F40-C6A5-1AE4-70E5-3AE63145C7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145" y="540326"/>
            <a:ext cx="3187398" cy="2152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591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BFBD3A4-A50C-1A94-C497-B5CBB297AF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353" r="10580"/>
          <a:stretch/>
        </p:blipFill>
        <p:spPr>
          <a:xfrm>
            <a:off x="3790122" y="0"/>
            <a:ext cx="5353878" cy="68580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84743B61-87AD-78D7-97C9-D8FFB93228F5}"/>
              </a:ext>
            </a:extLst>
          </p:cNvPr>
          <p:cNvSpPr txBox="1"/>
          <p:nvPr/>
        </p:nvSpPr>
        <p:spPr>
          <a:xfrm>
            <a:off x="3470685" y="128756"/>
            <a:ext cx="2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c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EA63070-3475-E294-6783-FD8C70DB3700}"/>
              </a:ext>
            </a:extLst>
          </p:cNvPr>
          <p:cNvSpPr txBox="1"/>
          <p:nvPr/>
        </p:nvSpPr>
        <p:spPr>
          <a:xfrm>
            <a:off x="18918" y="603389"/>
            <a:ext cx="3580280" cy="5816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Fig. 3: Detailed DNA-methylation based classification of DMG H3.3-K27M harboring </a:t>
            </a:r>
            <a:r>
              <a:rPr lang="en-US" sz="12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BRAF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or </a:t>
            </a:r>
            <a:r>
              <a:rPr lang="en-US" sz="12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FGFR1</a:t>
            </a:r>
            <a:r>
              <a:rPr lang="en-US" sz="1200" b="1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mutation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Distribution of DMG H3-K27M according to the DNA methylation Heidelberg brain classifier (V12.8). A tumor is classified in a group only if the score is ≥ 0.9. A sample is categorized automatically in “Undetermined” if the score is &lt; 0.9 (Chi-square test for trend: ** </a:t>
            </a:r>
            <a:r>
              <a:rPr lang="en-US" sz="12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value = 0.0057; * </a:t>
            </a:r>
            <a:r>
              <a:rPr lang="en-US" sz="12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value = 0.0374). 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Unsupervised clustering by t-SNE analysis of tumors based on their DNA methylation profiles using 10,000 topmost differentially methylated probes across all DMG_K27 displayed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(n=70). Numbers are referring to the case ID from the oncoplot in Fig. 1a. Sample #2_GSC corresponds to the H3-K27M </a:t>
            </a:r>
            <a:r>
              <a:rPr lang="en-US" sz="12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BRAF</a:t>
            </a:r>
            <a:r>
              <a:rPr lang="en-US" sz="1200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WT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ancestral clone amplified in vitro from the case #2 H3.3K27M BRAFV600E primary tumor. Case #7 corresponds to a H3K27M </a:t>
            </a:r>
            <a:r>
              <a:rPr lang="en-US" sz="12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BRAF</a:t>
            </a:r>
            <a:r>
              <a:rPr lang="en-US" sz="1200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WT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clone enriched at tumor relapse in a patient initially diagnosed with a DMG H3K27M </a:t>
            </a:r>
            <a:r>
              <a:rPr lang="en-US" sz="12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BRAF</a:t>
            </a:r>
            <a:r>
              <a:rPr lang="en-US" sz="1200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V600E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(GSC, Glioma stem cell).</a:t>
            </a:r>
          </a:p>
          <a:p>
            <a:pPr algn="just"/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CNS tumor classification based on DNA-methylation profiles. Unsupervised clustering by t-SNE analysis of tumors based on their DNA methylation profiles using topmost differentially methylated probes across the reference sample set composed of samples from Capper et al. (</a:t>
            </a:r>
            <a:r>
              <a:rPr lang="en-US" sz="12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936) and Castel et al. (</a:t>
            </a:r>
            <a:r>
              <a:rPr lang="en-US" sz="12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41). Midline gangliogliomas (GG-MID) were added.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642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6F7EA904-E5FC-C74A-3286-9684145CEED9}"/>
              </a:ext>
            </a:extLst>
          </p:cNvPr>
          <p:cNvSpPr txBox="1"/>
          <p:nvPr/>
        </p:nvSpPr>
        <p:spPr>
          <a:xfrm>
            <a:off x="-20700" y="136549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a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C0E256D-27DA-CBCC-275C-1B8C5C8293D5}"/>
              </a:ext>
            </a:extLst>
          </p:cNvPr>
          <p:cNvSpPr txBox="1"/>
          <p:nvPr/>
        </p:nvSpPr>
        <p:spPr>
          <a:xfrm>
            <a:off x="5629482" y="1351281"/>
            <a:ext cx="2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c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B3F4F92-DCB7-9974-46C7-BC0A12C8AD52}"/>
              </a:ext>
            </a:extLst>
          </p:cNvPr>
          <p:cNvSpPr txBox="1"/>
          <p:nvPr/>
        </p:nvSpPr>
        <p:spPr>
          <a:xfrm>
            <a:off x="7753611" y="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Auffret et al.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CBDA115-F94F-3CF7-7D24-B12EA3A9D2F7}"/>
              </a:ext>
            </a:extLst>
          </p:cNvPr>
          <p:cNvSpPr txBox="1"/>
          <p:nvPr/>
        </p:nvSpPr>
        <p:spPr>
          <a:xfrm>
            <a:off x="2429569" y="135820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b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E858E36-B5C9-43B6-E0F2-0EA4D8AE8136}"/>
              </a:ext>
            </a:extLst>
          </p:cNvPr>
          <p:cNvSpPr txBox="1"/>
          <p:nvPr/>
        </p:nvSpPr>
        <p:spPr>
          <a:xfrm>
            <a:off x="0" y="4588024"/>
            <a:ext cx="91440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Fig. </a:t>
            </a:r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</a:t>
            </a:r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Complement of clinical characterization of patients with DMG H3K27M </a:t>
            </a:r>
            <a:r>
              <a:rPr lang="en-US" sz="1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BRAF</a:t>
            </a:r>
            <a:r>
              <a:rPr lang="en-US" sz="1400" b="1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MUT</a:t>
            </a:r>
            <a:r>
              <a:rPr lang="en-US" sz="1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/FGFR1</a:t>
            </a:r>
            <a:r>
              <a:rPr lang="en-US" sz="1400" b="1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MUT</a:t>
            </a:r>
            <a:endParaRPr lang="fr-FR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Sex ratio according to DMG genotype (Fisher </a:t>
            </a:r>
            <a:r>
              <a:rPr lang="en-US" sz="1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exact’s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test: ns). </a:t>
            </a:r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Distribution of the age at diagnosis, according to the MAPK mutational status, under or superior to 18 years (Mann-Whitney test: ns, **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value = 0.0050, ** p value = 0.0013) or  according to the tumor location and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BRAF/FGFR1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mutational status (</a:t>
            </a:r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(unpaired t test: ns, ***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value = 0.0347, ****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value &lt;0.0001).</a:t>
            </a:r>
            <a:endParaRPr lang="fr-FR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233BA897-1C02-F3C3-04F5-FF901CB4E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93" y="1705842"/>
            <a:ext cx="2419185" cy="190922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981F09B-C018-2608-BA0E-7BF281496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2818" y="1818167"/>
            <a:ext cx="2942871" cy="164192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86324D23-24A6-1B21-5486-71ACD78CCE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3392" y="1881473"/>
            <a:ext cx="3177449" cy="179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349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E0C0C6B8-52BE-81BF-4A50-01DA70A83B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9264" y="2465850"/>
            <a:ext cx="2921728" cy="247323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C99DAFE-7FAB-66E0-C4D1-4EF8E46585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9753" y="2718586"/>
            <a:ext cx="1675769" cy="2207004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96A7B8B8-FE81-2976-7678-801FD70DA73E}"/>
              </a:ext>
            </a:extLst>
          </p:cNvPr>
          <p:cNvSpPr txBox="1"/>
          <p:nvPr/>
        </p:nvSpPr>
        <p:spPr>
          <a:xfrm>
            <a:off x="5528" y="225723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b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8DBBC3C-4516-981A-D25C-A56B8EE2E741}"/>
              </a:ext>
            </a:extLst>
          </p:cNvPr>
          <p:cNvSpPr txBox="1"/>
          <p:nvPr/>
        </p:nvSpPr>
        <p:spPr>
          <a:xfrm>
            <a:off x="3805984" y="2243987"/>
            <a:ext cx="2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c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945BBA0-3223-8235-1D12-49440BB5DDC8}"/>
              </a:ext>
            </a:extLst>
          </p:cNvPr>
          <p:cNvSpPr txBox="1"/>
          <p:nvPr/>
        </p:nvSpPr>
        <p:spPr>
          <a:xfrm>
            <a:off x="5828092" y="2257163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d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989C930-018A-5907-0E8E-A8C5C55364DF}"/>
              </a:ext>
            </a:extLst>
          </p:cNvPr>
          <p:cNvSpPr txBox="1"/>
          <p:nvPr/>
        </p:nvSpPr>
        <p:spPr>
          <a:xfrm>
            <a:off x="0" y="4998050"/>
            <a:ext cx="91440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Fig. 5: The different </a:t>
            </a:r>
            <a:r>
              <a:rPr lang="en-US" sz="1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FGFR1</a:t>
            </a:r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mutations have an identical impact on the clinical profile of patients with DMG H3.3K27M </a:t>
            </a:r>
            <a:r>
              <a:rPr lang="en-US" sz="1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FGFR1</a:t>
            </a:r>
            <a:r>
              <a:rPr lang="en-US" sz="1400" b="1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MUT</a:t>
            </a:r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Loliplot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representing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FGFR1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SNV in DMG H3K27M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FGFR1</a:t>
            </a:r>
            <a:r>
              <a:rPr lang="en-US" sz="1400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MUT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FGFR1 receptor is composed of an extracellular part composed of 3 immunoglobulin domains (</a:t>
            </a:r>
            <a:r>
              <a:rPr lang="en-US" sz="1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ig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 I-set) involved in the FGF ligand binding and an intracellular catalytic unit composed of two tyrosine protein kinase domains (</a:t>
            </a:r>
            <a:r>
              <a:rPr lang="en-US" sz="1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Pkinase_Tyr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 </a:t>
            </a:r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Kaplan–Meier of the overall survival of DMG patients stratified according to the different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FGFR1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variants (log-rank test,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value = 0.2642).</a:t>
            </a:r>
            <a:r>
              <a:rPr lang="fr-FR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Age distribution of patients at diagnosis stratified according to the different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FGFR1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variants (Mann-Whitney test: ns). </a:t>
            </a:r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Comparison of tumor locations according to the different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FGFR1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variants (Fisher </a:t>
            </a:r>
            <a:r>
              <a:rPr lang="en-US" sz="1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exact’s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test: ns).</a:t>
            </a:r>
            <a:endParaRPr lang="fr-FR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71E9AF-30CB-E37E-D10F-E4BAC69197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8" y="2723580"/>
            <a:ext cx="3858123" cy="2118343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AF668FD7-5A38-7A8A-D7EB-15C732ABFBB4}"/>
              </a:ext>
            </a:extLst>
          </p:cNvPr>
          <p:cNvSpPr txBox="1"/>
          <p:nvPr/>
        </p:nvSpPr>
        <p:spPr>
          <a:xfrm>
            <a:off x="7753611" y="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Auffret et al.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8DA9BD5-0D23-3C0C-877C-984AEFE7A9D5}"/>
              </a:ext>
            </a:extLst>
          </p:cNvPr>
          <p:cNvSpPr txBox="1"/>
          <p:nvPr/>
        </p:nvSpPr>
        <p:spPr>
          <a:xfrm>
            <a:off x="0" y="289291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a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771AFAA-C722-E612-E3D9-3615CB7F55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757" y="346375"/>
            <a:ext cx="8471452" cy="1924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434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BB2B6F8B-EE97-B37C-02AD-E5536D26E21F}"/>
              </a:ext>
            </a:extLst>
          </p:cNvPr>
          <p:cNvSpPr txBox="1"/>
          <p:nvPr/>
        </p:nvSpPr>
        <p:spPr>
          <a:xfrm>
            <a:off x="0" y="4504777"/>
            <a:ext cx="9144000" cy="2292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3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Fig. 6: Study of the sequence of mutations in the oncogenesis of a DMG H3.3-K27M </a:t>
            </a:r>
            <a:r>
              <a:rPr lang="en-US" sz="13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BRAF</a:t>
            </a:r>
            <a:r>
              <a:rPr lang="en-US" sz="1300" b="1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V600E</a:t>
            </a:r>
            <a:endParaRPr lang="fr-FR" sz="1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US" sz="13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3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BRAF</a:t>
            </a:r>
            <a:r>
              <a:rPr lang="en-US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copy number analysis and </a:t>
            </a:r>
            <a:r>
              <a:rPr lang="en-US" sz="13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BRAF</a:t>
            </a:r>
            <a:r>
              <a:rPr lang="en-US" sz="1300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V600E</a:t>
            </a:r>
            <a:r>
              <a:rPr lang="en-US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&amp; H3.3K27M mutation status in the tumor biopsy or tumor cells cultured in different conditions. The results of the analysis by </a:t>
            </a:r>
            <a:r>
              <a:rPr lang="en-US" sz="13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ddPCR</a:t>
            </a:r>
            <a:r>
              <a:rPr lang="en-US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of </a:t>
            </a:r>
            <a:r>
              <a:rPr lang="en-US" sz="13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BRAF</a:t>
            </a:r>
            <a:r>
              <a:rPr lang="en-US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copy number normalized to the </a:t>
            </a:r>
            <a:r>
              <a:rPr lang="en-US" sz="13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AP3B1</a:t>
            </a:r>
            <a:r>
              <a:rPr lang="en-US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loci are displayed for the tumor biopsies or from tumor cells cultured in different conditions originating from the same H3.3K27M </a:t>
            </a:r>
            <a:r>
              <a:rPr lang="en-US" sz="13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BRAF</a:t>
            </a:r>
            <a:r>
              <a:rPr lang="en-US" sz="1300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V600E</a:t>
            </a:r>
            <a:r>
              <a:rPr lang="en-US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glioma corresponding to case #2 in the oncoplot (top). The mutational status for </a:t>
            </a:r>
            <a:r>
              <a:rPr lang="en-US" sz="13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BRAF</a:t>
            </a:r>
            <a:r>
              <a:rPr lang="en-US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&amp; </a:t>
            </a:r>
            <a:r>
              <a:rPr lang="en-US" sz="13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H3F3A</a:t>
            </a:r>
            <a:r>
              <a:rPr lang="en-US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is indicated (bottom). “Serum” or “stem” refers to the culture condition of cells in serum-supplemented medium or in NSC medium, respectively. Error bars represent Poisson 95% confidence intervals. “P” refers to the passage at which DNA was extracted for the genotyping and </a:t>
            </a:r>
            <a:r>
              <a:rPr lang="en-US" sz="13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ddPCR</a:t>
            </a:r>
            <a:r>
              <a:rPr lang="en-US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3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ddPCR</a:t>
            </a:r>
            <a:r>
              <a:rPr lang="en-US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Droplet Digital PCR; NSC, neural stem cell.</a:t>
            </a:r>
            <a:r>
              <a:rPr lang="fr-FR" sz="1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3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</a:t>
            </a:r>
            <a:r>
              <a:rPr lang="en-US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Fishtail plot of a DMG H3.3K27M with </a:t>
            </a:r>
            <a:r>
              <a:rPr lang="en-US" sz="13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BRAF</a:t>
            </a:r>
            <a:r>
              <a:rPr lang="en-US" sz="1300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V600E</a:t>
            </a:r>
            <a:r>
              <a:rPr lang="en-US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mutation. H3.3K27M is the driver mutation, followed by the appearance of </a:t>
            </a:r>
            <a:r>
              <a:rPr lang="en-US" sz="13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BRAF</a:t>
            </a:r>
            <a:r>
              <a:rPr lang="en-US" sz="1300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V600E</a:t>
            </a:r>
            <a:r>
              <a:rPr lang="en-US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secondary driver mutation. According to time, the H3.3K27M </a:t>
            </a:r>
            <a:r>
              <a:rPr lang="en-US" sz="13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BRAF</a:t>
            </a:r>
            <a:r>
              <a:rPr lang="en-US" sz="1300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V600E</a:t>
            </a:r>
            <a:r>
              <a:rPr lang="en-US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population is not maintained compared to the H3.3K27M ancestral clone re- amplification that has a </a:t>
            </a:r>
            <a:r>
              <a:rPr lang="en-US" sz="13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BRAF</a:t>
            </a:r>
            <a:r>
              <a:rPr lang="en-US" sz="1300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WT/WT</a:t>
            </a:r>
            <a:r>
              <a:rPr lang="en-US" sz="13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genotype. </a:t>
            </a:r>
            <a:endParaRPr lang="fr-FR" sz="1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0317F94-8913-484E-0C0F-664B2C34BA73}"/>
              </a:ext>
            </a:extLst>
          </p:cNvPr>
          <p:cNvSpPr txBox="1"/>
          <p:nvPr/>
        </p:nvSpPr>
        <p:spPr>
          <a:xfrm>
            <a:off x="98669" y="315304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a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7C534FE-1A04-40AE-0FCE-CE803537FD86}"/>
              </a:ext>
            </a:extLst>
          </p:cNvPr>
          <p:cNvSpPr txBox="1"/>
          <p:nvPr/>
        </p:nvSpPr>
        <p:spPr>
          <a:xfrm>
            <a:off x="4055535" y="319135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b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94DB361-54CF-864B-874B-44C801B14390}"/>
              </a:ext>
            </a:extLst>
          </p:cNvPr>
          <p:cNvSpPr txBox="1"/>
          <p:nvPr/>
        </p:nvSpPr>
        <p:spPr>
          <a:xfrm>
            <a:off x="7753611" y="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Auffret et al.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177DFEC-0002-0CFE-41E6-007C0760E6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1345" y="1038115"/>
            <a:ext cx="3625440" cy="213847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CD4B5E78-10DA-2AD5-4AC0-44E4ED6801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14" y="786640"/>
            <a:ext cx="2153661" cy="346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648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>
            <a:extLst>
              <a:ext uri="{FF2B5EF4-FFF2-40B4-BE49-F238E27FC236}">
                <a16:creationId xmlns:a16="http://schemas.microsoft.com/office/drawing/2014/main" id="{099168F7-FF5B-B198-AB15-B0B9BDA861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8143" y="3927470"/>
            <a:ext cx="2050225" cy="2050225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FA6C355-16FC-C18C-7C8B-96C1AF275D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4473" y="3927470"/>
            <a:ext cx="2075478" cy="207547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2876705-588B-5DA8-5B75-8F540C31918C}"/>
              </a:ext>
            </a:extLst>
          </p:cNvPr>
          <p:cNvSpPr txBox="1"/>
          <p:nvPr/>
        </p:nvSpPr>
        <p:spPr>
          <a:xfrm>
            <a:off x="7753611" y="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Auffret et al.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00AE986-9A93-8F33-9CA1-A84AC23CCFA3}"/>
              </a:ext>
            </a:extLst>
          </p:cNvPr>
          <p:cNvSpPr txBox="1"/>
          <p:nvPr/>
        </p:nvSpPr>
        <p:spPr>
          <a:xfrm>
            <a:off x="283034" y="826787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a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6DF9F96C-49B2-8C31-F3C7-721B674666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1842" y="1331366"/>
            <a:ext cx="2449286" cy="189694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FF6D60B-100A-4239-BEF5-8CF65F3B59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1372" y="1343643"/>
            <a:ext cx="2496172" cy="190482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C51FE9FC-C34B-6D07-3EA9-16319B99223A}"/>
              </a:ext>
            </a:extLst>
          </p:cNvPr>
          <p:cNvSpPr txBox="1"/>
          <p:nvPr/>
        </p:nvSpPr>
        <p:spPr>
          <a:xfrm>
            <a:off x="1757574" y="1841330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676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C59C950-EED3-0C74-B35B-49F0A64ED9C8}"/>
              </a:ext>
            </a:extLst>
          </p:cNvPr>
          <p:cNvSpPr txBox="1"/>
          <p:nvPr/>
        </p:nvSpPr>
        <p:spPr>
          <a:xfrm>
            <a:off x="1218017" y="1841330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633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5E064EE-5389-FA22-69E8-800F346BE5F9}"/>
              </a:ext>
            </a:extLst>
          </p:cNvPr>
          <p:cNvSpPr txBox="1"/>
          <p:nvPr/>
        </p:nvSpPr>
        <p:spPr>
          <a:xfrm>
            <a:off x="428901" y="1084816"/>
            <a:ext cx="2623456" cy="249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i="1" u="sng" dirty="0">
                <a:solidFill>
                  <a:srgbClr val="FF8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BRAF</a:t>
            </a:r>
            <a:r>
              <a:rPr lang="en-US" sz="1000" b="1" i="1" u="sng" baseline="30000" dirty="0">
                <a:solidFill>
                  <a:srgbClr val="FF8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V600E</a:t>
            </a:r>
            <a:r>
              <a:rPr lang="en-US" sz="1000" b="1" u="sng" dirty="0">
                <a:solidFill>
                  <a:srgbClr val="FF8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DMG </a:t>
            </a:r>
            <a:r>
              <a:rPr lang="en-US" sz="1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vs.</a:t>
            </a:r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u="sng" dirty="0">
                <a:solidFill>
                  <a:srgbClr val="00F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H3.3K27M DMG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EB28597-AEDB-9DB9-0153-1E83F15356DB}"/>
              </a:ext>
            </a:extLst>
          </p:cNvPr>
          <p:cNvSpPr txBox="1"/>
          <p:nvPr/>
        </p:nvSpPr>
        <p:spPr>
          <a:xfrm>
            <a:off x="4095094" y="1830148"/>
            <a:ext cx="535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E50D98B-D9EC-9CD0-A483-87AA64F816A8}"/>
              </a:ext>
            </a:extLst>
          </p:cNvPr>
          <p:cNvSpPr txBox="1"/>
          <p:nvPr/>
        </p:nvSpPr>
        <p:spPr>
          <a:xfrm>
            <a:off x="4627914" y="1830148"/>
            <a:ext cx="535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228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A565EEA3-F4F4-446D-25E6-01DEF2407BC1}"/>
              </a:ext>
            </a:extLst>
          </p:cNvPr>
          <p:cNvSpPr txBox="1"/>
          <p:nvPr/>
        </p:nvSpPr>
        <p:spPr>
          <a:xfrm>
            <a:off x="3182985" y="1083605"/>
            <a:ext cx="25690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i="1" u="sng" dirty="0">
                <a:solidFill>
                  <a:srgbClr val="009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FGFR1</a:t>
            </a:r>
            <a:r>
              <a:rPr lang="en-US" sz="1000" b="1" i="1" u="sng" baseline="30000" dirty="0">
                <a:solidFill>
                  <a:srgbClr val="009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  <a:r>
              <a:rPr lang="en-US" sz="1000" b="1" u="sng" dirty="0">
                <a:solidFill>
                  <a:srgbClr val="009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DMGs </a:t>
            </a:r>
            <a:r>
              <a:rPr lang="en-US" sz="1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vs.</a:t>
            </a:r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u="sng" dirty="0">
                <a:solidFill>
                  <a:srgbClr val="00F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H3.3K27M DMG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A28110D-EC2A-BBB6-0615-E1E95BDAECAA}"/>
              </a:ext>
            </a:extLst>
          </p:cNvPr>
          <p:cNvSpPr txBox="1"/>
          <p:nvPr/>
        </p:nvSpPr>
        <p:spPr>
          <a:xfrm>
            <a:off x="5842909" y="812374"/>
            <a:ext cx="2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c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D1960144-91F0-571E-FAE5-006F47053F4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2987" b="12554"/>
          <a:stretch/>
        </p:blipFill>
        <p:spPr>
          <a:xfrm>
            <a:off x="6666061" y="1453084"/>
            <a:ext cx="2229692" cy="1660203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B2D252D0-1C57-7AE6-5976-91B40CD5DD6B}"/>
              </a:ext>
            </a:extLst>
          </p:cNvPr>
          <p:cNvSpPr txBox="1"/>
          <p:nvPr/>
        </p:nvSpPr>
        <p:spPr>
          <a:xfrm>
            <a:off x="6259647" y="1170695"/>
            <a:ext cx="25690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UP-regulated DEGs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FD18B928-6524-76BB-0E3C-49394A38034B}"/>
              </a:ext>
            </a:extLst>
          </p:cNvPr>
          <p:cNvSpPr txBox="1"/>
          <p:nvPr/>
        </p:nvSpPr>
        <p:spPr>
          <a:xfrm>
            <a:off x="6101201" y="1458561"/>
            <a:ext cx="839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i="1" dirty="0">
                <a:solidFill>
                  <a:srgbClr val="FF8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BRAF</a:t>
            </a:r>
            <a:r>
              <a:rPr lang="en-US" sz="1000" b="1" i="1" baseline="30000" dirty="0">
                <a:solidFill>
                  <a:srgbClr val="FF8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V600E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4659D1-3FB7-EA7B-7240-41CDD6288A00}"/>
              </a:ext>
            </a:extLst>
          </p:cNvPr>
          <p:cNvSpPr/>
          <p:nvPr/>
        </p:nvSpPr>
        <p:spPr>
          <a:xfrm>
            <a:off x="6703353" y="1623364"/>
            <a:ext cx="169333" cy="1439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959B8C4-40A7-DB13-6E43-6A3F273E82D4}"/>
              </a:ext>
            </a:extLst>
          </p:cNvPr>
          <p:cNvSpPr/>
          <p:nvPr/>
        </p:nvSpPr>
        <p:spPr>
          <a:xfrm>
            <a:off x="8785133" y="1873998"/>
            <a:ext cx="169333" cy="1439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A37E9C24-0DA6-E6B8-5AD8-7CCD0E3E911E}"/>
              </a:ext>
            </a:extLst>
          </p:cNvPr>
          <p:cNvSpPr txBox="1"/>
          <p:nvPr/>
        </p:nvSpPr>
        <p:spPr>
          <a:xfrm>
            <a:off x="8014665" y="1467028"/>
            <a:ext cx="8381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i="1" dirty="0">
                <a:solidFill>
                  <a:srgbClr val="009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FGFR1</a:t>
            </a:r>
            <a:r>
              <a:rPr lang="en-US" sz="1000" b="1" i="1" baseline="30000" dirty="0">
                <a:solidFill>
                  <a:srgbClr val="009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E74C5AF7-8B89-3396-804C-D2B7EF59779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000" t="13689" r="1645" b="13778"/>
          <a:stretch/>
        </p:blipFill>
        <p:spPr>
          <a:xfrm>
            <a:off x="777808" y="4294100"/>
            <a:ext cx="2228400" cy="1677466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DA293A67-93C2-B989-D385-68C1EFFE5B0C}"/>
              </a:ext>
            </a:extLst>
          </p:cNvPr>
          <p:cNvSpPr txBox="1"/>
          <p:nvPr/>
        </p:nvSpPr>
        <p:spPr>
          <a:xfrm>
            <a:off x="425269" y="3924404"/>
            <a:ext cx="25690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DOWN-regulated DEG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5236D55-838E-6560-00C4-60BA485A281F}"/>
              </a:ext>
            </a:extLst>
          </p:cNvPr>
          <p:cNvSpPr/>
          <p:nvPr/>
        </p:nvSpPr>
        <p:spPr>
          <a:xfrm>
            <a:off x="770411" y="3969821"/>
            <a:ext cx="169333" cy="1439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FC87B3E-430F-6454-AE39-24100B8E8F7B}"/>
              </a:ext>
            </a:extLst>
          </p:cNvPr>
          <p:cNvSpPr/>
          <p:nvPr/>
        </p:nvSpPr>
        <p:spPr>
          <a:xfrm>
            <a:off x="2866305" y="4136436"/>
            <a:ext cx="169333" cy="1439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3B946A0-BC46-E92A-50DF-0619D921C6CE}"/>
              </a:ext>
            </a:extLst>
          </p:cNvPr>
          <p:cNvSpPr txBox="1"/>
          <p:nvPr/>
        </p:nvSpPr>
        <p:spPr>
          <a:xfrm>
            <a:off x="425269" y="4207077"/>
            <a:ext cx="839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i="1" dirty="0">
                <a:solidFill>
                  <a:srgbClr val="FF8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BRAF</a:t>
            </a:r>
            <a:r>
              <a:rPr lang="en-US" sz="1000" b="1" i="1" baseline="30000" dirty="0">
                <a:solidFill>
                  <a:srgbClr val="FF8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V600E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746573F3-F3BD-642E-E0BA-BEEB44D5CB7F}"/>
              </a:ext>
            </a:extLst>
          </p:cNvPr>
          <p:cNvSpPr txBox="1"/>
          <p:nvPr/>
        </p:nvSpPr>
        <p:spPr>
          <a:xfrm>
            <a:off x="2338733" y="4215544"/>
            <a:ext cx="8381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i="1" dirty="0">
                <a:solidFill>
                  <a:srgbClr val="009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FGFR1</a:t>
            </a:r>
            <a:r>
              <a:rPr lang="en-US" sz="1000" b="1" i="1" baseline="30000" dirty="0">
                <a:solidFill>
                  <a:srgbClr val="009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FD6FE2FF-29D9-D141-8D70-58192EDF7A06}"/>
              </a:ext>
            </a:extLst>
          </p:cNvPr>
          <p:cNvSpPr txBox="1"/>
          <p:nvPr/>
        </p:nvSpPr>
        <p:spPr>
          <a:xfrm>
            <a:off x="293103" y="3600021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d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5663D079-932B-BAF3-7344-4E01211FBFB9}"/>
              </a:ext>
            </a:extLst>
          </p:cNvPr>
          <p:cNvSpPr txBox="1"/>
          <p:nvPr/>
        </p:nvSpPr>
        <p:spPr>
          <a:xfrm>
            <a:off x="2980511" y="81916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b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71D9BA0-C698-9DB4-DC5F-4B176679FC25}"/>
              </a:ext>
            </a:extLst>
          </p:cNvPr>
          <p:cNvSpPr txBox="1"/>
          <p:nvPr/>
        </p:nvSpPr>
        <p:spPr>
          <a:xfrm>
            <a:off x="3006363" y="358097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e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2C4A4964-D266-39D8-F170-9FA45F3D1E5B}"/>
              </a:ext>
            </a:extLst>
          </p:cNvPr>
          <p:cNvSpPr txBox="1"/>
          <p:nvPr/>
        </p:nvSpPr>
        <p:spPr>
          <a:xfrm>
            <a:off x="5854017" y="3589640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f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A53DB3AD-00F3-CC9C-6CFC-F3B7AA30B6F1}"/>
              </a:ext>
            </a:extLst>
          </p:cNvPr>
          <p:cNvSpPr txBox="1"/>
          <p:nvPr/>
        </p:nvSpPr>
        <p:spPr>
          <a:xfrm>
            <a:off x="7578992" y="4097557"/>
            <a:ext cx="857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FDR q = 0.005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NES = 1.66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6DD4C9BD-BBFC-CB66-486E-18197E06E8ED}"/>
              </a:ext>
            </a:extLst>
          </p:cNvPr>
          <p:cNvSpPr txBox="1"/>
          <p:nvPr/>
        </p:nvSpPr>
        <p:spPr>
          <a:xfrm>
            <a:off x="4687940" y="4102491"/>
            <a:ext cx="857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FDR q = 0.002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NES = 1.68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14582A8-092C-BBDD-E01D-FB6810A031C4}"/>
              </a:ext>
            </a:extLst>
          </p:cNvPr>
          <p:cNvSpPr txBox="1"/>
          <p:nvPr/>
        </p:nvSpPr>
        <p:spPr>
          <a:xfrm>
            <a:off x="3863733" y="5233498"/>
            <a:ext cx="6078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solidFill>
                  <a:srgbClr val="FC58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BRAF</a:t>
            </a:r>
            <a:r>
              <a:rPr lang="en-US" sz="800" i="1" baseline="30000" dirty="0">
                <a:solidFill>
                  <a:srgbClr val="FC58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5DE953A-E833-D45B-6668-036DE389473D}"/>
              </a:ext>
            </a:extLst>
          </p:cNvPr>
          <p:cNvSpPr txBox="1"/>
          <p:nvPr/>
        </p:nvSpPr>
        <p:spPr>
          <a:xfrm>
            <a:off x="4930029" y="5233747"/>
            <a:ext cx="5645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solidFill>
                  <a:srgbClr val="6B58E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BRAF</a:t>
            </a:r>
            <a:r>
              <a:rPr lang="en-US" sz="800" i="1" baseline="30000" dirty="0">
                <a:solidFill>
                  <a:srgbClr val="6B58E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0330885-58F4-4F25-C024-468757607B6A}"/>
              </a:ext>
            </a:extLst>
          </p:cNvPr>
          <p:cNvSpPr txBox="1"/>
          <p:nvPr/>
        </p:nvSpPr>
        <p:spPr>
          <a:xfrm>
            <a:off x="6673704" y="5237335"/>
            <a:ext cx="6703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solidFill>
                  <a:srgbClr val="FC58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FGFR1</a:t>
            </a:r>
            <a:r>
              <a:rPr lang="en-US" sz="800" i="1" baseline="30000" dirty="0">
                <a:solidFill>
                  <a:srgbClr val="FC58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A4E5EB3-082D-5CAD-6509-D3A6DD84000C}"/>
              </a:ext>
            </a:extLst>
          </p:cNvPr>
          <p:cNvSpPr txBox="1"/>
          <p:nvPr/>
        </p:nvSpPr>
        <p:spPr>
          <a:xfrm>
            <a:off x="7693108" y="5237584"/>
            <a:ext cx="6270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solidFill>
                  <a:srgbClr val="6B58E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FGFR1</a:t>
            </a:r>
            <a:r>
              <a:rPr lang="en-US" sz="800" i="1" baseline="30000" dirty="0">
                <a:solidFill>
                  <a:srgbClr val="6B58E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A11F5-B187-59BB-D4B8-8FACF9EEEB6F}"/>
              </a:ext>
            </a:extLst>
          </p:cNvPr>
          <p:cNvSpPr/>
          <p:nvPr/>
        </p:nvSpPr>
        <p:spPr>
          <a:xfrm>
            <a:off x="747423" y="4468633"/>
            <a:ext cx="206734" cy="10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C5E0BFD-8BB4-DCE0-748F-4E9FE488678D}"/>
              </a:ext>
            </a:extLst>
          </p:cNvPr>
          <p:cNvSpPr/>
          <p:nvPr/>
        </p:nvSpPr>
        <p:spPr>
          <a:xfrm>
            <a:off x="2911503" y="4676692"/>
            <a:ext cx="206734" cy="10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6081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24249</TotalTime>
  <Words>1511</Words>
  <Application>Microsoft Macintosh PowerPoint</Application>
  <PresentationFormat>Affichage à l'écran (4:3)</PresentationFormat>
  <Paragraphs>130</Paragraphs>
  <Slides>10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AUFFRET Lucie</dc:creator>
  <cp:lastModifiedBy>AUFFRET Lucie</cp:lastModifiedBy>
  <cp:revision>233</cp:revision>
  <cp:lastPrinted>2023-05-22T16:34:34Z</cp:lastPrinted>
  <dcterms:created xsi:type="dcterms:W3CDTF">2023-04-03T10:01:59Z</dcterms:created>
  <dcterms:modified xsi:type="dcterms:W3CDTF">2023-10-22T18:13:44Z</dcterms:modified>
</cp:coreProperties>
</file>