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568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4F69A8-2674-604D-F6B9-79DB22A66D6C}" name="Yoshida, Takeshi" initials="YT" userId="S::takeshi_yoshida@urmc.rochester.edu::9b3f7e63-bff4-4ec4-b76d-c3369d4bfec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8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8" y="68"/>
      </p:cViewPr>
      <p:guideLst>
        <p:guide orient="horz" pos="2160"/>
        <p:guide pos="25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05C70-27B5-4FCD-B12B-24E30A64BA0F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1FB21-2148-4730-9DFD-3A4EC59D7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0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62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69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07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9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7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102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4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38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51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10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F5F00-DFDB-4EE9-9B43-F53FC5202F6D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410A3-A1DF-4837-BA8E-7E91E4598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12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14283DB3-6C6E-D458-3D43-2FBCD21BF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189" y="199697"/>
            <a:ext cx="3468688" cy="616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F39864A5-048A-54BD-9408-65FFFBA3C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699" y="1203051"/>
            <a:ext cx="2000250" cy="5635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Assessed for eligibility (n=81)</a:t>
            </a:r>
            <a:endParaRPr kumimoji="0" lang="en-C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17">
            <a:extLst>
              <a:ext uri="{FF2B5EF4-FFF2-40B4-BE49-F238E27FC236}">
                <a16:creationId xmlns:a16="http://schemas.microsoft.com/office/drawing/2014/main" id="{57E71F85-EC54-B891-46F8-1616084750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8059" y="1698352"/>
            <a:ext cx="2457450" cy="1047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Excluded  (n=9)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¨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CA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 meeting inclusion criteria (n=2)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¨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CA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Declined to participate either by participant or physician (n=6)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¨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CA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Other reasons (</a:t>
            </a:r>
            <a:r>
              <a:rPr kumimoji="0" lang="en-CA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n=1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kumimoji="0" lang="en-C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3AE35B78-5437-460A-8EFF-0C8450EE9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6362" y="5681665"/>
            <a:ext cx="2843213" cy="742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9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Analysed  (n=45)</a:t>
            </a:r>
            <a:b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en-CA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¨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Excluded from analysis (n=1) due to: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Participant decision* on Day 7 </a:t>
            </a:r>
            <a:endParaRPr kumimoji="0" lang="en-C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831103DE-F5A9-A68F-D956-1007C4E1A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6362" y="4658215"/>
            <a:ext cx="2843784" cy="812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Lost to follow-up (n=2)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Discontinued intervention (n=3) due to:   Physician decision (n=2)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Participant decision* (n=1)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E8FFF1D4-7015-620F-60C3-B52FA5E79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0650" y="3560428"/>
            <a:ext cx="2843784" cy="711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Dupilumab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(n=46)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¨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Received allocated intervention (n=46)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¨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Did not receive allocated intervention (n=0)</a:t>
            </a:r>
            <a:endParaRPr kumimoji="0" lang="en-C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2">
            <a:extLst>
              <a:ext uri="{FF2B5EF4-FFF2-40B4-BE49-F238E27FC236}">
                <a16:creationId xmlns:a16="http://schemas.microsoft.com/office/drawing/2014/main" id="{A825CC6D-E508-BA8D-2243-3E8E12DC8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1253" y="4691552"/>
            <a:ext cx="2843784" cy="779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122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Lost to follow-up (n=1)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1222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Discontinued intervention (n=0)</a:t>
            </a:r>
            <a:endParaRPr kumimoji="0" lang="en-C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19">
            <a:extLst>
              <a:ext uri="{FF2B5EF4-FFF2-40B4-BE49-F238E27FC236}">
                <a16:creationId xmlns:a16="http://schemas.microsoft.com/office/drawing/2014/main" id="{2E056EA7-7A83-AEF8-B6EF-A6AE653E5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4427" y="3560428"/>
            <a:ext cx="2843213" cy="711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Placebo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(n=26)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¨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Received allocated intervention (n=26)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¨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Did not receive allocated intervention (n=0)</a:t>
            </a:r>
            <a:endParaRPr kumimoji="0" lang="en-C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37E59447-B45D-BB81-ED1E-EC11E2C66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4427" y="5689576"/>
            <a:ext cx="2843213" cy="742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Analysed  (n=26)</a:t>
            </a:r>
            <a:b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en-CA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¨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Excluded from analysis (n=0)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28D82B25-A367-4636-7618-458149591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3149326"/>
            <a:ext cx="1433513" cy="293688"/>
          </a:xfrm>
          <a:prstGeom prst="roundRect">
            <a:avLst>
              <a:gd name="adj" fmla="val 16667"/>
            </a:avLst>
          </a:prstGeom>
          <a:solidFill>
            <a:srgbClr val="A9C7F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 dirty="0">
                <a:ln>
                  <a:noFill/>
                </a:ln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Allocation</a:t>
            </a:r>
            <a:endParaRPr kumimoji="0" lang="en-US" altLang="en-US" sz="1300" b="1" i="0" u="none" strike="noStrike" cap="none" normalizeH="0" baseline="0" dirty="0">
              <a:ln>
                <a:noFill/>
              </a:ln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A8A10DC1-E3A7-CB62-3AA5-EC9CB955A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8579" y="5642981"/>
            <a:ext cx="1427162" cy="296863"/>
          </a:xfrm>
          <a:prstGeom prst="roundRect">
            <a:avLst>
              <a:gd name="adj" fmla="val 16667"/>
            </a:avLst>
          </a:prstGeom>
          <a:solidFill>
            <a:srgbClr val="A9C7F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 dirty="0">
                <a:ln>
                  <a:noFill/>
                </a:ln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Analysis</a:t>
            </a:r>
            <a:endParaRPr kumimoji="0" lang="en-US" altLang="en-US" sz="1300" b="1" i="0" u="none" strike="noStrike" cap="none" normalizeH="0" baseline="0" dirty="0">
              <a:ln>
                <a:noFill/>
              </a:ln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16">
            <a:extLst>
              <a:ext uri="{FF2B5EF4-FFF2-40B4-BE49-F238E27FC236}">
                <a16:creationId xmlns:a16="http://schemas.microsoft.com/office/drawing/2014/main" id="{D539D011-62E4-F3B3-103A-64C817C19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0115" y="4684131"/>
            <a:ext cx="1444625" cy="312737"/>
          </a:xfrm>
          <a:prstGeom prst="roundRect">
            <a:avLst>
              <a:gd name="adj" fmla="val 16667"/>
            </a:avLst>
          </a:prstGeom>
          <a:solidFill>
            <a:srgbClr val="A9C7F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 dirty="0">
                <a:ln>
                  <a:noFill/>
                </a:ln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Follow-Up</a:t>
            </a:r>
            <a:endParaRPr kumimoji="0" lang="en-US" altLang="en-US" sz="1300" b="1" i="0" u="none" strike="noStrike" cap="none" normalizeH="0" baseline="0" dirty="0">
              <a:ln>
                <a:noFill/>
              </a:ln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7" name="AutoShape 9">
            <a:extLst>
              <a:ext uri="{FF2B5EF4-FFF2-40B4-BE49-F238E27FC236}">
                <a16:creationId xmlns:a16="http://schemas.microsoft.com/office/drawing/2014/main" id="{E0214853-7C22-AB02-B54B-0C413EF4AAF7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4082971" y="3156507"/>
            <a:ext cx="2332037" cy="4000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3">
            <a:extLst>
              <a:ext uri="{FF2B5EF4-FFF2-40B4-BE49-F238E27FC236}">
                <a16:creationId xmlns:a16="http://schemas.microsoft.com/office/drawing/2014/main" id="{F0C143A5-3EC9-1BF9-2C96-E7E3D38B9E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2752" y="3156507"/>
            <a:ext cx="2332038" cy="4000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51159B09-A031-2FAD-7385-246BE4044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167" y="2434953"/>
            <a:ext cx="1611313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Randomized (n=72)</a:t>
            </a:r>
            <a:endParaRPr kumimoji="0" lang="en-C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AutoShape 10">
            <a:extLst>
              <a:ext uri="{FF2B5EF4-FFF2-40B4-BE49-F238E27FC236}">
                <a16:creationId xmlns:a16="http://schemas.microsoft.com/office/drawing/2014/main" id="{B7D68F83-37EB-FEF2-7E77-E470B95CD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5900" y="1230040"/>
            <a:ext cx="1547813" cy="323850"/>
          </a:xfrm>
          <a:prstGeom prst="roundRect">
            <a:avLst>
              <a:gd name="adj" fmla="val 16667"/>
            </a:avLst>
          </a:prstGeom>
          <a:solidFill>
            <a:srgbClr val="A9C7F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 dirty="0">
                <a:ln>
                  <a:noFill/>
                </a:ln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Enrollment</a:t>
            </a:r>
            <a:endParaRPr kumimoji="0" lang="en-US" altLang="en-US" sz="1300" b="1" i="0" u="none" strike="noStrike" cap="none" normalizeH="0" baseline="0" dirty="0">
              <a:ln>
                <a:noFill/>
              </a:ln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4">
            <a:extLst>
              <a:ext uri="{FF2B5EF4-FFF2-40B4-BE49-F238E27FC236}">
                <a16:creationId xmlns:a16="http://schemas.microsoft.com/office/drawing/2014/main" id="{9433DC9B-C65A-80E1-6951-B72796835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5850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102" name="AutoShape 30">
            <a:extLst>
              <a:ext uri="{FF2B5EF4-FFF2-40B4-BE49-F238E27FC236}">
                <a16:creationId xmlns:a16="http://schemas.microsoft.com/office/drawing/2014/main" id="{CC04A063-8713-F05F-F9B0-4BEFE8AAA179}"/>
              </a:ext>
            </a:extLst>
          </p:cNvPr>
          <p:cNvCxnSpPr>
            <a:cxnSpLocks noChangeShapeType="1"/>
            <a:endCxn id="20" idx="0"/>
          </p:cNvCxnSpPr>
          <p:nvPr/>
        </p:nvCxnSpPr>
        <p:spPr bwMode="auto">
          <a:xfrm>
            <a:off x="6219823" y="1766615"/>
            <a:ext cx="1" cy="6683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103" name="AutoShape 31">
            <a:extLst>
              <a:ext uri="{FF2B5EF4-FFF2-40B4-BE49-F238E27FC236}">
                <a16:creationId xmlns:a16="http://schemas.microsoft.com/office/drawing/2014/main" id="{AC70B5D4-9196-F9B8-A567-F89551921B3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33282" y="2025930"/>
            <a:ext cx="165838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104" name="AutoShape 32">
            <a:extLst>
              <a:ext uri="{FF2B5EF4-FFF2-40B4-BE49-F238E27FC236}">
                <a16:creationId xmlns:a16="http://schemas.microsoft.com/office/drawing/2014/main" id="{DE3A8D21-17A2-6351-1256-46E0A834EEC0}"/>
              </a:ext>
            </a:extLst>
          </p:cNvPr>
          <p:cNvCxnSpPr>
            <a:cxnSpLocks noChangeShapeType="1"/>
            <a:endCxn id="10" idx="0"/>
          </p:cNvCxnSpPr>
          <p:nvPr/>
        </p:nvCxnSpPr>
        <p:spPr bwMode="auto">
          <a:xfrm>
            <a:off x="6219822" y="2841352"/>
            <a:ext cx="5560" cy="30797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5797549-882B-6644-790C-16769C572720}"/>
              </a:ext>
            </a:extLst>
          </p:cNvPr>
          <p:cNvSpPr txBox="1"/>
          <p:nvPr/>
        </p:nvSpPr>
        <p:spPr>
          <a:xfrm>
            <a:off x="3109986" y="6406906"/>
            <a:ext cx="2644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*same participant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B669AD1-D02B-0E2E-41CC-6FA8404C684B}"/>
              </a:ext>
            </a:extLst>
          </p:cNvPr>
          <p:cNvSpPr txBox="1"/>
          <p:nvPr/>
        </p:nvSpPr>
        <p:spPr>
          <a:xfrm>
            <a:off x="20400" y="15031"/>
            <a:ext cx="1222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E1.  </a:t>
            </a:r>
          </a:p>
        </p:txBody>
      </p:sp>
    </p:spTree>
    <p:extLst>
      <p:ext uri="{BB962C8B-B14F-4D97-AF65-F5344CB8AC3E}">
        <p14:creationId xmlns:p14="http://schemas.microsoft.com/office/powerpoint/2010/main" val="3001775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585DE427A8974DA19DDC1B7C3CD855" ma:contentTypeVersion="13" ma:contentTypeDescription="Create a new document." ma:contentTypeScope="" ma:versionID="f8cc8a97e2d14ca183f00efb8de767db">
  <xsd:schema xmlns:xsd="http://www.w3.org/2001/XMLSchema" xmlns:xs="http://www.w3.org/2001/XMLSchema" xmlns:p="http://schemas.microsoft.com/office/2006/metadata/properties" xmlns:ns3="51a00f5b-f6a3-4bc6-a096-50e52651edda" xmlns:ns4="f4b7b654-7103-4297-abd7-ff441018f48f" targetNamespace="http://schemas.microsoft.com/office/2006/metadata/properties" ma:root="true" ma:fieldsID="43977530d1b2fc6c4b0838517ccb70a4" ns3:_="" ns4:_="">
    <xsd:import namespace="51a00f5b-f6a3-4bc6-a096-50e52651edda"/>
    <xsd:import namespace="f4b7b654-7103-4297-abd7-ff441018f48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a00f5b-f6a3-4bc6-a096-50e52651ed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b7b654-7103-4297-abd7-ff441018f48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796F16-F376-4AC9-8056-73275B8E9EC4}">
  <ds:schemaRefs>
    <ds:schemaRef ds:uri="http://schemas.microsoft.com/office/infopath/2007/PartnerControls"/>
    <ds:schemaRef ds:uri="f4b7b654-7103-4297-abd7-ff441018f48f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51a00f5b-f6a3-4bc6-a096-50e52651edd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DEE273B-5477-436A-84DD-6F80499D13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a00f5b-f6a3-4bc6-a096-50e52651edda"/>
    <ds:schemaRef ds:uri="f4b7b654-7103-4297-abd7-ff441018f4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D4CCEC-AEF6-443F-8490-426D11A88E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203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Candara</vt:lpstr>
      <vt:lpstr>Symbol</vt:lpstr>
      <vt:lpstr>Office Theme</vt:lpstr>
      <vt:lpstr>PowerPoint Presentation</vt:lpstr>
    </vt:vector>
  </TitlesOfParts>
  <Company>OHSU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Field</dc:creator>
  <cp:lastModifiedBy>James Galipeau</cp:lastModifiedBy>
  <cp:revision>9</cp:revision>
  <dcterms:created xsi:type="dcterms:W3CDTF">2022-11-04T18:14:40Z</dcterms:created>
  <dcterms:modified xsi:type="dcterms:W3CDTF">2023-06-06T17:43:38Z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0x01010026585DE427A8974DA19DDC1B7C3CD855</vt:lpwstr>
  </property>
</Properties>
</file>