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8" r:id="rId2"/>
  </p:sldIdLst>
  <p:sldSz cx="6858000" cy="9144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FBE9A8DF-E80D-467D-9213-02F3B0A7C0A4}">
          <p14:sldIdLst>
            <p14:sldId id="268"/>
          </p14:sldIdLst>
        </p14:section>
      </p14:sectionLst>
    </p:ex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E6E6E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03" autoAdjust="0"/>
    <p:restoredTop sz="95205" autoAdjust="0"/>
  </p:normalViewPr>
  <p:slideViewPr>
    <p:cSldViewPr snapToGrid="0" showGuides="1">
      <p:cViewPr>
        <p:scale>
          <a:sx n="75" d="100"/>
          <a:sy n="75" d="100"/>
        </p:scale>
        <p:origin x="2299" y="2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2010908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3021388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106905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3285462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4059757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3813145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1240844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1934589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106795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20388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B8138D4-1620-42E9-A290-A38C9FE32F97}" type="datetimeFigureOut">
              <a:rPr kumimoji="1" lang="ja-JP" altLang="en-US" smtClean="0"/>
              <a:t>2021/6/2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3643623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B8138D4-1620-42E9-A290-A38C9FE32F97}" type="datetimeFigureOut">
              <a:rPr kumimoji="1" lang="ja-JP" altLang="en-US" smtClean="0"/>
              <a:t>2021/6/2</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487947D-A657-48EF-8F93-97CB50951B55}" type="slidenum">
              <a:rPr kumimoji="1" lang="ja-JP" altLang="en-US" smtClean="0"/>
              <a:t>‹#›</a:t>
            </a:fld>
            <a:endParaRPr kumimoji="1" lang="ja-JP" altLang="en-US"/>
          </a:p>
        </p:txBody>
      </p:sp>
    </p:spTree>
    <p:extLst>
      <p:ext uri="{BB962C8B-B14F-4D97-AF65-F5344CB8AC3E}">
        <p14:creationId xmlns:p14="http://schemas.microsoft.com/office/powerpoint/2010/main" val="408772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7.png"/><Relationship Id="rId18" Type="http://schemas.microsoft.com/office/2007/relationships/hdphoto" Target="../media/hdphoto8.wdp"/><Relationship Id="rId26" Type="http://schemas.microsoft.com/office/2007/relationships/hdphoto" Target="../media/hdphoto12.wdp"/><Relationship Id="rId21" Type="http://schemas.openxmlformats.org/officeDocument/2006/relationships/image" Target="../media/image11.png"/><Relationship Id="rId34" Type="http://schemas.openxmlformats.org/officeDocument/2006/relationships/image" Target="../media/image18.png"/><Relationship Id="rId7" Type="http://schemas.microsoft.com/office/2007/relationships/hdphoto" Target="../media/hdphoto3.wdp"/><Relationship Id="rId12" Type="http://schemas.microsoft.com/office/2007/relationships/hdphoto" Target="../media/hdphoto5.wdp"/><Relationship Id="rId17" Type="http://schemas.openxmlformats.org/officeDocument/2006/relationships/image" Target="../media/image9.png"/><Relationship Id="rId25" Type="http://schemas.openxmlformats.org/officeDocument/2006/relationships/image" Target="../media/image13.png"/><Relationship Id="rId33" Type="http://schemas.microsoft.com/office/2007/relationships/hdphoto" Target="../media/hdphoto15.wdp"/><Relationship Id="rId2" Type="http://schemas.openxmlformats.org/officeDocument/2006/relationships/image" Target="../media/image1.png"/><Relationship Id="rId16" Type="http://schemas.microsoft.com/office/2007/relationships/hdphoto" Target="../media/hdphoto7.wdp"/><Relationship Id="rId20" Type="http://schemas.microsoft.com/office/2007/relationships/hdphoto" Target="../media/hdphoto9.wdp"/><Relationship Id="rId29"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6.png"/><Relationship Id="rId24" Type="http://schemas.microsoft.com/office/2007/relationships/hdphoto" Target="../media/hdphoto11.wdp"/><Relationship Id="rId32" Type="http://schemas.openxmlformats.org/officeDocument/2006/relationships/image" Target="../media/image17.png"/><Relationship Id="rId37" Type="http://schemas.microsoft.com/office/2007/relationships/hdphoto" Target="../media/hdphoto17.wdp"/><Relationship Id="rId5" Type="http://schemas.microsoft.com/office/2007/relationships/hdphoto" Target="../media/hdphoto2.wdp"/><Relationship Id="rId15" Type="http://schemas.openxmlformats.org/officeDocument/2006/relationships/image" Target="../media/image8.png"/><Relationship Id="rId23" Type="http://schemas.openxmlformats.org/officeDocument/2006/relationships/image" Target="../media/image12.png"/><Relationship Id="rId28" Type="http://schemas.microsoft.com/office/2007/relationships/hdphoto" Target="../media/hdphoto13.wdp"/><Relationship Id="rId36" Type="http://schemas.openxmlformats.org/officeDocument/2006/relationships/image" Target="../media/image19.png"/><Relationship Id="rId10" Type="http://schemas.microsoft.com/office/2007/relationships/hdphoto" Target="../media/hdphoto4.wdp"/><Relationship Id="rId19" Type="http://schemas.openxmlformats.org/officeDocument/2006/relationships/image" Target="../media/image10.png"/><Relationship Id="rId31" Type="http://schemas.openxmlformats.org/officeDocument/2006/relationships/image" Target="../media/image16.tiff"/><Relationship Id="rId4" Type="http://schemas.openxmlformats.org/officeDocument/2006/relationships/image" Target="../media/image2.png"/><Relationship Id="rId9" Type="http://schemas.openxmlformats.org/officeDocument/2006/relationships/image" Target="../media/image5.png"/><Relationship Id="rId14" Type="http://schemas.microsoft.com/office/2007/relationships/hdphoto" Target="../media/hdphoto6.wdp"/><Relationship Id="rId22" Type="http://schemas.microsoft.com/office/2007/relationships/hdphoto" Target="../media/hdphoto10.wdp"/><Relationship Id="rId27" Type="http://schemas.openxmlformats.org/officeDocument/2006/relationships/image" Target="../media/image14.png"/><Relationship Id="rId30" Type="http://schemas.microsoft.com/office/2007/relationships/hdphoto" Target="../media/hdphoto14.wdp"/><Relationship Id="rId35" Type="http://schemas.microsoft.com/office/2007/relationships/hdphoto" Target="../media/hdphoto16.wdp"/><Relationship Id="rId8" Type="http://schemas.openxmlformats.org/officeDocument/2006/relationships/image" Target="../media/image4.tif"/><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C142D952-8F0B-4C34-B540-63D68F6883E9}"/>
              </a:ext>
            </a:extLst>
          </p:cNvPr>
          <p:cNvSpPr txBox="1"/>
          <p:nvPr/>
        </p:nvSpPr>
        <p:spPr>
          <a:xfrm>
            <a:off x="-1" y="0"/>
            <a:ext cx="2118167" cy="246221"/>
          </a:xfrm>
          <a:prstGeom prst="rect">
            <a:avLst/>
          </a:prstGeom>
          <a:noFill/>
        </p:spPr>
        <p:txBody>
          <a:bodyPr wrap="square" rtlCol="0">
            <a:spAutoFit/>
          </a:bodyPr>
          <a:lstStyle/>
          <a:p>
            <a:r>
              <a:rPr kumimoji="1" lang="en-US" altLang="ja-JP" sz="1000" dirty="0">
                <a:latin typeface="Arial" panose="020B0604020202020204" pitchFamily="34" charset="0"/>
                <a:cs typeface="Arial" panose="020B0604020202020204" pitchFamily="34" charset="0"/>
              </a:rPr>
              <a:t>Supple. Fig.</a:t>
            </a:r>
            <a:r>
              <a:rPr kumimoji="1" lang="ja-JP" altLang="en-US" sz="1000" dirty="0">
                <a:latin typeface="Arial" panose="020B0604020202020204" pitchFamily="34" charset="0"/>
                <a:cs typeface="Arial" panose="020B0604020202020204" pitchFamily="34" charset="0"/>
              </a:rPr>
              <a:t> </a:t>
            </a:r>
            <a:r>
              <a:rPr kumimoji="1" lang="en-US" altLang="ja-JP" sz="1000" dirty="0">
                <a:latin typeface="Arial" panose="020B0604020202020204" pitchFamily="34" charset="0"/>
                <a:cs typeface="Arial" panose="020B0604020202020204" pitchFamily="34" charset="0"/>
              </a:rPr>
              <a:t>2</a:t>
            </a:r>
          </a:p>
        </p:txBody>
      </p:sp>
      <p:sp>
        <p:nvSpPr>
          <p:cNvPr id="256" name="テキスト ボックス 255">
            <a:extLst>
              <a:ext uri="{FF2B5EF4-FFF2-40B4-BE49-F238E27FC236}">
                <a16:creationId xmlns:a16="http://schemas.microsoft.com/office/drawing/2014/main" id="{18D3DE5C-1CB1-46D8-AE91-98FEE33308DC}"/>
              </a:ext>
            </a:extLst>
          </p:cNvPr>
          <p:cNvSpPr txBox="1"/>
          <p:nvPr/>
        </p:nvSpPr>
        <p:spPr>
          <a:xfrm>
            <a:off x="-1" y="7310320"/>
            <a:ext cx="6867803" cy="1785104"/>
          </a:xfrm>
          <a:prstGeom prst="rect">
            <a:avLst/>
          </a:prstGeom>
          <a:noFill/>
        </p:spPr>
        <p:txBody>
          <a:bodyPr wrap="square" rtlCol="0">
            <a:spAutoFit/>
          </a:bodyPr>
          <a:lstStyle/>
          <a:p>
            <a:pPr algn="just"/>
            <a:r>
              <a:rPr kumimoji="1" lang="en-US" altLang="ja-JP" sz="1000" b="1" dirty="0">
                <a:latin typeface="Arial" panose="020B0604020202020204" pitchFamily="34" charset="0"/>
                <a:cs typeface="Arial" panose="020B0604020202020204" pitchFamily="34" charset="0"/>
              </a:rPr>
              <a:t>Supplementary Figure 2</a:t>
            </a:r>
          </a:p>
          <a:p>
            <a:pPr algn="just"/>
            <a:r>
              <a:rPr kumimoji="1" lang="en-US" altLang="ja-JP" sz="1000" b="1" dirty="0">
                <a:latin typeface="Arial" panose="020B0604020202020204" pitchFamily="34" charset="0"/>
                <a:cs typeface="Arial" panose="020B0604020202020204" pitchFamily="34" charset="0"/>
              </a:rPr>
              <a:t>AVP-immunoreactive (-</a:t>
            </a:r>
            <a:r>
              <a:rPr kumimoji="1" lang="en-US" altLang="ja-JP" sz="1000" b="1" dirty="0" err="1">
                <a:latin typeface="Arial" panose="020B0604020202020204" pitchFamily="34" charset="0"/>
                <a:cs typeface="Arial" panose="020B0604020202020204" pitchFamily="34" charset="0"/>
              </a:rPr>
              <a:t>ir</a:t>
            </a:r>
            <a:r>
              <a:rPr kumimoji="1" lang="en-US" altLang="ja-JP" sz="1000" b="1" dirty="0">
                <a:latin typeface="Arial" panose="020B0604020202020204" pitchFamily="34" charset="0"/>
                <a:cs typeface="Arial" panose="020B0604020202020204" pitchFamily="34" charset="0"/>
              </a:rPr>
              <a:t>) and nesfatin-1/nNucB2-ir neurons in the SON and PVN send their dendrites into various brain regions </a:t>
            </a:r>
          </a:p>
          <a:p>
            <a:pPr algn="just"/>
            <a:r>
              <a:rPr kumimoji="1" lang="en-US" altLang="ja-JP" sz="1000" dirty="0">
                <a:latin typeface="Arial" panose="020B0604020202020204" pitchFamily="34" charset="0"/>
                <a:cs typeface="Arial" panose="020B0604020202020204" pitchFamily="34" charset="0"/>
              </a:rPr>
              <a:t>Fluorescent immunohistochemistry (FIHC) for AVP and nesfatin-1/NucB2 was performed to reveal the neuronal connectivity between the SON/PVN and other brain regions. Dendrites were confirmed in the slice of the hypothalamus (A). AVP-</a:t>
            </a:r>
            <a:r>
              <a:rPr kumimoji="1" lang="en-US" altLang="ja-JP" sz="1000" dirty="0" err="1">
                <a:latin typeface="Arial" panose="020B0604020202020204" pitchFamily="34" charset="0"/>
                <a:cs typeface="Arial" panose="020B0604020202020204" pitchFamily="34" charset="0"/>
              </a:rPr>
              <a:t>ir</a:t>
            </a:r>
            <a:r>
              <a:rPr kumimoji="1" lang="en-US" altLang="ja-JP" sz="1000" dirty="0">
                <a:latin typeface="Arial" panose="020B0604020202020204" pitchFamily="34" charset="0"/>
                <a:cs typeface="Arial" panose="020B0604020202020204" pitchFamily="34" charset="0"/>
              </a:rPr>
              <a:t> and/or AVP/nesfatin-1/NucB2-ir dendrites were observed in the LHA (B), ARC (C), CeA (D), LC (E), and NTS (F), where Fos induction in nesfatin-1/NucB2-ir neurons was observed after chemogenetic activation of AVP. Some of the dendrites were immunoreactive with AVP alone. Scale bars indicate 200 μm. Red, green, and yellow arrow heads indicate the dendrite that was immunoreactive with AVP (red), nesfatin-1/NucB2 (green), and both of them (yellow), respectively.</a:t>
            </a:r>
            <a:r>
              <a:rPr kumimoji="1" lang="ja-JP" altLang="en-US" sz="1000" dirty="0">
                <a:latin typeface="Arial" panose="020B0604020202020204" pitchFamily="34" charset="0"/>
                <a:cs typeface="Arial" panose="020B0604020202020204" pitchFamily="34" charset="0"/>
              </a:rPr>
              <a:t> </a:t>
            </a:r>
            <a:r>
              <a:rPr kumimoji="1" lang="en-US" altLang="ja-JP" sz="1000" dirty="0">
                <a:latin typeface="Arial" panose="020B0604020202020204" pitchFamily="34" charset="0"/>
                <a:cs typeface="Arial" panose="020B0604020202020204" pitchFamily="34" charset="0"/>
              </a:rPr>
              <a:t>Abbreviations:</a:t>
            </a:r>
            <a:r>
              <a:rPr kumimoji="1" lang="ja-JP" altLang="en-US" sz="1000" dirty="0">
                <a:latin typeface="Arial" panose="020B0604020202020204" pitchFamily="34" charset="0"/>
                <a:cs typeface="Arial" panose="020B0604020202020204" pitchFamily="34" charset="0"/>
              </a:rPr>
              <a:t> </a:t>
            </a:r>
            <a:r>
              <a:rPr kumimoji="1" lang="en-US" altLang="ja-JP" sz="1000" dirty="0">
                <a:latin typeface="Arial" panose="020B0604020202020204" pitchFamily="34" charset="0"/>
                <a:cs typeface="Arial" panose="020B0604020202020204" pitchFamily="34" charset="0"/>
              </a:rPr>
              <a:t>supraoptic nucleus, SON; paraventricular nucleus, PVN; lateral hypothalamic area, LHA; central nucleus of the amygdala, CeA; locus coeruleus, LC; nucleus </a:t>
            </a:r>
            <a:r>
              <a:rPr kumimoji="1" lang="en-US" altLang="ja-JP" sz="1000" dirty="0" err="1">
                <a:latin typeface="Arial" panose="020B0604020202020204" pitchFamily="34" charset="0"/>
                <a:cs typeface="Arial" panose="020B0604020202020204" pitchFamily="34" charset="0"/>
              </a:rPr>
              <a:t>tructus</a:t>
            </a:r>
            <a:r>
              <a:rPr kumimoji="1" lang="en-US" altLang="ja-JP" sz="1000" dirty="0">
                <a:latin typeface="Arial" panose="020B0604020202020204" pitchFamily="34" charset="0"/>
                <a:cs typeface="Arial" panose="020B0604020202020204" pitchFamily="34" charset="0"/>
              </a:rPr>
              <a:t> </a:t>
            </a:r>
            <a:r>
              <a:rPr kumimoji="1" lang="en-US" altLang="ja-JP" sz="1000" dirty="0" err="1">
                <a:latin typeface="Arial" panose="020B0604020202020204" pitchFamily="34" charset="0"/>
                <a:cs typeface="Arial" panose="020B0604020202020204" pitchFamily="34" charset="0"/>
              </a:rPr>
              <a:t>solitalis</a:t>
            </a:r>
            <a:r>
              <a:rPr kumimoji="1" lang="en-US" altLang="ja-JP" sz="1000" dirty="0">
                <a:latin typeface="Arial" panose="020B0604020202020204" pitchFamily="34" charset="0"/>
                <a:cs typeface="Arial" panose="020B0604020202020204" pitchFamily="34" charset="0"/>
              </a:rPr>
              <a:t>, NTS.</a:t>
            </a:r>
          </a:p>
        </p:txBody>
      </p:sp>
      <p:sp>
        <p:nvSpPr>
          <p:cNvPr id="9" name="テキスト ボックス 8">
            <a:extLst>
              <a:ext uri="{FF2B5EF4-FFF2-40B4-BE49-F238E27FC236}">
                <a16:creationId xmlns:a16="http://schemas.microsoft.com/office/drawing/2014/main" id="{F6CFE12D-F608-4237-A1AA-2E9804D008BF}"/>
              </a:ext>
            </a:extLst>
          </p:cNvPr>
          <p:cNvSpPr txBox="1"/>
          <p:nvPr/>
        </p:nvSpPr>
        <p:spPr>
          <a:xfrm>
            <a:off x="0" y="215054"/>
            <a:ext cx="1935480"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A  </a:t>
            </a:r>
            <a:r>
              <a:rPr kumimoji="1" lang="en-US" altLang="ja-JP" sz="800" b="1" dirty="0">
                <a:latin typeface="Arial" panose="020B0604020202020204" pitchFamily="34" charset="0"/>
                <a:cs typeface="Arial" panose="020B0604020202020204" pitchFamily="34" charset="0"/>
              </a:rPr>
              <a:t>SON/PVN</a:t>
            </a:r>
            <a:endParaRPr kumimoji="1" lang="ja-JP" altLang="en-US" sz="1000" b="1" dirty="0">
              <a:latin typeface="Arial" panose="020B0604020202020204" pitchFamily="34" charset="0"/>
              <a:cs typeface="Arial" panose="020B0604020202020204" pitchFamily="34" charset="0"/>
            </a:endParaRPr>
          </a:p>
        </p:txBody>
      </p:sp>
      <p:pic>
        <p:nvPicPr>
          <p:cNvPr id="16" name="図 15">
            <a:extLst>
              <a:ext uri="{FF2B5EF4-FFF2-40B4-BE49-F238E27FC236}">
                <a16:creationId xmlns:a16="http://schemas.microsoft.com/office/drawing/2014/main" id="{99A9081B-E927-4CB8-8F1B-5E31E0CB4C1F}"/>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tretch>
            <a:fillRect/>
          </a:stretch>
        </p:blipFill>
        <p:spPr>
          <a:xfrm>
            <a:off x="5073698" y="2884560"/>
            <a:ext cx="1620000" cy="1215000"/>
          </a:xfrm>
          <a:prstGeom prst="rect">
            <a:avLst/>
          </a:prstGeom>
        </p:spPr>
      </p:pic>
      <p:pic>
        <p:nvPicPr>
          <p:cNvPr id="18" name="図 17">
            <a:extLst>
              <a:ext uri="{FF2B5EF4-FFF2-40B4-BE49-F238E27FC236}">
                <a16:creationId xmlns:a16="http://schemas.microsoft.com/office/drawing/2014/main" id="{7F48DFE5-4066-491E-88BB-C69A87F5F939}"/>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5073698" y="1645843"/>
            <a:ext cx="1620000" cy="1215000"/>
          </a:xfrm>
          <a:prstGeom prst="rect">
            <a:avLst/>
          </a:prstGeom>
        </p:spPr>
      </p:pic>
      <p:pic>
        <p:nvPicPr>
          <p:cNvPr id="20" name="図 19">
            <a:extLst>
              <a:ext uri="{FF2B5EF4-FFF2-40B4-BE49-F238E27FC236}">
                <a16:creationId xmlns:a16="http://schemas.microsoft.com/office/drawing/2014/main" id="{BA0EE707-AADB-4139-B46C-87B1D34ABE53}"/>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a:ext>
            </a:extLst>
          </a:blip>
          <a:stretch>
            <a:fillRect/>
          </a:stretch>
        </p:blipFill>
        <p:spPr>
          <a:xfrm>
            <a:off x="5073698" y="410475"/>
            <a:ext cx="1620000" cy="1215000"/>
          </a:xfrm>
          <a:prstGeom prst="rect">
            <a:avLst/>
          </a:prstGeom>
        </p:spPr>
      </p:pic>
      <p:grpSp>
        <p:nvGrpSpPr>
          <p:cNvPr id="22" name="グループ化 21">
            <a:extLst>
              <a:ext uri="{FF2B5EF4-FFF2-40B4-BE49-F238E27FC236}">
                <a16:creationId xmlns:a16="http://schemas.microsoft.com/office/drawing/2014/main" id="{4BE75B9A-537C-47D1-86CC-7B7F225C4D3A}"/>
              </a:ext>
            </a:extLst>
          </p:cNvPr>
          <p:cNvGrpSpPr>
            <a:grpSpLocks noChangeAspect="1"/>
          </p:cNvGrpSpPr>
          <p:nvPr/>
        </p:nvGrpSpPr>
        <p:grpSpPr>
          <a:xfrm>
            <a:off x="230141" y="409346"/>
            <a:ext cx="4814896" cy="3690214"/>
            <a:chOff x="138701" y="526186"/>
            <a:chExt cx="3965141" cy="3038948"/>
          </a:xfrm>
        </p:grpSpPr>
        <p:grpSp>
          <p:nvGrpSpPr>
            <p:cNvPr id="14" name="グループ化 13">
              <a:extLst>
                <a:ext uri="{FF2B5EF4-FFF2-40B4-BE49-F238E27FC236}">
                  <a16:creationId xmlns:a16="http://schemas.microsoft.com/office/drawing/2014/main" id="{7199731D-A7D5-4A09-BAE3-6CDA074FCE42}"/>
                </a:ext>
              </a:extLst>
            </p:cNvPr>
            <p:cNvGrpSpPr>
              <a:grpSpLocks noChangeAspect="1"/>
            </p:cNvGrpSpPr>
            <p:nvPr/>
          </p:nvGrpSpPr>
          <p:grpSpPr>
            <a:xfrm>
              <a:off x="138701" y="526186"/>
              <a:ext cx="3965141" cy="3038948"/>
              <a:chOff x="138701" y="526185"/>
              <a:chExt cx="3970961" cy="3033811"/>
            </a:xfrm>
          </p:grpSpPr>
          <p:grpSp>
            <p:nvGrpSpPr>
              <p:cNvPr id="13" name="グループ化 12">
                <a:extLst>
                  <a:ext uri="{FF2B5EF4-FFF2-40B4-BE49-F238E27FC236}">
                    <a16:creationId xmlns:a16="http://schemas.microsoft.com/office/drawing/2014/main" id="{8AF90789-425A-4620-8D06-1FCAED56A381}"/>
                  </a:ext>
                </a:extLst>
              </p:cNvPr>
              <p:cNvGrpSpPr/>
              <p:nvPr/>
            </p:nvGrpSpPr>
            <p:grpSpPr>
              <a:xfrm>
                <a:off x="138701" y="526185"/>
                <a:ext cx="3970961" cy="3033811"/>
                <a:chOff x="138702" y="526185"/>
                <a:chExt cx="3723596" cy="2793827"/>
              </a:xfrm>
            </p:grpSpPr>
            <p:pic>
              <p:nvPicPr>
                <p:cNvPr id="7" name="図 6">
                  <a:extLst>
                    <a:ext uri="{FF2B5EF4-FFF2-40B4-BE49-F238E27FC236}">
                      <a16:creationId xmlns:a16="http://schemas.microsoft.com/office/drawing/2014/main" id="{8974B015-C8AE-47E6-AFCE-FD67755EF9BA}"/>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38702" y="527315"/>
                  <a:ext cx="3723596" cy="2792697"/>
                </a:xfrm>
                <a:prstGeom prst="rect">
                  <a:avLst/>
                </a:prstGeom>
              </p:spPr>
            </p:pic>
            <p:sp>
              <p:nvSpPr>
                <p:cNvPr id="72" name="テキスト ボックス 71">
                  <a:extLst>
                    <a:ext uri="{FF2B5EF4-FFF2-40B4-BE49-F238E27FC236}">
                      <a16:creationId xmlns:a16="http://schemas.microsoft.com/office/drawing/2014/main" id="{6E4931FD-AD8B-46D2-8D91-4B92002BED28}"/>
                    </a:ext>
                  </a:extLst>
                </p:cNvPr>
                <p:cNvSpPr txBox="1"/>
                <p:nvPr/>
              </p:nvSpPr>
              <p:spPr>
                <a:xfrm>
                  <a:off x="138702" y="526185"/>
                  <a:ext cx="1976063" cy="174761"/>
                </a:xfrm>
                <a:prstGeom prst="rect">
                  <a:avLst/>
                </a:prstGeom>
                <a:noFill/>
              </p:spPr>
              <p:txBody>
                <a:bodyPr wrap="square" rtlCol="0">
                  <a:spAutoFit/>
                </a:bodyPr>
                <a:lstStyle/>
                <a:p>
                  <a:r>
                    <a:rPr kumimoji="1" lang="en-US" altLang="ja-JP"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AVP-</a:t>
                  </a:r>
                  <a:r>
                    <a:rPr kumimoji="1" lang="en-US" altLang="ja-JP" sz="9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ir</a:t>
                  </a:r>
                  <a:r>
                    <a:rPr kumimoji="1" lang="en-US" altLang="ja-JP" sz="9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9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9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nesfatin-1/NucB2-ir</a:t>
                  </a:r>
                  <a:endParaRPr kumimoji="1" lang="ja-JP" altLang="en-US" sz="9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3" name="テキスト ボックス 72">
                  <a:extLst>
                    <a:ext uri="{FF2B5EF4-FFF2-40B4-BE49-F238E27FC236}">
                      <a16:creationId xmlns:a16="http://schemas.microsoft.com/office/drawing/2014/main" id="{5855AB9A-3E0E-41F6-ADAA-79D284AC2BD9}"/>
                    </a:ext>
                  </a:extLst>
                </p:cNvPr>
                <p:cNvSpPr txBox="1"/>
                <p:nvPr/>
              </p:nvSpPr>
              <p:spPr>
                <a:xfrm>
                  <a:off x="202202" y="1316749"/>
                  <a:ext cx="794535"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PVN</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74" name="テキスト ボックス 73">
                  <a:extLst>
                    <a:ext uri="{FF2B5EF4-FFF2-40B4-BE49-F238E27FC236}">
                      <a16:creationId xmlns:a16="http://schemas.microsoft.com/office/drawing/2014/main" id="{EAAC1CAD-730B-4D68-920A-98ABEBB1F13E}"/>
                    </a:ext>
                  </a:extLst>
                </p:cNvPr>
                <p:cNvSpPr txBox="1"/>
                <p:nvPr/>
              </p:nvSpPr>
              <p:spPr>
                <a:xfrm>
                  <a:off x="2304268" y="2301093"/>
                  <a:ext cx="794535"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SON</a:t>
                  </a:r>
                  <a:endParaRPr kumimoji="1" lang="ja-JP" altLang="en-US" sz="1000" b="1" dirty="0">
                    <a:solidFill>
                      <a:schemeClr val="bg1"/>
                    </a:solidFill>
                    <a:latin typeface="Arial" panose="020B0604020202020204" pitchFamily="34" charset="0"/>
                    <a:cs typeface="Arial" panose="020B0604020202020204" pitchFamily="34" charset="0"/>
                  </a:endParaRPr>
                </a:p>
              </p:txBody>
            </p:sp>
          </p:grpSp>
          <p:cxnSp>
            <p:nvCxnSpPr>
              <p:cNvPr id="76" name="直線コネクタ 75">
                <a:extLst>
                  <a:ext uri="{FF2B5EF4-FFF2-40B4-BE49-F238E27FC236}">
                    <a16:creationId xmlns:a16="http://schemas.microsoft.com/office/drawing/2014/main" id="{DBF0EFA6-10DB-4FB6-813D-06F4C6FE62DE}"/>
                  </a:ext>
                </a:extLst>
              </p:cNvPr>
              <p:cNvCxnSpPr>
                <a:cxnSpLocks/>
              </p:cNvCxnSpPr>
              <p:nvPr/>
            </p:nvCxnSpPr>
            <p:spPr>
              <a:xfrm>
                <a:off x="3721260" y="3474857"/>
                <a:ext cx="28225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正方形/長方形 20">
              <a:extLst>
                <a:ext uri="{FF2B5EF4-FFF2-40B4-BE49-F238E27FC236}">
                  <a16:creationId xmlns:a16="http://schemas.microsoft.com/office/drawing/2014/main" id="{766F43E9-2A9E-43F6-8BF1-075643036941}"/>
                </a:ext>
              </a:extLst>
            </p:cNvPr>
            <p:cNvSpPr>
              <a:spLocks noChangeAspect="1"/>
            </p:cNvSpPr>
            <p:nvPr/>
          </p:nvSpPr>
          <p:spPr>
            <a:xfrm>
              <a:off x="1866685" y="1466843"/>
              <a:ext cx="736042" cy="564232"/>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テキスト ボックス 86">
            <a:extLst>
              <a:ext uri="{FF2B5EF4-FFF2-40B4-BE49-F238E27FC236}">
                <a16:creationId xmlns:a16="http://schemas.microsoft.com/office/drawing/2014/main" id="{D2F81B4D-4B45-4D5F-8B6F-15529CF39916}"/>
              </a:ext>
            </a:extLst>
          </p:cNvPr>
          <p:cNvSpPr txBox="1"/>
          <p:nvPr/>
        </p:nvSpPr>
        <p:spPr>
          <a:xfrm>
            <a:off x="5034826" y="1626877"/>
            <a:ext cx="1782533" cy="215444"/>
          </a:xfrm>
          <a:prstGeom prst="rect">
            <a:avLst/>
          </a:prstGeom>
          <a:noFill/>
        </p:spPr>
        <p:txBody>
          <a:bodyPr wrap="square" rtlCol="0">
            <a:spAutoFit/>
          </a:bodyPr>
          <a:lstStyle/>
          <a:p>
            <a:r>
              <a:rPr kumimoji="1" lang="en-US" altLang="ja-JP" sz="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nesfatin-1/NucB2-ir</a:t>
            </a:r>
            <a:endParaRPr kumimoji="1" lang="ja-JP" altLang="en-US" sz="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8" name="テキスト ボックス 87">
            <a:extLst>
              <a:ext uri="{FF2B5EF4-FFF2-40B4-BE49-F238E27FC236}">
                <a16:creationId xmlns:a16="http://schemas.microsoft.com/office/drawing/2014/main" id="{9C01DE78-02C2-4998-B26F-A07A1CF0E458}"/>
              </a:ext>
            </a:extLst>
          </p:cNvPr>
          <p:cNvSpPr txBox="1"/>
          <p:nvPr/>
        </p:nvSpPr>
        <p:spPr>
          <a:xfrm>
            <a:off x="5034826" y="401032"/>
            <a:ext cx="1782533" cy="215444"/>
          </a:xfrm>
          <a:prstGeom prst="rect">
            <a:avLst/>
          </a:prstGeom>
          <a:noFill/>
        </p:spPr>
        <p:txBody>
          <a:bodyPr wrap="square" rtlCol="0">
            <a:spAutoFit/>
          </a:bodyPr>
          <a:lstStyle/>
          <a:p>
            <a:r>
              <a:rPr kumimoji="1" lang="en-US" altLang="ja-JP" sz="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AVP-</a:t>
            </a:r>
            <a:r>
              <a:rPr kumimoji="1" lang="en-US" altLang="ja-JP" sz="8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ir</a:t>
            </a:r>
            <a:endParaRPr kumimoji="1" lang="ja-JP" altLang="en-US" sz="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3" name="二等辺三角形 22">
            <a:extLst>
              <a:ext uri="{FF2B5EF4-FFF2-40B4-BE49-F238E27FC236}">
                <a16:creationId xmlns:a16="http://schemas.microsoft.com/office/drawing/2014/main" id="{E35EB6BD-BDFD-4D0E-941B-ABAA88002FC0}"/>
              </a:ext>
            </a:extLst>
          </p:cNvPr>
          <p:cNvSpPr>
            <a:spLocks noChangeAspect="1"/>
          </p:cNvSpPr>
          <p:nvPr/>
        </p:nvSpPr>
        <p:spPr>
          <a:xfrm rot="2912845">
            <a:off x="5768388" y="1021303"/>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二等辺三角形 89">
            <a:extLst>
              <a:ext uri="{FF2B5EF4-FFF2-40B4-BE49-F238E27FC236}">
                <a16:creationId xmlns:a16="http://schemas.microsoft.com/office/drawing/2014/main" id="{0A6EEF30-62F8-47E9-A5A9-99020C66FED1}"/>
              </a:ext>
            </a:extLst>
          </p:cNvPr>
          <p:cNvSpPr>
            <a:spLocks noChangeAspect="1"/>
          </p:cNvSpPr>
          <p:nvPr/>
        </p:nvSpPr>
        <p:spPr>
          <a:xfrm rot="2912845">
            <a:off x="5592154" y="870645"/>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二等辺三角形 90">
            <a:extLst>
              <a:ext uri="{FF2B5EF4-FFF2-40B4-BE49-F238E27FC236}">
                <a16:creationId xmlns:a16="http://schemas.microsoft.com/office/drawing/2014/main" id="{980EC288-E30E-4F65-9B87-FAECF55835C6}"/>
              </a:ext>
            </a:extLst>
          </p:cNvPr>
          <p:cNvSpPr>
            <a:spLocks noChangeAspect="1"/>
          </p:cNvSpPr>
          <p:nvPr/>
        </p:nvSpPr>
        <p:spPr>
          <a:xfrm rot="2912845">
            <a:off x="5899367" y="1176322"/>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二等辺三角形 91">
            <a:extLst>
              <a:ext uri="{FF2B5EF4-FFF2-40B4-BE49-F238E27FC236}">
                <a16:creationId xmlns:a16="http://schemas.microsoft.com/office/drawing/2014/main" id="{FF1393D0-1001-4610-B568-C593355B141D}"/>
              </a:ext>
            </a:extLst>
          </p:cNvPr>
          <p:cNvSpPr>
            <a:spLocks noChangeAspect="1"/>
          </p:cNvSpPr>
          <p:nvPr/>
        </p:nvSpPr>
        <p:spPr>
          <a:xfrm rot="2912845">
            <a:off x="5783628" y="2265903"/>
            <a:ext cx="73820" cy="144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二等辺三角形 92">
            <a:extLst>
              <a:ext uri="{FF2B5EF4-FFF2-40B4-BE49-F238E27FC236}">
                <a16:creationId xmlns:a16="http://schemas.microsoft.com/office/drawing/2014/main" id="{C5EF458A-DBA8-49A2-B941-1AC4DD95F6D3}"/>
              </a:ext>
            </a:extLst>
          </p:cNvPr>
          <p:cNvSpPr>
            <a:spLocks noChangeAspect="1"/>
          </p:cNvSpPr>
          <p:nvPr/>
        </p:nvSpPr>
        <p:spPr>
          <a:xfrm rot="2912845">
            <a:off x="5607394" y="2115245"/>
            <a:ext cx="73820" cy="144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二等辺三角形 93">
            <a:extLst>
              <a:ext uri="{FF2B5EF4-FFF2-40B4-BE49-F238E27FC236}">
                <a16:creationId xmlns:a16="http://schemas.microsoft.com/office/drawing/2014/main" id="{63C11529-3F70-42FB-BD19-FAD59A809BAA}"/>
              </a:ext>
            </a:extLst>
          </p:cNvPr>
          <p:cNvSpPr>
            <a:spLocks noChangeAspect="1"/>
          </p:cNvSpPr>
          <p:nvPr/>
        </p:nvSpPr>
        <p:spPr>
          <a:xfrm rot="2912845">
            <a:off x="5914607" y="2420922"/>
            <a:ext cx="73820" cy="144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二等辺三角形 94">
            <a:extLst>
              <a:ext uri="{FF2B5EF4-FFF2-40B4-BE49-F238E27FC236}">
                <a16:creationId xmlns:a16="http://schemas.microsoft.com/office/drawing/2014/main" id="{35122A2E-2CD8-44E0-90BB-801C0889C0CF}"/>
              </a:ext>
            </a:extLst>
          </p:cNvPr>
          <p:cNvSpPr>
            <a:spLocks noChangeAspect="1"/>
          </p:cNvSpPr>
          <p:nvPr/>
        </p:nvSpPr>
        <p:spPr>
          <a:xfrm rot="2912845">
            <a:off x="5763308" y="3485103"/>
            <a:ext cx="73820" cy="144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二等辺三角形 95">
            <a:extLst>
              <a:ext uri="{FF2B5EF4-FFF2-40B4-BE49-F238E27FC236}">
                <a16:creationId xmlns:a16="http://schemas.microsoft.com/office/drawing/2014/main" id="{CA0895C2-D4B7-446B-9278-4B0C52F62E6E}"/>
              </a:ext>
            </a:extLst>
          </p:cNvPr>
          <p:cNvSpPr>
            <a:spLocks noChangeAspect="1"/>
          </p:cNvSpPr>
          <p:nvPr/>
        </p:nvSpPr>
        <p:spPr>
          <a:xfrm rot="2912845">
            <a:off x="5587074" y="3334445"/>
            <a:ext cx="73820" cy="144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二等辺三角形 96">
            <a:extLst>
              <a:ext uri="{FF2B5EF4-FFF2-40B4-BE49-F238E27FC236}">
                <a16:creationId xmlns:a16="http://schemas.microsoft.com/office/drawing/2014/main" id="{13DA1D66-16C8-4A87-A7F7-18C723534B71}"/>
              </a:ext>
            </a:extLst>
          </p:cNvPr>
          <p:cNvSpPr>
            <a:spLocks noChangeAspect="1"/>
          </p:cNvSpPr>
          <p:nvPr/>
        </p:nvSpPr>
        <p:spPr>
          <a:xfrm rot="2912845">
            <a:off x="5894287" y="3640122"/>
            <a:ext cx="73820" cy="144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9" name="直線コネクタ 98">
            <a:extLst>
              <a:ext uri="{FF2B5EF4-FFF2-40B4-BE49-F238E27FC236}">
                <a16:creationId xmlns:a16="http://schemas.microsoft.com/office/drawing/2014/main" id="{BEF86040-4A05-45B3-A5F6-5090B43F3887}"/>
              </a:ext>
            </a:extLst>
          </p:cNvPr>
          <p:cNvCxnSpPr>
            <a:cxnSpLocks/>
          </p:cNvCxnSpPr>
          <p:nvPr/>
        </p:nvCxnSpPr>
        <p:spPr>
          <a:xfrm>
            <a:off x="5382810" y="3996000"/>
            <a:ext cx="126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0" name="図 99">
            <a:extLst>
              <a:ext uri="{FF2B5EF4-FFF2-40B4-BE49-F238E27FC236}">
                <a16:creationId xmlns:a16="http://schemas.microsoft.com/office/drawing/2014/main" id="{F2361FC4-174A-4B71-B823-E1CDECCF34A0}"/>
              </a:ext>
            </a:extLst>
          </p:cNvPr>
          <p:cNvPicPr>
            <a:picLocks noChangeAspect="1"/>
          </p:cNvPicPr>
          <p:nvPr/>
        </p:nvPicPr>
        <p:blipFill>
          <a:blip r:embed="rId9" cstate="print">
            <a:extLst>
              <a:ext uri="{BEBA8EAE-BF5A-486C-A8C5-ECC9F3942E4B}">
                <a14:imgProps xmlns:a14="http://schemas.microsoft.com/office/drawing/2010/main">
                  <a14:imgLayer r:embed="rId10">
                    <a14:imgEffect>
                      <a14:brightnessContrast contrast="40000"/>
                    </a14:imgEffect>
                  </a14:imgLayer>
                </a14:imgProps>
              </a:ext>
              <a:ext uri="{28A0092B-C50C-407E-A947-70E740481C1C}">
                <a14:useLocalDpi xmlns:a14="http://schemas.microsoft.com/office/drawing/2010/main"/>
              </a:ext>
            </a:extLst>
          </a:blip>
          <a:stretch>
            <a:fillRect/>
          </a:stretch>
        </p:blipFill>
        <p:spPr>
          <a:xfrm>
            <a:off x="164246" y="6267114"/>
            <a:ext cx="1296000" cy="972000"/>
          </a:xfrm>
          <a:prstGeom prst="rect">
            <a:avLst/>
          </a:prstGeom>
        </p:spPr>
      </p:pic>
      <p:pic>
        <p:nvPicPr>
          <p:cNvPr id="101" name="図 100">
            <a:extLst>
              <a:ext uri="{FF2B5EF4-FFF2-40B4-BE49-F238E27FC236}">
                <a16:creationId xmlns:a16="http://schemas.microsoft.com/office/drawing/2014/main" id="{F81F05C3-1F52-40BE-9CE7-4F505ADF88E5}"/>
              </a:ext>
            </a:extLst>
          </p:cNvPr>
          <p:cNvPicPr>
            <a:picLocks noChangeAspect="1"/>
          </p:cNvPicPr>
          <p:nvPr/>
        </p:nvPicPr>
        <p:blipFill>
          <a:blip r:embed="rId11" cstate="print">
            <a:extLst>
              <a:ext uri="{BEBA8EAE-BF5A-486C-A8C5-ECC9F3942E4B}">
                <a14:imgProps xmlns:a14="http://schemas.microsoft.com/office/drawing/2010/main">
                  <a14:imgLayer r:embed="rId12">
                    <a14:imgEffect>
                      <a14:brightnessContrast contrast="40000"/>
                    </a14:imgEffect>
                  </a14:imgLayer>
                </a14:imgProps>
              </a:ext>
              <a:ext uri="{28A0092B-C50C-407E-A947-70E740481C1C}">
                <a14:useLocalDpi xmlns:a14="http://schemas.microsoft.com/office/drawing/2010/main"/>
              </a:ext>
            </a:extLst>
          </a:blip>
          <a:stretch>
            <a:fillRect/>
          </a:stretch>
        </p:blipFill>
        <p:spPr>
          <a:xfrm>
            <a:off x="164246" y="5281595"/>
            <a:ext cx="1296000" cy="972000"/>
          </a:xfrm>
          <a:prstGeom prst="rect">
            <a:avLst/>
          </a:prstGeom>
        </p:spPr>
      </p:pic>
      <p:pic>
        <p:nvPicPr>
          <p:cNvPr id="102" name="図 101">
            <a:extLst>
              <a:ext uri="{FF2B5EF4-FFF2-40B4-BE49-F238E27FC236}">
                <a16:creationId xmlns:a16="http://schemas.microsoft.com/office/drawing/2014/main" id="{40365FC2-88B0-441C-A8C2-168ABE0EE39E}"/>
              </a:ext>
            </a:extLst>
          </p:cNvPr>
          <p:cNvPicPr>
            <a:picLocks noChangeAspect="1"/>
          </p:cNvPicPr>
          <p:nvPr/>
        </p:nvPicPr>
        <p:blipFill>
          <a:blip r:embed="rId13" cstate="print">
            <a:extLst>
              <a:ext uri="{BEBA8EAE-BF5A-486C-A8C5-ECC9F3942E4B}">
                <a14:imgProps xmlns:a14="http://schemas.microsoft.com/office/drawing/2010/main">
                  <a14:imgLayer r:embed="rId14">
                    <a14:imgEffect>
                      <a14:brightnessContrast contrast="40000"/>
                    </a14:imgEffect>
                  </a14:imgLayer>
                </a14:imgProps>
              </a:ext>
              <a:ext uri="{28A0092B-C50C-407E-A947-70E740481C1C}">
                <a14:useLocalDpi xmlns:a14="http://schemas.microsoft.com/office/drawing/2010/main"/>
              </a:ext>
            </a:extLst>
          </a:blip>
          <a:stretch>
            <a:fillRect/>
          </a:stretch>
        </p:blipFill>
        <p:spPr>
          <a:xfrm>
            <a:off x="164246" y="4296501"/>
            <a:ext cx="1296000" cy="972000"/>
          </a:xfrm>
          <a:prstGeom prst="rect">
            <a:avLst/>
          </a:prstGeom>
        </p:spPr>
      </p:pic>
      <p:pic>
        <p:nvPicPr>
          <p:cNvPr id="103" name="図 102">
            <a:extLst>
              <a:ext uri="{FF2B5EF4-FFF2-40B4-BE49-F238E27FC236}">
                <a16:creationId xmlns:a16="http://schemas.microsoft.com/office/drawing/2014/main" id="{DB9040CE-3E50-4673-B22F-717C07727CF1}"/>
              </a:ext>
            </a:extLst>
          </p:cNvPr>
          <p:cNvPicPr>
            <a:picLocks noChangeAspect="1"/>
          </p:cNvPicPr>
          <p:nvPr/>
        </p:nvPicPr>
        <p:blipFill>
          <a:blip r:embed="rId15" cstate="print">
            <a:extLst>
              <a:ext uri="{BEBA8EAE-BF5A-486C-A8C5-ECC9F3942E4B}">
                <a14:imgProps xmlns:a14="http://schemas.microsoft.com/office/drawing/2010/main">
                  <a14:imgLayer r:embed="rId16">
                    <a14:imgEffect>
                      <a14:brightnessContrast contrast="40000"/>
                    </a14:imgEffect>
                  </a14:imgLayer>
                </a14:imgProps>
              </a:ext>
              <a:ext uri="{28A0092B-C50C-407E-A947-70E740481C1C}">
                <a14:useLocalDpi xmlns:a14="http://schemas.microsoft.com/office/drawing/2010/main"/>
              </a:ext>
            </a:extLst>
          </a:blip>
          <a:stretch>
            <a:fillRect/>
          </a:stretch>
        </p:blipFill>
        <p:spPr>
          <a:xfrm>
            <a:off x="1476579" y="6267114"/>
            <a:ext cx="1296000" cy="972000"/>
          </a:xfrm>
          <a:prstGeom prst="rect">
            <a:avLst/>
          </a:prstGeom>
        </p:spPr>
      </p:pic>
      <p:pic>
        <p:nvPicPr>
          <p:cNvPr id="104" name="図 103">
            <a:extLst>
              <a:ext uri="{FF2B5EF4-FFF2-40B4-BE49-F238E27FC236}">
                <a16:creationId xmlns:a16="http://schemas.microsoft.com/office/drawing/2014/main" id="{8AC661E5-1E45-4787-A24A-C33C6CD90FE6}"/>
              </a:ext>
            </a:extLst>
          </p:cNvPr>
          <p:cNvPicPr>
            <a:picLocks noChangeAspect="1"/>
          </p:cNvPicPr>
          <p:nvPr/>
        </p:nvPicPr>
        <p:blipFill>
          <a:blip r:embed="rId17" cstate="print">
            <a:extLst>
              <a:ext uri="{BEBA8EAE-BF5A-486C-A8C5-ECC9F3942E4B}">
                <a14:imgProps xmlns:a14="http://schemas.microsoft.com/office/drawing/2010/main">
                  <a14:imgLayer r:embed="rId18">
                    <a14:imgEffect>
                      <a14:brightnessContrast contrast="40000"/>
                    </a14:imgEffect>
                  </a14:imgLayer>
                </a14:imgProps>
              </a:ext>
              <a:ext uri="{28A0092B-C50C-407E-A947-70E740481C1C}">
                <a14:useLocalDpi xmlns:a14="http://schemas.microsoft.com/office/drawing/2010/main"/>
              </a:ext>
            </a:extLst>
          </a:blip>
          <a:stretch>
            <a:fillRect/>
          </a:stretch>
        </p:blipFill>
        <p:spPr>
          <a:xfrm>
            <a:off x="1476579" y="5281595"/>
            <a:ext cx="1296000" cy="972000"/>
          </a:xfrm>
          <a:prstGeom prst="rect">
            <a:avLst/>
          </a:prstGeom>
        </p:spPr>
      </p:pic>
      <p:pic>
        <p:nvPicPr>
          <p:cNvPr id="105" name="図 104">
            <a:extLst>
              <a:ext uri="{FF2B5EF4-FFF2-40B4-BE49-F238E27FC236}">
                <a16:creationId xmlns:a16="http://schemas.microsoft.com/office/drawing/2014/main" id="{758CEA9C-9C10-4E2B-80E0-5C4829C2F150}"/>
              </a:ext>
            </a:extLst>
          </p:cNvPr>
          <p:cNvPicPr>
            <a:picLocks noChangeAspect="1"/>
          </p:cNvPicPr>
          <p:nvPr/>
        </p:nvPicPr>
        <p:blipFill>
          <a:blip r:embed="rId19" cstate="print">
            <a:extLst>
              <a:ext uri="{BEBA8EAE-BF5A-486C-A8C5-ECC9F3942E4B}">
                <a14:imgProps xmlns:a14="http://schemas.microsoft.com/office/drawing/2010/main">
                  <a14:imgLayer r:embed="rId20">
                    <a14:imgEffect>
                      <a14:brightnessContrast contrast="40000"/>
                    </a14:imgEffect>
                  </a14:imgLayer>
                </a14:imgProps>
              </a:ext>
              <a:ext uri="{28A0092B-C50C-407E-A947-70E740481C1C}">
                <a14:useLocalDpi xmlns:a14="http://schemas.microsoft.com/office/drawing/2010/main"/>
              </a:ext>
            </a:extLst>
          </a:blip>
          <a:stretch>
            <a:fillRect/>
          </a:stretch>
        </p:blipFill>
        <p:spPr>
          <a:xfrm>
            <a:off x="1476579" y="4296501"/>
            <a:ext cx="1296000" cy="972000"/>
          </a:xfrm>
          <a:prstGeom prst="rect">
            <a:avLst/>
          </a:prstGeom>
        </p:spPr>
      </p:pic>
      <p:pic>
        <p:nvPicPr>
          <p:cNvPr id="106" name="図 105">
            <a:extLst>
              <a:ext uri="{FF2B5EF4-FFF2-40B4-BE49-F238E27FC236}">
                <a16:creationId xmlns:a16="http://schemas.microsoft.com/office/drawing/2014/main" id="{7F8EBBCC-EE97-4093-9921-6B1967B91784}"/>
              </a:ext>
            </a:extLst>
          </p:cNvPr>
          <p:cNvPicPr>
            <a:picLocks noChangeAspect="1"/>
          </p:cNvPicPr>
          <p:nvPr/>
        </p:nvPicPr>
        <p:blipFill>
          <a:blip r:embed="rId21" cstate="print">
            <a:extLst>
              <a:ext uri="{BEBA8EAE-BF5A-486C-A8C5-ECC9F3942E4B}">
                <a14:imgProps xmlns:a14="http://schemas.microsoft.com/office/drawing/2010/main">
                  <a14:imgLayer r:embed="rId22">
                    <a14:imgEffect>
                      <a14:brightnessContrast contrast="40000"/>
                    </a14:imgEffect>
                  </a14:imgLayer>
                </a14:imgProps>
              </a:ext>
              <a:ext uri="{28A0092B-C50C-407E-A947-70E740481C1C}">
                <a14:useLocalDpi xmlns:a14="http://schemas.microsoft.com/office/drawing/2010/main"/>
              </a:ext>
            </a:extLst>
          </a:blip>
          <a:stretch>
            <a:fillRect/>
          </a:stretch>
        </p:blipFill>
        <p:spPr>
          <a:xfrm>
            <a:off x="2789581" y="6267114"/>
            <a:ext cx="1296000" cy="972000"/>
          </a:xfrm>
          <a:prstGeom prst="rect">
            <a:avLst/>
          </a:prstGeom>
        </p:spPr>
      </p:pic>
      <p:pic>
        <p:nvPicPr>
          <p:cNvPr id="107" name="図 106">
            <a:extLst>
              <a:ext uri="{FF2B5EF4-FFF2-40B4-BE49-F238E27FC236}">
                <a16:creationId xmlns:a16="http://schemas.microsoft.com/office/drawing/2014/main" id="{C6B0A7B9-2653-46F5-8B24-A79F2DA3C13D}"/>
              </a:ext>
            </a:extLst>
          </p:cNvPr>
          <p:cNvPicPr>
            <a:picLocks noChangeAspect="1"/>
          </p:cNvPicPr>
          <p:nvPr/>
        </p:nvPicPr>
        <p:blipFill>
          <a:blip r:embed="rId23" cstate="print">
            <a:extLst>
              <a:ext uri="{BEBA8EAE-BF5A-486C-A8C5-ECC9F3942E4B}">
                <a14:imgProps xmlns:a14="http://schemas.microsoft.com/office/drawing/2010/main">
                  <a14:imgLayer r:embed="rId24">
                    <a14:imgEffect>
                      <a14:brightnessContrast contrast="40000"/>
                    </a14:imgEffect>
                  </a14:imgLayer>
                </a14:imgProps>
              </a:ext>
              <a:ext uri="{28A0092B-C50C-407E-A947-70E740481C1C}">
                <a14:useLocalDpi xmlns:a14="http://schemas.microsoft.com/office/drawing/2010/main"/>
              </a:ext>
            </a:extLst>
          </a:blip>
          <a:stretch>
            <a:fillRect/>
          </a:stretch>
        </p:blipFill>
        <p:spPr>
          <a:xfrm>
            <a:off x="2789581" y="5281595"/>
            <a:ext cx="1296000" cy="972000"/>
          </a:xfrm>
          <a:prstGeom prst="rect">
            <a:avLst/>
          </a:prstGeom>
        </p:spPr>
      </p:pic>
      <p:pic>
        <p:nvPicPr>
          <p:cNvPr id="108" name="図 107">
            <a:extLst>
              <a:ext uri="{FF2B5EF4-FFF2-40B4-BE49-F238E27FC236}">
                <a16:creationId xmlns:a16="http://schemas.microsoft.com/office/drawing/2014/main" id="{EF3EEE78-07C0-4959-9F81-C800AB946010}"/>
              </a:ext>
            </a:extLst>
          </p:cNvPr>
          <p:cNvPicPr>
            <a:picLocks noChangeAspect="1"/>
          </p:cNvPicPr>
          <p:nvPr/>
        </p:nvPicPr>
        <p:blipFill>
          <a:blip r:embed="rId25" cstate="print">
            <a:extLst>
              <a:ext uri="{BEBA8EAE-BF5A-486C-A8C5-ECC9F3942E4B}">
                <a14:imgProps xmlns:a14="http://schemas.microsoft.com/office/drawing/2010/main">
                  <a14:imgLayer r:embed="rId26">
                    <a14:imgEffect>
                      <a14:brightnessContrast contrast="40000"/>
                    </a14:imgEffect>
                  </a14:imgLayer>
                </a14:imgProps>
              </a:ext>
              <a:ext uri="{28A0092B-C50C-407E-A947-70E740481C1C}">
                <a14:useLocalDpi xmlns:a14="http://schemas.microsoft.com/office/drawing/2010/main"/>
              </a:ext>
            </a:extLst>
          </a:blip>
          <a:stretch>
            <a:fillRect/>
          </a:stretch>
        </p:blipFill>
        <p:spPr>
          <a:xfrm>
            <a:off x="2789581" y="4296501"/>
            <a:ext cx="1296000" cy="972000"/>
          </a:xfrm>
          <a:prstGeom prst="rect">
            <a:avLst/>
          </a:prstGeom>
        </p:spPr>
      </p:pic>
      <p:pic>
        <p:nvPicPr>
          <p:cNvPr id="109" name="図 108">
            <a:extLst>
              <a:ext uri="{FF2B5EF4-FFF2-40B4-BE49-F238E27FC236}">
                <a16:creationId xmlns:a16="http://schemas.microsoft.com/office/drawing/2014/main" id="{4D070A76-A531-49AC-81DE-99EA652011D5}"/>
              </a:ext>
            </a:extLst>
          </p:cNvPr>
          <p:cNvPicPr>
            <a:picLocks noChangeAspect="1"/>
          </p:cNvPicPr>
          <p:nvPr/>
        </p:nvPicPr>
        <p:blipFill>
          <a:blip r:embed="rId27" cstate="print">
            <a:extLst>
              <a:ext uri="{BEBA8EAE-BF5A-486C-A8C5-ECC9F3942E4B}">
                <a14:imgProps xmlns:a14="http://schemas.microsoft.com/office/drawing/2010/main">
                  <a14:imgLayer r:embed="rId28">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4106549" y="6267114"/>
            <a:ext cx="1296000" cy="972000"/>
          </a:xfrm>
          <a:prstGeom prst="rect">
            <a:avLst/>
          </a:prstGeom>
        </p:spPr>
      </p:pic>
      <p:pic>
        <p:nvPicPr>
          <p:cNvPr id="110" name="図 109">
            <a:extLst>
              <a:ext uri="{FF2B5EF4-FFF2-40B4-BE49-F238E27FC236}">
                <a16:creationId xmlns:a16="http://schemas.microsoft.com/office/drawing/2014/main" id="{84481BD6-1756-4F68-8A93-C517A2E97868}"/>
              </a:ext>
            </a:extLst>
          </p:cNvPr>
          <p:cNvPicPr>
            <a:picLocks noChangeAspect="1"/>
          </p:cNvPicPr>
          <p:nvPr/>
        </p:nvPicPr>
        <p:blipFill>
          <a:blip r:embed="rId29" cstate="print">
            <a:extLst>
              <a:ext uri="{BEBA8EAE-BF5A-486C-A8C5-ECC9F3942E4B}">
                <a14:imgProps xmlns:a14="http://schemas.microsoft.com/office/drawing/2010/main">
                  <a14:imgLayer r:embed="rId30">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4106549" y="5281595"/>
            <a:ext cx="1296000" cy="972000"/>
          </a:xfrm>
          <a:prstGeom prst="rect">
            <a:avLst/>
          </a:prstGeom>
        </p:spPr>
      </p:pic>
      <p:pic>
        <p:nvPicPr>
          <p:cNvPr id="111" name="図 110">
            <a:extLst>
              <a:ext uri="{FF2B5EF4-FFF2-40B4-BE49-F238E27FC236}">
                <a16:creationId xmlns:a16="http://schemas.microsoft.com/office/drawing/2014/main" id="{71B1D456-AB57-4101-A4CE-080704294072}"/>
              </a:ext>
            </a:extLst>
          </p:cNvPr>
          <p:cNvPicPr>
            <a:picLocks noChangeAspect="1"/>
          </p:cNvPicPr>
          <p:nvPr/>
        </p:nvPicPr>
        <p:blipFill>
          <a:blip r:embed="rId31" cstate="print">
            <a:extLst>
              <a:ext uri="{28A0092B-C50C-407E-A947-70E740481C1C}">
                <a14:useLocalDpi xmlns:a14="http://schemas.microsoft.com/office/drawing/2010/main"/>
              </a:ext>
            </a:extLst>
          </a:blip>
          <a:stretch>
            <a:fillRect/>
          </a:stretch>
        </p:blipFill>
        <p:spPr>
          <a:xfrm>
            <a:off x="4106549" y="4296501"/>
            <a:ext cx="1296000" cy="972000"/>
          </a:xfrm>
          <a:prstGeom prst="rect">
            <a:avLst/>
          </a:prstGeom>
        </p:spPr>
      </p:pic>
      <p:pic>
        <p:nvPicPr>
          <p:cNvPr id="112" name="図 111">
            <a:extLst>
              <a:ext uri="{FF2B5EF4-FFF2-40B4-BE49-F238E27FC236}">
                <a16:creationId xmlns:a16="http://schemas.microsoft.com/office/drawing/2014/main" id="{A33C8490-BF0B-4FAF-BE84-354A52017DFA}"/>
              </a:ext>
            </a:extLst>
          </p:cNvPr>
          <p:cNvPicPr>
            <a:picLocks noChangeAspect="1"/>
          </p:cNvPicPr>
          <p:nvPr/>
        </p:nvPicPr>
        <p:blipFill>
          <a:blip r:embed="rId32" cstate="print">
            <a:extLst>
              <a:ext uri="{BEBA8EAE-BF5A-486C-A8C5-ECC9F3942E4B}">
                <a14:imgProps xmlns:a14="http://schemas.microsoft.com/office/drawing/2010/main">
                  <a14:imgLayer r:embed="rId33">
                    <a14:imgEffect>
                      <a14:brightnessContrast contrast="40000"/>
                    </a14:imgEffect>
                  </a14:imgLayer>
                </a14:imgProps>
              </a:ext>
              <a:ext uri="{28A0092B-C50C-407E-A947-70E740481C1C}">
                <a14:useLocalDpi xmlns:a14="http://schemas.microsoft.com/office/drawing/2010/main"/>
              </a:ext>
            </a:extLst>
          </a:blip>
          <a:stretch>
            <a:fillRect/>
          </a:stretch>
        </p:blipFill>
        <p:spPr>
          <a:xfrm>
            <a:off x="5422668" y="6267114"/>
            <a:ext cx="1296000" cy="972000"/>
          </a:xfrm>
          <a:prstGeom prst="rect">
            <a:avLst/>
          </a:prstGeom>
        </p:spPr>
      </p:pic>
      <p:pic>
        <p:nvPicPr>
          <p:cNvPr id="113" name="図 112">
            <a:extLst>
              <a:ext uri="{FF2B5EF4-FFF2-40B4-BE49-F238E27FC236}">
                <a16:creationId xmlns:a16="http://schemas.microsoft.com/office/drawing/2014/main" id="{1BAB7005-A926-493A-A29D-D3290D359233}"/>
              </a:ext>
            </a:extLst>
          </p:cNvPr>
          <p:cNvPicPr>
            <a:picLocks noChangeAspect="1"/>
          </p:cNvPicPr>
          <p:nvPr/>
        </p:nvPicPr>
        <p:blipFill>
          <a:blip r:embed="rId34" cstate="print">
            <a:extLst>
              <a:ext uri="{BEBA8EAE-BF5A-486C-A8C5-ECC9F3942E4B}">
                <a14:imgProps xmlns:a14="http://schemas.microsoft.com/office/drawing/2010/main">
                  <a14:imgLayer r:embed="rId35">
                    <a14:imgEffect>
                      <a14:brightnessContrast contrast="40000"/>
                    </a14:imgEffect>
                  </a14:imgLayer>
                </a14:imgProps>
              </a:ext>
              <a:ext uri="{28A0092B-C50C-407E-A947-70E740481C1C}">
                <a14:useLocalDpi xmlns:a14="http://schemas.microsoft.com/office/drawing/2010/main"/>
              </a:ext>
            </a:extLst>
          </a:blip>
          <a:stretch>
            <a:fillRect/>
          </a:stretch>
        </p:blipFill>
        <p:spPr>
          <a:xfrm>
            <a:off x="5422668" y="5281595"/>
            <a:ext cx="1296000" cy="972000"/>
          </a:xfrm>
          <a:prstGeom prst="rect">
            <a:avLst/>
          </a:prstGeom>
        </p:spPr>
      </p:pic>
      <p:pic>
        <p:nvPicPr>
          <p:cNvPr id="114" name="図 113">
            <a:extLst>
              <a:ext uri="{FF2B5EF4-FFF2-40B4-BE49-F238E27FC236}">
                <a16:creationId xmlns:a16="http://schemas.microsoft.com/office/drawing/2014/main" id="{D1964435-9D78-47A2-894A-AB537EB91FAC}"/>
              </a:ext>
            </a:extLst>
          </p:cNvPr>
          <p:cNvPicPr>
            <a:picLocks noChangeAspect="1"/>
          </p:cNvPicPr>
          <p:nvPr/>
        </p:nvPicPr>
        <p:blipFill>
          <a:blip r:embed="rId36" cstate="print">
            <a:extLst>
              <a:ext uri="{BEBA8EAE-BF5A-486C-A8C5-ECC9F3942E4B}">
                <a14:imgProps xmlns:a14="http://schemas.microsoft.com/office/drawing/2010/main">
                  <a14:imgLayer r:embed="rId37">
                    <a14:imgEffect>
                      <a14:brightnessContrast contrast="40000"/>
                    </a14:imgEffect>
                  </a14:imgLayer>
                </a14:imgProps>
              </a:ext>
              <a:ext uri="{28A0092B-C50C-407E-A947-70E740481C1C}">
                <a14:useLocalDpi xmlns:a14="http://schemas.microsoft.com/office/drawing/2010/main"/>
              </a:ext>
            </a:extLst>
          </a:blip>
          <a:stretch>
            <a:fillRect/>
          </a:stretch>
        </p:blipFill>
        <p:spPr>
          <a:xfrm>
            <a:off x="5422668" y="4296501"/>
            <a:ext cx="1296000" cy="972000"/>
          </a:xfrm>
          <a:prstGeom prst="rect">
            <a:avLst/>
          </a:prstGeom>
        </p:spPr>
      </p:pic>
      <p:sp>
        <p:nvSpPr>
          <p:cNvPr id="115" name="テキスト ボックス 114">
            <a:extLst>
              <a:ext uri="{FF2B5EF4-FFF2-40B4-BE49-F238E27FC236}">
                <a16:creationId xmlns:a16="http://schemas.microsoft.com/office/drawing/2014/main" id="{8F3359A4-BAA1-40F9-B4D5-238ED711C27E}"/>
              </a:ext>
            </a:extLst>
          </p:cNvPr>
          <p:cNvSpPr txBox="1"/>
          <p:nvPr/>
        </p:nvSpPr>
        <p:spPr>
          <a:xfrm>
            <a:off x="81683" y="4104440"/>
            <a:ext cx="909320"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B  </a:t>
            </a:r>
            <a:r>
              <a:rPr kumimoji="1" lang="en-US" altLang="ja-JP" sz="800" b="1" dirty="0">
                <a:latin typeface="Arial" panose="020B0604020202020204" pitchFamily="34" charset="0"/>
                <a:cs typeface="Arial" panose="020B0604020202020204" pitchFamily="34" charset="0"/>
              </a:rPr>
              <a:t>LHA</a:t>
            </a:r>
            <a:endParaRPr kumimoji="1" lang="ja-JP" altLang="en-US" sz="1000" b="1" dirty="0">
              <a:latin typeface="Arial" panose="020B0604020202020204" pitchFamily="34" charset="0"/>
              <a:cs typeface="Arial" panose="020B0604020202020204" pitchFamily="34" charset="0"/>
            </a:endParaRPr>
          </a:p>
        </p:txBody>
      </p:sp>
      <p:sp>
        <p:nvSpPr>
          <p:cNvPr id="116" name="テキスト ボックス 115">
            <a:extLst>
              <a:ext uri="{FF2B5EF4-FFF2-40B4-BE49-F238E27FC236}">
                <a16:creationId xmlns:a16="http://schemas.microsoft.com/office/drawing/2014/main" id="{56DA3B25-61A3-4DC1-AE4B-EFC898F1DB85}"/>
              </a:ext>
            </a:extLst>
          </p:cNvPr>
          <p:cNvSpPr txBox="1"/>
          <p:nvPr/>
        </p:nvSpPr>
        <p:spPr>
          <a:xfrm>
            <a:off x="1394016" y="4104440"/>
            <a:ext cx="1134644"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C  </a:t>
            </a:r>
            <a:r>
              <a:rPr kumimoji="1" lang="en-US" altLang="ja-JP" sz="800" b="1" dirty="0">
                <a:latin typeface="Arial" panose="020B0604020202020204" pitchFamily="34" charset="0"/>
                <a:cs typeface="Arial" panose="020B0604020202020204" pitchFamily="34" charset="0"/>
              </a:rPr>
              <a:t>ARC</a:t>
            </a:r>
            <a:endParaRPr kumimoji="1" lang="ja-JP" altLang="en-US" sz="1000" b="1" dirty="0">
              <a:latin typeface="Arial" panose="020B0604020202020204" pitchFamily="34" charset="0"/>
              <a:cs typeface="Arial" panose="020B0604020202020204" pitchFamily="34" charset="0"/>
            </a:endParaRPr>
          </a:p>
        </p:txBody>
      </p:sp>
      <p:sp>
        <p:nvSpPr>
          <p:cNvPr id="117" name="テキスト ボックス 116">
            <a:extLst>
              <a:ext uri="{FF2B5EF4-FFF2-40B4-BE49-F238E27FC236}">
                <a16:creationId xmlns:a16="http://schemas.microsoft.com/office/drawing/2014/main" id="{F1F6F5D6-95E9-4B26-A03B-392D91A17E4F}"/>
              </a:ext>
            </a:extLst>
          </p:cNvPr>
          <p:cNvSpPr txBox="1"/>
          <p:nvPr/>
        </p:nvSpPr>
        <p:spPr>
          <a:xfrm>
            <a:off x="2707018" y="4104440"/>
            <a:ext cx="1193801"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D  </a:t>
            </a:r>
            <a:r>
              <a:rPr kumimoji="1" lang="en-US" altLang="ja-JP" sz="800" b="1" dirty="0">
                <a:latin typeface="Arial" panose="020B0604020202020204" pitchFamily="34" charset="0"/>
                <a:cs typeface="Arial" panose="020B0604020202020204" pitchFamily="34" charset="0"/>
              </a:rPr>
              <a:t>CeA</a:t>
            </a:r>
            <a:endParaRPr kumimoji="1" lang="ja-JP" altLang="en-US" sz="1000" b="1" dirty="0">
              <a:latin typeface="Arial" panose="020B0604020202020204" pitchFamily="34" charset="0"/>
              <a:cs typeface="Arial" panose="020B0604020202020204" pitchFamily="34" charset="0"/>
            </a:endParaRPr>
          </a:p>
        </p:txBody>
      </p:sp>
      <p:sp>
        <p:nvSpPr>
          <p:cNvPr id="118" name="テキスト ボックス 117">
            <a:extLst>
              <a:ext uri="{FF2B5EF4-FFF2-40B4-BE49-F238E27FC236}">
                <a16:creationId xmlns:a16="http://schemas.microsoft.com/office/drawing/2014/main" id="{87B3CFFB-8480-48F0-B2B0-CC7BF20A67CE}"/>
              </a:ext>
            </a:extLst>
          </p:cNvPr>
          <p:cNvSpPr txBox="1"/>
          <p:nvPr/>
        </p:nvSpPr>
        <p:spPr>
          <a:xfrm>
            <a:off x="4023986" y="4104440"/>
            <a:ext cx="786325"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E  </a:t>
            </a:r>
            <a:r>
              <a:rPr kumimoji="1" lang="en-US" altLang="ja-JP" sz="800" b="1" dirty="0">
                <a:latin typeface="Arial" panose="020B0604020202020204" pitchFamily="34" charset="0"/>
                <a:cs typeface="Arial" panose="020B0604020202020204" pitchFamily="34" charset="0"/>
              </a:rPr>
              <a:t>LC</a:t>
            </a:r>
            <a:endParaRPr kumimoji="1" lang="ja-JP" altLang="en-US" sz="1000" b="1" dirty="0">
              <a:latin typeface="Arial" panose="020B0604020202020204" pitchFamily="34" charset="0"/>
              <a:cs typeface="Arial" panose="020B0604020202020204" pitchFamily="34" charset="0"/>
            </a:endParaRPr>
          </a:p>
        </p:txBody>
      </p:sp>
      <p:sp>
        <p:nvSpPr>
          <p:cNvPr id="119" name="テキスト ボックス 118">
            <a:extLst>
              <a:ext uri="{FF2B5EF4-FFF2-40B4-BE49-F238E27FC236}">
                <a16:creationId xmlns:a16="http://schemas.microsoft.com/office/drawing/2014/main" id="{7BFE5A48-D1FE-456B-A146-40DE2286F22B}"/>
              </a:ext>
            </a:extLst>
          </p:cNvPr>
          <p:cNvSpPr txBox="1"/>
          <p:nvPr/>
        </p:nvSpPr>
        <p:spPr>
          <a:xfrm>
            <a:off x="5340105" y="4104440"/>
            <a:ext cx="786325" cy="246221"/>
          </a:xfrm>
          <a:prstGeom prst="rect">
            <a:avLst/>
          </a:prstGeom>
          <a:noFill/>
        </p:spPr>
        <p:txBody>
          <a:bodyPr wrap="square" rtlCol="0">
            <a:spAutoFit/>
          </a:bodyPr>
          <a:lstStyle/>
          <a:p>
            <a:r>
              <a:rPr kumimoji="1" lang="en-US" altLang="ja-JP" sz="1000" b="1" dirty="0">
                <a:latin typeface="Arial" panose="020B0604020202020204" pitchFamily="34" charset="0"/>
                <a:cs typeface="Arial" panose="020B0604020202020204" pitchFamily="34" charset="0"/>
              </a:rPr>
              <a:t>F  </a:t>
            </a:r>
            <a:r>
              <a:rPr kumimoji="1" lang="en-US" altLang="ja-JP" sz="800" b="1" dirty="0">
                <a:latin typeface="Arial" panose="020B0604020202020204" pitchFamily="34" charset="0"/>
                <a:cs typeface="Arial" panose="020B0604020202020204" pitchFamily="34" charset="0"/>
              </a:rPr>
              <a:t>NTS</a:t>
            </a:r>
            <a:endParaRPr kumimoji="1" lang="ja-JP" altLang="en-US" sz="1000" b="1" dirty="0">
              <a:latin typeface="Arial" panose="020B0604020202020204" pitchFamily="34" charset="0"/>
              <a:cs typeface="Arial" panose="020B0604020202020204" pitchFamily="34" charset="0"/>
            </a:endParaRPr>
          </a:p>
        </p:txBody>
      </p:sp>
      <p:sp>
        <p:nvSpPr>
          <p:cNvPr id="120" name="テキスト ボックス 119">
            <a:extLst>
              <a:ext uri="{FF2B5EF4-FFF2-40B4-BE49-F238E27FC236}">
                <a16:creationId xmlns:a16="http://schemas.microsoft.com/office/drawing/2014/main" id="{83116348-C815-4F70-A182-C760CEF24E9C}"/>
              </a:ext>
            </a:extLst>
          </p:cNvPr>
          <p:cNvSpPr txBox="1"/>
          <p:nvPr/>
        </p:nvSpPr>
        <p:spPr>
          <a:xfrm>
            <a:off x="104548" y="6241714"/>
            <a:ext cx="1236753" cy="184666"/>
          </a:xfrm>
          <a:prstGeom prst="rect">
            <a:avLst/>
          </a:prstGeom>
          <a:noFill/>
        </p:spPr>
        <p:txBody>
          <a:bodyPr wrap="square" rtlCol="0">
            <a:spAutoFit/>
          </a:bodyPr>
          <a:lstStyle/>
          <a:p>
            <a:r>
              <a:rPr kumimoji="1" lang="en-US" altLang="ja-JP" sz="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AVP-</a:t>
            </a:r>
            <a:r>
              <a:rPr kumimoji="1" lang="en-US" altLang="ja-JP" sz="6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ir</a:t>
            </a:r>
            <a:r>
              <a:rPr kumimoji="1" lang="en-US" altLang="ja-JP" sz="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nesfatin-1/NucB2-ir</a:t>
            </a:r>
            <a:endParaRPr kumimoji="1" lang="ja-JP" altLang="en-US" sz="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1" name="テキスト ボックス 120">
            <a:extLst>
              <a:ext uri="{FF2B5EF4-FFF2-40B4-BE49-F238E27FC236}">
                <a16:creationId xmlns:a16="http://schemas.microsoft.com/office/drawing/2014/main" id="{38EBACB9-3349-4681-9893-63A9E7357415}"/>
              </a:ext>
            </a:extLst>
          </p:cNvPr>
          <p:cNvSpPr txBox="1"/>
          <p:nvPr/>
        </p:nvSpPr>
        <p:spPr>
          <a:xfrm>
            <a:off x="104548" y="5256195"/>
            <a:ext cx="934520" cy="184666"/>
          </a:xfrm>
          <a:prstGeom prst="rect">
            <a:avLst/>
          </a:prstGeom>
          <a:noFill/>
        </p:spPr>
        <p:txBody>
          <a:bodyPr wrap="square" rtlCol="0">
            <a:spAutoFit/>
          </a:bodyPr>
          <a:lstStyle/>
          <a:p>
            <a:r>
              <a:rPr kumimoji="1" lang="en-US" altLang="ja-JP" sz="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nesfatin-1/NucB2-ir</a:t>
            </a:r>
            <a:endParaRPr kumimoji="1" lang="ja-JP" altLang="en-US" sz="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2" name="テキスト ボックス 121">
            <a:extLst>
              <a:ext uri="{FF2B5EF4-FFF2-40B4-BE49-F238E27FC236}">
                <a16:creationId xmlns:a16="http://schemas.microsoft.com/office/drawing/2014/main" id="{6CA8A708-ABF3-4ECB-8D41-B71AD91F686E}"/>
              </a:ext>
            </a:extLst>
          </p:cNvPr>
          <p:cNvSpPr txBox="1"/>
          <p:nvPr/>
        </p:nvSpPr>
        <p:spPr>
          <a:xfrm>
            <a:off x="104548" y="4271101"/>
            <a:ext cx="689202" cy="184666"/>
          </a:xfrm>
          <a:prstGeom prst="rect">
            <a:avLst/>
          </a:prstGeom>
          <a:noFill/>
        </p:spPr>
        <p:txBody>
          <a:bodyPr wrap="square" rtlCol="0">
            <a:spAutoFit/>
          </a:bodyPr>
          <a:lstStyle/>
          <a:p>
            <a:r>
              <a:rPr kumimoji="1" lang="en-US" altLang="ja-JP" sz="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AVP-</a:t>
            </a:r>
            <a:r>
              <a:rPr kumimoji="1" lang="en-US" altLang="ja-JP" sz="6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ir</a:t>
            </a:r>
            <a:endParaRPr kumimoji="1" lang="ja-JP" altLang="en-US" sz="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3" name="二等辺三角形 122">
            <a:extLst>
              <a:ext uri="{FF2B5EF4-FFF2-40B4-BE49-F238E27FC236}">
                <a16:creationId xmlns:a16="http://schemas.microsoft.com/office/drawing/2014/main" id="{E2865DF1-6939-47CD-8C63-11DBC7A09BCA}"/>
              </a:ext>
            </a:extLst>
          </p:cNvPr>
          <p:cNvSpPr>
            <a:spLocks noChangeAspect="1"/>
          </p:cNvSpPr>
          <p:nvPr/>
        </p:nvSpPr>
        <p:spPr>
          <a:xfrm rot="19024253">
            <a:off x="1026719" y="4994689"/>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二等辺三角形 123">
            <a:extLst>
              <a:ext uri="{FF2B5EF4-FFF2-40B4-BE49-F238E27FC236}">
                <a16:creationId xmlns:a16="http://schemas.microsoft.com/office/drawing/2014/main" id="{C7F797A1-F8D7-47BD-8B49-28CB42CEA1C6}"/>
              </a:ext>
            </a:extLst>
          </p:cNvPr>
          <p:cNvSpPr>
            <a:spLocks noChangeAspect="1"/>
          </p:cNvSpPr>
          <p:nvPr/>
        </p:nvSpPr>
        <p:spPr>
          <a:xfrm rot="17298643">
            <a:off x="1076268" y="4886516"/>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二等辺三角形 124">
            <a:extLst>
              <a:ext uri="{FF2B5EF4-FFF2-40B4-BE49-F238E27FC236}">
                <a16:creationId xmlns:a16="http://schemas.microsoft.com/office/drawing/2014/main" id="{623F2418-2B5F-4207-84FD-CCA4D877C33D}"/>
              </a:ext>
            </a:extLst>
          </p:cNvPr>
          <p:cNvSpPr>
            <a:spLocks noChangeAspect="1"/>
          </p:cNvSpPr>
          <p:nvPr/>
        </p:nvSpPr>
        <p:spPr>
          <a:xfrm rot="20415526">
            <a:off x="918066" y="5094131"/>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二等辺三角形 125">
            <a:extLst>
              <a:ext uri="{FF2B5EF4-FFF2-40B4-BE49-F238E27FC236}">
                <a16:creationId xmlns:a16="http://schemas.microsoft.com/office/drawing/2014/main" id="{2A30438C-4166-4F72-8E2A-FEA5A85984EB}"/>
              </a:ext>
            </a:extLst>
          </p:cNvPr>
          <p:cNvSpPr>
            <a:spLocks noChangeAspect="1"/>
          </p:cNvSpPr>
          <p:nvPr/>
        </p:nvSpPr>
        <p:spPr>
          <a:xfrm rot="19024253">
            <a:off x="1033069" y="5953539"/>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二等辺三角形 126">
            <a:extLst>
              <a:ext uri="{FF2B5EF4-FFF2-40B4-BE49-F238E27FC236}">
                <a16:creationId xmlns:a16="http://schemas.microsoft.com/office/drawing/2014/main" id="{B39541FE-4220-42D8-AAD4-8A7CB245F81A}"/>
              </a:ext>
            </a:extLst>
          </p:cNvPr>
          <p:cNvSpPr>
            <a:spLocks noChangeAspect="1"/>
          </p:cNvSpPr>
          <p:nvPr/>
        </p:nvSpPr>
        <p:spPr>
          <a:xfrm rot="17298643">
            <a:off x="1082618" y="5845366"/>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二等辺三角形 127">
            <a:extLst>
              <a:ext uri="{FF2B5EF4-FFF2-40B4-BE49-F238E27FC236}">
                <a16:creationId xmlns:a16="http://schemas.microsoft.com/office/drawing/2014/main" id="{3B16CC10-D823-419E-925A-6D72FFC146B1}"/>
              </a:ext>
            </a:extLst>
          </p:cNvPr>
          <p:cNvSpPr>
            <a:spLocks noChangeAspect="1"/>
          </p:cNvSpPr>
          <p:nvPr/>
        </p:nvSpPr>
        <p:spPr>
          <a:xfrm rot="20415526">
            <a:off x="924416" y="6052981"/>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二等辺三角形 128">
            <a:extLst>
              <a:ext uri="{FF2B5EF4-FFF2-40B4-BE49-F238E27FC236}">
                <a16:creationId xmlns:a16="http://schemas.microsoft.com/office/drawing/2014/main" id="{D0F619E6-FFB1-48A0-9B3D-2AB0A309E555}"/>
              </a:ext>
            </a:extLst>
          </p:cNvPr>
          <p:cNvSpPr>
            <a:spLocks noChangeAspect="1"/>
          </p:cNvSpPr>
          <p:nvPr/>
        </p:nvSpPr>
        <p:spPr>
          <a:xfrm rot="19024253">
            <a:off x="1039419" y="6934614"/>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二等辺三角形 129">
            <a:extLst>
              <a:ext uri="{FF2B5EF4-FFF2-40B4-BE49-F238E27FC236}">
                <a16:creationId xmlns:a16="http://schemas.microsoft.com/office/drawing/2014/main" id="{23D62548-DF9A-4E0E-B25D-A61FBA7A4685}"/>
              </a:ext>
            </a:extLst>
          </p:cNvPr>
          <p:cNvSpPr>
            <a:spLocks noChangeAspect="1"/>
          </p:cNvSpPr>
          <p:nvPr/>
        </p:nvSpPr>
        <p:spPr>
          <a:xfrm rot="17298643">
            <a:off x="1088968" y="6826441"/>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二等辺三角形 131">
            <a:extLst>
              <a:ext uri="{FF2B5EF4-FFF2-40B4-BE49-F238E27FC236}">
                <a16:creationId xmlns:a16="http://schemas.microsoft.com/office/drawing/2014/main" id="{06FCD36B-F342-44DD-8A8D-D0295B4715B1}"/>
              </a:ext>
            </a:extLst>
          </p:cNvPr>
          <p:cNvSpPr>
            <a:spLocks noChangeAspect="1"/>
          </p:cNvSpPr>
          <p:nvPr/>
        </p:nvSpPr>
        <p:spPr>
          <a:xfrm rot="20415526">
            <a:off x="930766" y="7034056"/>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二等辺三角形 133">
            <a:extLst>
              <a:ext uri="{FF2B5EF4-FFF2-40B4-BE49-F238E27FC236}">
                <a16:creationId xmlns:a16="http://schemas.microsoft.com/office/drawing/2014/main" id="{C2D25226-53C8-450A-8A06-19108FC6802B}"/>
              </a:ext>
            </a:extLst>
          </p:cNvPr>
          <p:cNvSpPr>
            <a:spLocks noChangeAspect="1"/>
          </p:cNvSpPr>
          <p:nvPr/>
        </p:nvSpPr>
        <p:spPr>
          <a:xfrm rot="12871274">
            <a:off x="1671852" y="5653415"/>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二等辺三角形 138">
            <a:extLst>
              <a:ext uri="{FF2B5EF4-FFF2-40B4-BE49-F238E27FC236}">
                <a16:creationId xmlns:a16="http://schemas.microsoft.com/office/drawing/2014/main" id="{F1A19F7D-6117-4ACA-BAB2-95FB47AE08E2}"/>
              </a:ext>
            </a:extLst>
          </p:cNvPr>
          <p:cNvSpPr>
            <a:spLocks noChangeAspect="1"/>
          </p:cNvSpPr>
          <p:nvPr/>
        </p:nvSpPr>
        <p:spPr>
          <a:xfrm rot="11984229">
            <a:off x="2069785" y="5922056"/>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二等辺三角形 139">
            <a:extLst>
              <a:ext uri="{FF2B5EF4-FFF2-40B4-BE49-F238E27FC236}">
                <a16:creationId xmlns:a16="http://schemas.microsoft.com/office/drawing/2014/main" id="{9F00EA82-C0C5-4353-848B-BC6DEB578DF2}"/>
              </a:ext>
            </a:extLst>
          </p:cNvPr>
          <p:cNvSpPr>
            <a:spLocks noChangeAspect="1"/>
          </p:cNvSpPr>
          <p:nvPr/>
        </p:nvSpPr>
        <p:spPr>
          <a:xfrm rot="8962621">
            <a:off x="3327564" y="4640988"/>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二等辺三角形 140">
            <a:extLst>
              <a:ext uri="{FF2B5EF4-FFF2-40B4-BE49-F238E27FC236}">
                <a16:creationId xmlns:a16="http://schemas.microsoft.com/office/drawing/2014/main" id="{C42A412F-AAF7-4FB5-96B6-D1E62BE41A28}"/>
              </a:ext>
            </a:extLst>
          </p:cNvPr>
          <p:cNvSpPr>
            <a:spLocks noChangeAspect="1"/>
          </p:cNvSpPr>
          <p:nvPr/>
        </p:nvSpPr>
        <p:spPr>
          <a:xfrm rot="6881588">
            <a:off x="3238545" y="4720014"/>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二等辺三角形 141">
            <a:extLst>
              <a:ext uri="{FF2B5EF4-FFF2-40B4-BE49-F238E27FC236}">
                <a16:creationId xmlns:a16="http://schemas.microsoft.com/office/drawing/2014/main" id="{E54B8FF5-F281-4A77-84E8-C521F9406379}"/>
              </a:ext>
            </a:extLst>
          </p:cNvPr>
          <p:cNvSpPr>
            <a:spLocks noChangeAspect="1"/>
          </p:cNvSpPr>
          <p:nvPr/>
        </p:nvSpPr>
        <p:spPr>
          <a:xfrm rot="8962621">
            <a:off x="3350501" y="6611036"/>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二等辺三角形 142">
            <a:extLst>
              <a:ext uri="{FF2B5EF4-FFF2-40B4-BE49-F238E27FC236}">
                <a16:creationId xmlns:a16="http://schemas.microsoft.com/office/drawing/2014/main" id="{ED78F043-B78E-4B52-8223-E92905D27278}"/>
              </a:ext>
            </a:extLst>
          </p:cNvPr>
          <p:cNvSpPr>
            <a:spLocks noChangeAspect="1"/>
          </p:cNvSpPr>
          <p:nvPr/>
        </p:nvSpPr>
        <p:spPr>
          <a:xfrm rot="6881588">
            <a:off x="3261482" y="6690062"/>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二等辺三角形 148">
            <a:extLst>
              <a:ext uri="{FF2B5EF4-FFF2-40B4-BE49-F238E27FC236}">
                <a16:creationId xmlns:a16="http://schemas.microsoft.com/office/drawing/2014/main" id="{6678F2F2-816E-4808-8C02-4C704A33C27A}"/>
              </a:ext>
            </a:extLst>
          </p:cNvPr>
          <p:cNvSpPr>
            <a:spLocks noChangeAspect="1"/>
          </p:cNvSpPr>
          <p:nvPr/>
        </p:nvSpPr>
        <p:spPr>
          <a:xfrm rot="11684776">
            <a:off x="2226418" y="5944250"/>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二等辺三角形 149">
            <a:extLst>
              <a:ext uri="{FF2B5EF4-FFF2-40B4-BE49-F238E27FC236}">
                <a16:creationId xmlns:a16="http://schemas.microsoft.com/office/drawing/2014/main" id="{1056D854-2D79-449D-BE3F-199DDE58520F}"/>
              </a:ext>
            </a:extLst>
          </p:cNvPr>
          <p:cNvSpPr>
            <a:spLocks noChangeAspect="1"/>
          </p:cNvSpPr>
          <p:nvPr/>
        </p:nvSpPr>
        <p:spPr>
          <a:xfrm rot="12125372">
            <a:off x="1866697" y="5904633"/>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二等辺三角形 150">
            <a:extLst>
              <a:ext uri="{FF2B5EF4-FFF2-40B4-BE49-F238E27FC236}">
                <a16:creationId xmlns:a16="http://schemas.microsoft.com/office/drawing/2014/main" id="{4F67AB94-A558-448D-8E21-228B1B667298}"/>
              </a:ext>
            </a:extLst>
          </p:cNvPr>
          <p:cNvSpPr>
            <a:spLocks noChangeAspect="1"/>
          </p:cNvSpPr>
          <p:nvPr/>
        </p:nvSpPr>
        <p:spPr>
          <a:xfrm rot="12871274">
            <a:off x="1671850" y="4675504"/>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二等辺三角形 151">
            <a:extLst>
              <a:ext uri="{FF2B5EF4-FFF2-40B4-BE49-F238E27FC236}">
                <a16:creationId xmlns:a16="http://schemas.microsoft.com/office/drawing/2014/main" id="{F22F65E3-9D36-4B6C-B16A-A414EE95522D}"/>
              </a:ext>
            </a:extLst>
          </p:cNvPr>
          <p:cNvSpPr>
            <a:spLocks noChangeAspect="1"/>
          </p:cNvSpPr>
          <p:nvPr/>
        </p:nvSpPr>
        <p:spPr>
          <a:xfrm rot="11984229">
            <a:off x="2069783" y="4944145"/>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二等辺三角形 152">
            <a:extLst>
              <a:ext uri="{FF2B5EF4-FFF2-40B4-BE49-F238E27FC236}">
                <a16:creationId xmlns:a16="http://schemas.microsoft.com/office/drawing/2014/main" id="{FC847CA9-3D83-49AA-BB8C-D9B346DBCC8D}"/>
              </a:ext>
            </a:extLst>
          </p:cNvPr>
          <p:cNvSpPr>
            <a:spLocks noChangeAspect="1"/>
          </p:cNvSpPr>
          <p:nvPr/>
        </p:nvSpPr>
        <p:spPr>
          <a:xfrm rot="11684776">
            <a:off x="2226416" y="4966339"/>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二等辺三角形 153">
            <a:extLst>
              <a:ext uri="{FF2B5EF4-FFF2-40B4-BE49-F238E27FC236}">
                <a16:creationId xmlns:a16="http://schemas.microsoft.com/office/drawing/2014/main" id="{6B1F3E9B-DAB9-45A9-9187-D945D6B5DCB9}"/>
              </a:ext>
            </a:extLst>
          </p:cNvPr>
          <p:cNvSpPr>
            <a:spLocks noChangeAspect="1"/>
          </p:cNvSpPr>
          <p:nvPr/>
        </p:nvSpPr>
        <p:spPr>
          <a:xfrm rot="12125372">
            <a:off x="1866695" y="4926722"/>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二等辺三角形 154">
            <a:extLst>
              <a:ext uri="{FF2B5EF4-FFF2-40B4-BE49-F238E27FC236}">
                <a16:creationId xmlns:a16="http://schemas.microsoft.com/office/drawing/2014/main" id="{3785AC34-CC79-43F9-B356-B570FD8E84BA}"/>
              </a:ext>
            </a:extLst>
          </p:cNvPr>
          <p:cNvSpPr>
            <a:spLocks noChangeAspect="1"/>
          </p:cNvSpPr>
          <p:nvPr/>
        </p:nvSpPr>
        <p:spPr>
          <a:xfrm rot="12871274">
            <a:off x="1667619" y="6635556"/>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二等辺三角形 155">
            <a:extLst>
              <a:ext uri="{FF2B5EF4-FFF2-40B4-BE49-F238E27FC236}">
                <a16:creationId xmlns:a16="http://schemas.microsoft.com/office/drawing/2014/main" id="{51F88A8D-3F1C-490D-9B70-2E8F51B8E934}"/>
              </a:ext>
            </a:extLst>
          </p:cNvPr>
          <p:cNvSpPr>
            <a:spLocks noChangeAspect="1"/>
          </p:cNvSpPr>
          <p:nvPr/>
        </p:nvSpPr>
        <p:spPr>
          <a:xfrm rot="11984229">
            <a:off x="2065552" y="6904197"/>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二等辺三角形 156">
            <a:extLst>
              <a:ext uri="{FF2B5EF4-FFF2-40B4-BE49-F238E27FC236}">
                <a16:creationId xmlns:a16="http://schemas.microsoft.com/office/drawing/2014/main" id="{40D8FD0E-E02C-483B-A4DC-CCC157906995}"/>
              </a:ext>
            </a:extLst>
          </p:cNvPr>
          <p:cNvSpPr>
            <a:spLocks noChangeAspect="1"/>
          </p:cNvSpPr>
          <p:nvPr/>
        </p:nvSpPr>
        <p:spPr>
          <a:xfrm rot="11684776">
            <a:off x="2222185" y="6926391"/>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二等辺三角形 157">
            <a:extLst>
              <a:ext uri="{FF2B5EF4-FFF2-40B4-BE49-F238E27FC236}">
                <a16:creationId xmlns:a16="http://schemas.microsoft.com/office/drawing/2014/main" id="{B01D84A4-4BA8-429D-BC57-7A3BA1EE3DED}"/>
              </a:ext>
            </a:extLst>
          </p:cNvPr>
          <p:cNvSpPr>
            <a:spLocks noChangeAspect="1"/>
          </p:cNvSpPr>
          <p:nvPr/>
        </p:nvSpPr>
        <p:spPr>
          <a:xfrm rot="12125372">
            <a:off x="1862464" y="6886774"/>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二等辺三角形 158">
            <a:extLst>
              <a:ext uri="{FF2B5EF4-FFF2-40B4-BE49-F238E27FC236}">
                <a16:creationId xmlns:a16="http://schemas.microsoft.com/office/drawing/2014/main" id="{A0F7BA8F-7200-41CA-9180-0CA3F1EAB08E}"/>
              </a:ext>
            </a:extLst>
          </p:cNvPr>
          <p:cNvSpPr>
            <a:spLocks noChangeAspect="1"/>
          </p:cNvSpPr>
          <p:nvPr/>
        </p:nvSpPr>
        <p:spPr>
          <a:xfrm rot="3086224">
            <a:off x="4421881" y="4383901"/>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二等辺三角形 159">
            <a:extLst>
              <a:ext uri="{FF2B5EF4-FFF2-40B4-BE49-F238E27FC236}">
                <a16:creationId xmlns:a16="http://schemas.microsoft.com/office/drawing/2014/main" id="{C03B07B8-4058-4392-B0BD-49C8EACCF3F8}"/>
              </a:ext>
            </a:extLst>
          </p:cNvPr>
          <p:cNvSpPr>
            <a:spLocks noChangeAspect="1"/>
          </p:cNvSpPr>
          <p:nvPr/>
        </p:nvSpPr>
        <p:spPr>
          <a:xfrm rot="1614420">
            <a:off x="4572235" y="4521283"/>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二等辺三角形 160">
            <a:extLst>
              <a:ext uri="{FF2B5EF4-FFF2-40B4-BE49-F238E27FC236}">
                <a16:creationId xmlns:a16="http://schemas.microsoft.com/office/drawing/2014/main" id="{441DBB01-2E83-4BE9-AF1D-1EAE4AD14BF7}"/>
              </a:ext>
            </a:extLst>
          </p:cNvPr>
          <p:cNvSpPr>
            <a:spLocks noChangeAspect="1"/>
          </p:cNvSpPr>
          <p:nvPr/>
        </p:nvSpPr>
        <p:spPr>
          <a:xfrm rot="2309045">
            <a:off x="4499363" y="4451726"/>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二等辺三角形 161">
            <a:extLst>
              <a:ext uri="{FF2B5EF4-FFF2-40B4-BE49-F238E27FC236}">
                <a16:creationId xmlns:a16="http://schemas.microsoft.com/office/drawing/2014/main" id="{DDB04BDA-9481-491E-8F30-42EECF202A31}"/>
              </a:ext>
            </a:extLst>
          </p:cNvPr>
          <p:cNvSpPr>
            <a:spLocks noChangeAspect="1"/>
          </p:cNvSpPr>
          <p:nvPr/>
        </p:nvSpPr>
        <p:spPr>
          <a:xfrm rot="15317913">
            <a:off x="4743490" y="4318835"/>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二等辺三角形 163">
            <a:extLst>
              <a:ext uri="{FF2B5EF4-FFF2-40B4-BE49-F238E27FC236}">
                <a16:creationId xmlns:a16="http://schemas.microsoft.com/office/drawing/2014/main" id="{CF706693-1047-4220-B8E3-9FEF46BC2A55}"/>
              </a:ext>
            </a:extLst>
          </p:cNvPr>
          <p:cNvSpPr>
            <a:spLocks noChangeAspect="1"/>
          </p:cNvSpPr>
          <p:nvPr/>
        </p:nvSpPr>
        <p:spPr>
          <a:xfrm rot="17137246">
            <a:off x="4759855" y="4416011"/>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二等辺三角形 165">
            <a:extLst>
              <a:ext uri="{FF2B5EF4-FFF2-40B4-BE49-F238E27FC236}">
                <a16:creationId xmlns:a16="http://schemas.microsoft.com/office/drawing/2014/main" id="{3706B5EC-16E1-44C0-872E-9E1360DE5C77}"/>
              </a:ext>
            </a:extLst>
          </p:cNvPr>
          <p:cNvSpPr>
            <a:spLocks noChangeAspect="1"/>
          </p:cNvSpPr>
          <p:nvPr/>
        </p:nvSpPr>
        <p:spPr>
          <a:xfrm rot="3086224">
            <a:off x="4419766" y="5372392"/>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二等辺三角形 170">
            <a:extLst>
              <a:ext uri="{FF2B5EF4-FFF2-40B4-BE49-F238E27FC236}">
                <a16:creationId xmlns:a16="http://schemas.microsoft.com/office/drawing/2014/main" id="{18CA492D-BB7C-48C9-9DDC-D21E7C4040C4}"/>
              </a:ext>
            </a:extLst>
          </p:cNvPr>
          <p:cNvSpPr>
            <a:spLocks noChangeAspect="1"/>
          </p:cNvSpPr>
          <p:nvPr/>
        </p:nvSpPr>
        <p:spPr>
          <a:xfrm rot="1614420">
            <a:off x="4570120" y="5509774"/>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二等辺三角形 171">
            <a:extLst>
              <a:ext uri="{FF2B5EF4-FFF2-40B4-BE49-F238E27FC236}">
                <a16:creationId xmlns:a16="http://schemas.microsoft.com/office/drawing/2014/main" id="{9428E231-4AF6-474C-AA53-BED18EEEEF5C}"/>
              </a:ext>
            </a:extLst>
          </p:cNvPr>
          <p:cNvSpPr>
            <a:spLocks noChangeAspect="1"/>
          </p:cNvSpPr>
          <p:nvPr/>
        </p:nvSpPr>
        <p:spPr>
          <a:xfrm rot="2309045">
            <a:off x="4497248" y="5440217"/>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二等辺三角形 172">
            <a:extLst>
              <a:ext uri="{FF2B5EF4-FFF2-40B4-BE49-F238E27FC236}">
                <a16:creationId xmlns:a16="http://schemas.microsoft.com/office/drawing/2014/main" id="{C0C92346-9E39-4A91-A1FC-CB3A30DC65AA}"/>
              </a:ext>
            </a:extLst>
          </p:cNvPr>
          <p:cNvSpPr>
            <a:spLocks noChangeAspect="1"/>
          </p:cNvSpPr>
          <p:nvPr/>
        </p:nvSpPr>
        <p:spPr>
          <a:xfrm rot="15317913">
            <a:off x="4741375" y="5307326"/>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二等辺三角形 173">
            <a:extLst>
              <a:ext uri="{FF2B5EF4-FFF2-40B4-BE49-F238E27FC236}">
                <a16:creationId xmlns:a16="http://schemas.microsoft.com/office/drawing/2014/main" id="{DBF2CDBF-23AD-4739-A01C-47C5475D4DAC}"/>
              </a:ext>
            </a:extLst>
          </p:cNvPr>
          <p:cNvSpPr>
            <a:spLocks noChangeAspect="1"/>
          </p:cNvSpPr>
          <p:nvPr/>
        </p:nvSpPr>
        <p:spPr>
          <a:xfrm rot="17137246">
            <a:off x="4757740" y="5404502"/>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二等辺三角形 174">
            <a:extLst>
              <a:ext uri="{FF2B5EF4-FFF2-40B4-BE49-F238E27FC236}">
                <a16:creationId xmlns:a16="http://schemas.microsoft.com/office/drawing/2014/main" id="{4F243F1E-09F2-454D-90E2-7FC65DA574A3}"/>
              </a:ext>
            </a:extLst>
          </p:cNvPr>
          <p:cNvSpPr>
            <a:spLocks noChangeAspect="1"/>
          </p:cNvSpPr>
          <p:nvPr/>
        </p:nvSpPr>
        <p:spPr>
          <a:xfrm rot="3086224">
            <a:off x="4415529" y="6350311"/>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二等辺三角形 175">
            <a:extLst>
              <a:ext uri="{FF2B5EF4-FFF2-40B4-BE49-F238E27FC236}">
                <a16:creationId xmlns:a16="http://schemas.microsoft.com/office/drawing/2014/main" id="{7EF5B9E6-5A90-40E8-A60A-B449E2D9EFF4}"/>
              </a:ext>
            </a:extLst>
          </p:cNvPr>
          <p:cNvSpPr>
            <a:spLocks noChangeAspect="1"/>
          </p:cNvSpPr>
          <p:nvPr/>
        </p:nvSpPr>
        <p:spPr>
          <a:xfrm rot="1614420">
            <a:off x="4565883" y="6487693"/>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二等辺三角形 176">
            <a:extLst>
              <a:ext uri="{FF2B5EF4-FFF2-40B4-BE49-F238E27FC236}">
                <a16:creationId xmlns:a16="http://schemas.microsoft.com/office/drawing/2014/main" id="{1E121005-3F65-4B28-A790-75483AC97479}"/>
              </a:ext>
            </a:extLst>
          </p:cNvPr>
          <p:cNvSpPr>
            <a:spLocks noChangeAspect="1"/>
          </p:cNvSpPr>
          <p:nvPr/>
        </p:nvSpPr>
        <p:spPr>
          <a:xfrm rot="2309045">
            <a:off x="4493011" y="6418136"/>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二等辺三角形 177">
            <a:extLst>
              <a:ext uri="{FF2B5EF4-FFF2-40B4-BE49-F238E27FC236}">
                <a16:creationId xmlns:a16="http://schemas.microsoft.com/office/drawing/2014/main" id="{E3FF7491-D09F-4ECE-B49C-5699F8515CFE}"/>
              </a:ext>
            </a:extLst>
          </p:cNvPr>
          <p:cNvSpPr>
            <a:spLocks noChangeAspect="1"/>
          </p:cNvSpPr>
          <p:nvPr/>
        </p:nvSpPr>
        <p:spPr>
          <a:xfrm rot="15317913">
            <a:off x="4737138" y="6285245"/>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二等辺三角形 178">
            <a:extLst>
              <a:ext uri="{FF2B5EF4-FFF2-40B4-BE49-F238E27FC236}">
                <a16:creationId xmlns:a16="http://schemas.microsoft.com/office/drawing/2014/main" id="{7629C1B2-A276-41F0-BF3A-5F6C23576619}"/>
              </a:ext>
            </a:extLst>
          </p:cNvPr>
          <p:cNvSpPr>
            <a:spLocks noChangeAspect="1"/>
          </p:cNvSpPr>
          <p:nvPr/>
        </p:nvSpPr>
        <p:spPr>
          <a:xfrm rot="17137246">
            <a:off x="4753503" y="6382421"/>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二等辺三角形 179">
            <a:extLst>
              <a:ext uri="{FF2B5EF4-FFF2-40B4-BE49-F238E27FC236}">
                <a16:creationId xmlns:a16="http://schemas.microsoft.com/office/drawing/2014/main" id="{06349D1E-31FD-46A6-98B2-65A30BB6E587}"/>
              </a:ext>
            </a:extLst>
          </p:cNvPr>
          <p:cNvSpPr>
            <a:spLocks noChangeAspect="1"/>
          </p:cNvSpPr>
          <p:nvPr/>
        </p:nvSpPr>
        <p:spPr>
          <a:xfrm rot="10419090">
            <a:off x="5672101" y="4869993"/>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二等辺三角形 185">
            <a:extLst>
              <a:ext uri="{FF2B5EF4-FFF2-40B4-BE49-F238E27FC236}">
                <a16:creationId xmlns:a16="http://schemas.microsoft.com/office/drawing/2014/main" id="{EA8296D5-F737-4413-B80B-1EA6A0B38159}"/>
              </a:ext>
            </a:extLst>
          </p:cNvPr>
          <p:cNvSpPr>
            <a:spLocks noChangeAspect="1"/>
          </p:cNvSpPr>
          <p:nvPr/>
        </p:nvSpPr>
        <p:spPr>
          <a:xfrm rot="12903730">
            <a:off x="5810449" y="4892509"/>
            <a:ext cx="55365" cy="108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二等辺三角形 186">
            <a:extLst>
              <a:ext uri="{FF2B5EF4-FFF2-40B4-BE49-F238E27FC236}">
                <a16:creationId xmlns:a16="http://schemas.microsoft.com/office/drawing/2014/main" id="{D127213E-3739-4D68-A14A-237487D828A6}"/>
              </a:ext>
            </a:extLst>
          </p:cNvPr>
          <p:cNvSpPr>
            <a:spLocks noChangeAspect="1"/>
          </p:cNvSpPr>
          <p:nvPr/>
        </p:nvSpPr>
        <p:spPr>
          <a:xfrm rot="10419090">
            <a:off x="5672102" y="5860604"/>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二等辺三角形 187">
            <a:extLst>
              <a:ext uri="{FF2B5EF4-FFF2-40B4-BE49-F238E27FC236}">
                <a16:creationId xmlns:a16="http://schemas.microsoft.com/office/drawing/2014/main" id="{D8D10371-C3CB-455E-8C78-D0899897CA06}"/>
              </a:ext>
            </a:extLst>
          </p:cNvPr>
          <p:cNvSpPr>
            <a:spLocks noChangeAspect="1"/>
          </p:cNvSpPr>
          <p:nvPr/>
        </p:nvSpPr>
        <p:spPr>
          <a:xfrm rot="12903730">
            <a:off x="5810450" y="5883120"/>
            <a:ext cx="55365" cy="108000"/>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二等辺三角形 188">
            <a:extLst>
              <a:ext uri="{FF2B5EF4-FFF2-40B4-BE49-F238E27FC236}">
                <a16:creationId xmlns:a16="http://schemas.microsoft.com/office/drawing/2014/main" id="{7E34C6AB-5062-48E9-8DC7-3262060F7237}"/>
              </a:ext>
            </a:extLst>
          </p:cNvPr>
          <p:cNvSpPr>
            <a:spLocks noChangeAspect="1"/>
          </p:cNvSpPr>
          <p:nvPr/>
        </p:nvSpPr>
        <p:spPr>
          <a:xfrm rot="10419090">
            <a:off x="5682681" y="6849103"/>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二等辺三角形 189">
            <a:extLst>
              <a:ext uri="{FF2B5EF4-FFF2-40B4-BE49-F238E27FC236}">
                <a16:creationId xmlns:a16="http://schemas.microsoft.com/office/drawing/2014/main" id="{492D3871-20A4-463D-8011-D4AA83B1A384}"/>
              </a:ext>
            </a:extLst>
          </p:cNvPr>
          <p:cNvSpPr>
            <a:spLocks noChangeAspect="1"/>
          </p:cNvSpPr>
          <p:nvPr/>
        </p:nvSpPr>
        <p:spPr>
          <a:xfrm rot="12903730">
            <a:off x="5821029" y="6871619"/>
            <a:ext cx="55365" cy="1080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テキスト ボックス 190">
            <a:extLst>
              <a:ext uri="{FF2B5EF4-FFF2-40B4-BE49-F238E27FC236}">
                <a16:creationId xmlns:a16="http://schemas.microsoft.com/office/drawing/2014/main" id="{1F915CBC-C2A8-4C32-8CB9-9593D37FF6B2}"/>
              </a:ext>
            </a:extLst>
          </p:cNvPr>
          <p:cNvSpPr txBox="1"/>
          <p:nvPr/>
        </p:nvSpPr>
        <p:spPr>
          <a:xfrm>
            <a:off x="627493" y="4709951"/>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Fx</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192" name="テキスト ボックス 191">
            <a:extLst>
              <a:ext uri="{FF2B5EF4-FFF2-40B4-BE49-F238E27FC236}">
                <a16:creationId xmlns:a16="http://schemas.microsoft.com/office/drawing/2014/main" id="{9C8691EA-2F58-4129-9CBD-6C12E47B45D7}"/>
              </a:ext>
            </a:extLst>
          </p:cNvPr>
          <p:cNvSpPr txBox="1"/>
          <p:nvPr/>
        </p:nvSpPr>
        <p:spPr>
          <a:xfrm>
            <a:off x="4934877" y="4820195"/>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4V</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193" name="テキスト ボックス 192">
            <a:extLst>
              <a:ext uri="{FF2B5EF4-FFF2-40B4-BE49-F238E27FC236}">
                <a16:creationId xmlns:a16="http://schemas.microsoft.com/office/drawing/2014/main" id="{817D8359-DF0C-4218-A121-AE30F7BCBAD2}"/>
              </a:ext>
            </a:extLst>
          </p:cNvPr>
          <p:cNvSpPr txBox="1"/>
          <p:nvPr/>
        </p:nvSpPr>
        <p:spPr>
          <a:xfrm>
            <a:off x="4934877" y="5826035"/>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4V</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194" name="テキスト ボックス 193">
            <a:extLst>
              <a:ext uri="{FF2B5EF4-FFF2-40B4-BE49-F238E27FC236}">
                <a16:creationId xmlns:a16="http://schemas.microsoft.com/office/drawing/2014/main" id="{0972C65B-BA6C-4185-A94A-E8F056D2ED0F}"/>
              </a:ext>
            </a:extLst>
          </p:cNvPr>
          <p:cNvSpPr txBox="1"/>
          <p:nvPr/>
        </p:nvSpPr>
        <p:spPr>
          <a:xfrm>
            <a:off x="4934877" y="6817663"/>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4V</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198" name="テキスト ボックス 197">
            <a:extLst>
              <a:ext uri="{FF2B5EF4-FFF2-40B4-BE49-F238E27FC236}">
                <a16:creationId xmlns:a16="http://schemas.microsoft.com/office/drawing/2014/main" id="{C40F5199-A53C-400B-AE9D-1D3A224333A3}"/>
              </a:ext>
            </a:extLst>
          </p:cNvPr>
          <p:cNvSpPr txBox="1"/>
          <p:nvPr/>
        </p:nvSpPr>
        <p:spPr>
          <a:xfrm>
            <a:off x="633316" y="5705607"/>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Fx</a:t>
            </a:r>
            <a:endParaRPr kumimoji="1" lang="ja-JP" altLang="en-US" sz="1000" b="1" dirty="0">
              <a:solidFill>
                <a:schemeClr val="bg1"/>
              </a:solidFill>
              <a:latin typeface="Arial" panose="020B0604020202020204" pitchFamily="34" charset="0"/>
              <a:cs typeface="Arial" panose="020B0604020202020204" pitchFamily="34" charset="0"/>
            </a:endParaRPr>
          </a:p>
        </p:txBody>
      </p:sp>
      <p:sp>
        <p:nvSpPr>
          <p:cNvPr id="199" name="テキスト ボックス 198">
            <a:extLst>
              <a:ext uri="{FF2B5EF4-FFF2-40B4-BE49-F238E27FC236}">
                <a16:creationId xmlns:a16="http://schemas.microsoft.com/office/drawing/2014/main" id="{F6521065-3595-459F-BAE0-1E746E8AF3F1}"/>
              </a:ext>
            </a:extLst>
          </p:cNvPr>
          <p:cNvSpPr txBox="1"/>
          <p:nvPr/>
        </p:nvSpPr>
        <p:spPr>
          <a:xfrm>
            <a:off x="623198" y="6674339"/>
            <a:ext cx="462200" cy="246221"/>
          </a:xfrm>
          <a:prstGeom prst="rect">
            <a:avLst/>
          </a:prstGeom>
          <a:noFill/>
        </p:spPr>
        <p:txBody>
          <a:bodyPr wrap="square" rtlCol="0">
            <a:spAutoFit/>
          </a:bodyPr>
          <a:lstStyle/>
          <a:p>
            <a:r>
              <a:rPr kumimoji="1" lang="en-US" altLang="ja-JP" sz="1000" b="1" dirty="0">
                <a:solidFill>
                  <a:schemeClr val="bg1"/>
                </a:solidFill>
                <a:latin typeface="Arial" panose="020B0604020202020204" pitchFamily="34" charset="0"/>
                <a:cs typeface="Arial" panose="020B0604020202020204" pitchFamily="34" charset="0"/>
              </a:rPr>
              <a:t>Fx</a:t>
            </a:r>
            <a:endParaRPr kumimoji="1" lang="ja-JP" altLang="en-US" sz="1000" b="1" dirty="0">
              <a:solidFill>
                <a:schemeClr val="bg1"/>
              </a:solidFill>
              <a:latin typeface="Arial" panose="020B0604020202020204" pitchFamily="34" charset="0"/>
              <a:cs typeface="Arial" panose="020B0604020202020204" pitchFamily="34" charset="0"/>
            </a:endParaRPr>
          </a:p>
        </p:txBody>
      </p:sp>
      <p:cxnSp>
        <p:nvCxnSpPr>
          <p:cNvPr id="200" name="直線コネクタ 199">
            <a:extLst>
              <a:ext uri="{FF2B5EF4-FFF2-40B4-BE49-F238E27FC236}">
                <a16:creationId xmlns:a16="http://schemas.microsoft.com/office/drawing/2014/main" id="{C327E36A-9714-44EF-96DC-805D5A61A1E9}"/>
              </a:ext>
            </a:extLst>
          </p:cNvPr>
          <p:cNvCxnSpPr>
            <a:cxnSpLocks/>
          </p:cNvCxnSpPr>
          <p:nvPr/>
        </p:nvCxnSpPr>
        <p:spPr>
          <a:xfrm>
            <a:off x="1047750" y="7164000"/>
            <a:ext cx="35516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a:extLst>
              <a:ext uri="{FF2B5EF4-FFF2-40B4-BE49-F238E27FC236}">
                <a16:creationId xmlns:a16="http://schemas.microsoft.com/office/drawing/2014/main" id="{8CF84EE9-309D-4B4C-B561-C904C89C6ADC}"/>
              </a:ext>
            </a:extLst>
          </p:cNvPr>
          <p:cNvCxnSpPr>
            <a:cxnSpLocks/>
          </p:cNvCxnSpPr>
          <p:nvPr/>
        </p:nvCxnSpPr>
        <p:spPr>
          <a:xfrm>
            <a:off x="2457450" y="7164000"/>
            <a:ext cx="2676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線コネクタ 203">
            <a:extLst>
              <a:ext uri="{FF2B5EF4-FFF2-40B4-BE49-F238E27FC236}">
                <a16:creationId xmlns:a16="http://schemas.microsoft.com/office/drawing/2014/main" id="{2DC59D9A-4D0B-4180-9A15-2ECB0FB6E9FB}"/>
              </a:ext>
            </a:extLst>
          </p:cNvPr>
          <p:cNvCxnSpPr>
            <a:cxnSpLocks/>
          </p:cNvCxnSpPr>
          <p:nvPr/>
        </p:nvCxnSpPr>
        <p:spPr>
          <a:xfrm>
            <a:off x="3676650" y="7164000"/>
            <a:ext cx="34733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線コネクタ 220">
            <a:extLst>
              <a:ext uri="{FF2B5EF4-FFF2-40B4-BE49-F238E27FC236}">
                <a16:creationId xmlns:a16="http://schemas.microsoft.com/office/drawing/2014/main" id="{5DF3BCFD-5F2E-40D3-BCCB-852A3408C0B5}"/>
              </a:ext>
            </a:extLst>
          </p:cNvPr>
          <p:cNvCxnSpPr>
            <a:cxnSpLocks/>
          </p:cNvCxnSpPr>
          <p:nvPr/>
        </p:nvCxnSpPr>
        <p:spPr>
          <a:xfrm>
            <a:off x="5156886" y="7164000"/>
            <a:ext cx="1708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線コネクタ 221">
            <a:extLst>
              <a:ext uri="{FF2B5EF4-FFF2-40B4-BE49-F238E27FC236}">
                <a16:creationId xmlns:a16="http://schemas.microsoft.com/office/drawing/2014/main" id="{E9A37834-8C78-4A17-9D63-A2A959221DA1}"/>
              </a:ext>
            </a:extLst>
          </p:cNvPr>
          <p:cNvCxnSpPr>
            <a:cxnSpLocks/>
          </p:cNvCxnSpPr>
          <p:nvPr/>
        </p:nvCxnSpPr>
        <p:spPr>
          <a:xfrm>
            <a:off x="6516130" y="7164000"/>
            <a:ext cx="1473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23" name="二等辺三角形 222">
            <a:extLst>
              <a:ext uri="{FF2B5EF4-FFF2-40B4-BE49-F238E27FC236}">
                <a16:creationId xmlns:a16="http://schemas.microsoft.com/office/drawing/2014/main" id="{36CF27F8-1E97-4ECA-A4FA-718A96E1CC1E}"/>
              </a:ext>
            </a:extLst>
          </p:cNvPr>
          <p:cNvSpPr>
            <a:spLocks noChangeAspect="1"/>
          </p:cNvSpPr>
          <p:nvPr/>
        </p:nvSpPr>
        <p:spPr>
          <a:xfrm rot="13067130">
            <a:off x="5760240" y="481961"/>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二等辺三角形 223">
            <a:extLst>
              <a:ext uri="{FF2B5EF4-FFF2-40B4-BE49-F238E27FC236}">
                <a16:creationId xmlns:a16="http://schemas.microsoft.com/office/drawing/2014/main" id="{7803FD1B-09C8-4CAB-A7D7-F09331025DEC}"/>
              </a:ext>
            </a:extLst>
          </p:cNvPr>
          <p:cNvSpPr>
            <a:spLocks noChangeAspect="1"/>
          </p:cNvSpPr>
          <p:nvPr/>
        </p:nvSpPr>
        <p:spPr>
          <a:xfrm rot="13634279">
            <a:off x="5932352" y="621681"/>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二等辺三角形 224">
            <a:extLst>
              <a:ext uri="{FF2B5EF4-FFF2-40B4-BE49-F238E27FC236}">
                <a16:creationId xmlns:a16="http://schemas.microsoft.com/office/drawing/2014/main" id="{4F07AC15-6627-4C31-BB7E-475E35974090}"/>
              </a:ext>
            </a:extLst>
          </p:cNvPr>
          <p:cNvSpPr>
            <a:spLocks noChangeAspect="1"/>
          </p:cNvSpPr>
          <p:nvPr/>
        </p:nvSpPr>
        <p:spPr>
          <a:xfrm rot="14107699">
            <a:off x="6073915" y="786165"/>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二等辺三角形 225">
            <a:extLst>
              <a:ext uri="{FF2B5EF4-FFF2-40B4-BE49-F238E27FC236}">
                <a16:creationId xmlns:a16="http://schemas.microsoft.com/office/drawing/2014/main" id="{7C4A0F15-6226-47D6-AA9A-5338894329CA}"/>
              </a:ext>
            </a:extLst>
          </p:cNvPr>
          <p:cNvSpPr>
            <a:spLocks noChangeAspect="1"/>
          </p:cNvSpPr>
          <p:nvPr/>
        </p:nvSpPr>
        <p:spPr>
          <a:xfrm rot="13067130">
            <a:off x="5767502" y="2966207"/>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二等辺三角形 226">
            <a:extLst>
              <a:ext uri="{FF2B5EF4-FFF2-40B4-BE49-F238E27FC236}">
                <a16:creationId xmlns:a16="http://schemas.microsoft.com/office/drawing/2014/main" id="{1A733BD5-E612-44E9-83CC-D55B4BC5C460}"/>
              </a:ext>
            </a:extLst>
          </p:cNvPr>
          <p:cNvSpPr>
            <a:spLocks noChangeAspect="1"/>
          </p:cNvSpPr>
          <p:nvPr/>
        </p:nvSpPr>
        <p:spPr>
          <a:xfrm rot="13634279">
            <a:off x="5939614" y="3105927"/>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二等辺三角形 227">
            <a:extLst>
              <a:ext uri="{FF2B5EF4-FFF2-40B4-BE49-F238E27FC236}">
                <a16:creationId xmlns:a16="http://schemas.microsoft.com/office/drawing/2014/main" id="{AC2095E6-DDDE-4BC7-9ED2-2148970C9706}"/>
              </a:ext>
            </a:extLst>
          </p:cNvPr>
          <p:cNvSpPr>
            <a:spLocks noChangeAspect="1"/>
          </p:cNvSpPr>
          <p:nvPr/>
        </p:nvSpPr>
        <p:spPr>
          <a:xfrm rot="14107699">
            <a:off x="6081177" y="3270411"/>
            <a:ext cx="73820" cy="1440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a:extLst>
              <a:ext uri="{FF2B5EF4-FFF2-40B4-BE49-F238E27FC236}">
                <a16:creationId xmlns:a16="http://schemas.microsoft.com/office/drawing/2014/main" id="{FE1D6C63-116C-4F84-94AE-9D8EAD1C0054}"/>
              </a:ext>
            </a:extLst>
          </p:cNvPr>
          <p:cNvSpPr txBox="1"/>
          <p:nvPr/>
        </p:nvSpPr>
        <p:spPr>
          <a:xfrm>
            <a:off x="5034826" y="2856210"/>
            <a:ext cx="1782533" cy="215444"/>
          </a:xfrm>
          <a:prstGeom prst="rect">
            <a:avLst/>
          </a:prstGeom>
          <a:noFill/>
        </p:spPr>
        <p:txBody>
          <a:bodyPr wrap="square" rtlCol="0">
            <a:spAutoFit/>
          </a:bodyPr>
          <a:lstStyle/>
          <a:p>
            <a:r>
              <a:rPr kumimoji="1" lang="en-US" altLang="ja-JP" sz="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AVP-</a:t>
            </a:r>
            <a:r>
              <a:rPr kumimoji="1" lang="en-US" altLang="ja-JP" sz="8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ir</a:t>
            </a:r>
            <a:r>
              <a:rPr kumimoji="1" lang="en-US" altLang="ja-JP" sz="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1" lang="en-US" altLang="ja-JP" sz="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nesfatin-1/NucB2-ir</a:t>
            </a:r>
            <a:endParaRPr kumimoji="1" lang="ja-JP" altLang="en-US" sz="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345074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12418</TotalTime>
  <Words>252</Words>
  <Application>Microsoft Office PowerPoint</Application>
  <PresentationFormat>画面に合わせる (4:3)</PresentationFormat>
  <Paragraphs>25</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Yoshimura Mitsuhiro</dc:creator>
  <cp:lastModifiedBy>Yoshimura Mitsuhiro</cp:lastModifiedBy>
  <cp:revision>240</cp:revision>
  <cp:lastPrinted>2021-05-27T07:44:50Z</cp:lastPrinted>
  <dcterms:created xsi:type="dcterms:W3CDTF">2021-01-26T22:45:08Z</dcterms:created>
  <dcterms:modified xsi:type="dcterms:W3CDTF">2021-06-02T08:57:55Z</dcterms:modified>
</cp:coreProperties>
</file>