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4" r:id="rId3"/>
    <p:sldId id="287" r:id="rId4"/>
    <p:sldId id="280" r:id="rId5"/>
    <p:sldId id="267" r:id="rId6"/>
    <p:sldId id="285" r:id="rId7"/>
    <p:sldId id="273" r:id="rId8"/>
    <p:sldId id="278" r:id="rId9"/>
    <p:sldId id="283" r:id="rId10"/>
    <p:sldId id="284" r:id="rId11"/>
    <p:sldId id="288" r:id="rId12"/>
    <p:sldId id="289" r:id="rId13"/>
    <p:sldId id="290" r:id="rId14"/>
    <p:sldId id="294" r:id="rId15"/>
    <p:sldId id="286" r:id="rId16"/>
    <p:sldId id="292" r:id="rId17"/>
    <p:sldId id="293" r:id="rId18"/>
    <p:sldId id="291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26" autoAdjust="0"/>
  </p:normalViewPr>
  <p:slideViewPr>
    <p:cSldViewPr snapToGrid="0">
      <p:cViewPr varScale="1">
        <p:scale>
          <a:sx n="80" d="100"/>
          <a:sy n="80" d="100"/>
        </p:scale>
        <p:origin x="123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3CCEF-9A13-4DAF-ACC0-D53D5F4D4B64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19132-E917-4574-8841-01DA32CCE2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687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19132-E917-4574-8841-01DA32CCE21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684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053524-61B5-4331-BC9B-282D6B9CAC6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141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19132-E917-4574-8841-01DA32CCE21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791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E19132-E917-4574-8841-01DA32CCE21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17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0E425E-975A-EE50-1672-4A17359C3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55B48B6-C895-4F83-A4E2-59033E61D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B8139C-03BD-E5ED-8CBA-2D0F7A74A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1DFDDA5-3757-366F-CBBE-6DE3C3F7E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92A1BD-F70C-CB9F-934F-40484BA76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2C57D9-D4C6-23AB-95C2-D376833E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9986F0-F88E-74EC-6240-340AAAB2F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C4B1CBB-ADAC-F816-F653-6DA024CD0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38A91B-BD07-5E72-5AA4-00BAA5C8C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93FD70-3813-1F34-B0CC-40B2E0EDB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52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A69FDAB-2994-A18C-AF1A-9C56E1517E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694C9D-51F4-45BD-2B02-5060DEFEE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D6F085-0906-B041-E554-385242520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5C76CC-9BB2-7674-930C-10AC6857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1F74A2-CCB6-57AC-C639-BDEF9D94A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5B3908-BC69-D62B-6FFD-49CFBB663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36472C-C8B5-B59C-0E23-FAD72A670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167669-A78F-B705-96C6-8DCBD57E3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0C14F4-19E8-6307-E517-1B6227CDA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293B96-E534-3A29-50D9-256DF3ED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153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810430-43E1-FBBC-7C5E-4D50B8494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150B649-8F7E-7C9E-ED46-78B50264C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4F0F9B-DDD0-88C1-8D5B-6331521FD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1C75F5-487A-2926-4C3B-E0A746A41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240C58-0B71-C004-1030-628486EC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311F7D-F223-215D-1DE3-2E4ACB2D3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74152B-A208-768D-E31B-73B71DD031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3992AC4-C647-D384-D489-384C37C2F7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C4E83C1-D952-6D18-7BAC-44FAADC86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CB0BECD-1A27-A202-6F44-289EE0083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6E9D92E-F931-8BF9-FCDB-EB21C616F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16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BAFE09-6655-6B45-F7CD-EA3352D9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97CB053-5DD8-A209-C713-61FC8E072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7F62EEC-9B2F-2B17-BF5D-E75E8BA43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9044A3D-3C24-0A4F-0086-8505E8D83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8FC0F66-0043-C24C-2F56-4998585422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E0417FE-4F6B-BDCE-6438-C8F82524C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55D798E-8D4A-B938-3970-EBCD01726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6848C01-338D-8A04-B530-53B3D403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36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9D9A2C-E9BA-0871-03B2-CB0FAF336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4CC54D6-5432-2332-AC0A-11566542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627F38E-A351-F5A7-D48F-B42DDA771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6761EB1-1197-E942-8516-35D0E0848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90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92BE510-931E-F236-C4F6-E59355768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AD74EC4-FE75-E6B1-6CFF-8FEC6BCBF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85C70F3-0424-2BC3-1825-37420376D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94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5FE11B-9994-0DE0-EB85-E1DA9026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B7EA7E-E042-FDF1-5E6A-B8EC0537C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845ED20-FFD9-83AA-EA69-3C2846790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065CE01-AF5F-922B-26DC-7DC679302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FAE0072-7FC2-DBF8-ECA5-BFA51DC4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79B4EF-2DF7-9035-39B4-01A37F020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83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6EEA2C-647A-87D8-87A6-712DADCFE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5694050-FA44-9D77-FA9B-C4C53E5995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A435EAD-7D96-EE62-9562-241E94794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C3D0C5-2AF6-A508-54A1-883A2C6EA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6DD198C-D616-6287-FF9C-58AB8837B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393F50-0209-305E-0B42-932B17343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85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1F93601-6086-F10C-BC3F-CF75136B7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FE6BD4-0845-F264-52E8-3CD0D8FE9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7E9E4A-1618-6C7A-389E-CCA930DDC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9B8D-B724-4CDE-A67C-9A599D4AD23C}" type="datetimeFigureOut">
              <a:rPr lang="zh-CN" altLang="en-US" smtClean="0"/>
              <a:t>2023/11/27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5A3F4F-9A26-6504-68C0-4B82952BE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A59E4A-26D0-3EDC-8C9D-5D3B074BC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E23B0-F717-445C-9683-849588C140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3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64E637-52AC-5548-1B10-DAC3EF0F2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814637"/>
          </a:xfrm>
        </p:spPr>
        <p:txBody>
          <a:bodyPr>
            <a:normAutofit/>
          </a:bodyPr>
          <a:lstStyle/>
          <a:p>
            <a:r>
              <a:rPr lang="en-US" altLang="zh-CN" sz="20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Single-cell and spatial transcriptomics reveal </a:t>
            </a:r>
            <a:r>
              <a:rPr lang="en-US" altLang="zh-CN" sz="2000" b="1" i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POSTN</a:t>
            </a:r>
            <a:r>
              <a:rPr lang="en-US" altLang="zh-CN" sz="1800" b="1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+</a:t>
            </a:r>
            <a:r>
              <a:rPr lang="en-US" altLang="zh-CN" sz="20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cancer-associated fibroblasts corelated with immune suppression and tumor progression in non-small cell lung cancer</a:t>
            </a:r>
            <a:br>
              <a:rPr lang="zh-CN" altLang="zh-CN" sz="20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</a:br>
            <a:endParaRPr lang="zh-CN" altLang="en-US" sz="66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D098966-8AE7-54EB-E074-9349D415FF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0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Figures</a:t>
            </a:r>
            <a:endParaRPr lang="zh-CN" altLang="en-US" sz="2000" b="1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792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2D3FBB86-75F3-6136-8986-7DDA98FCEE08}"/>
              </a:ext>
            </a:extLst>
          </p:cNvPr>
          <p:cNvSpPr txBox="1"/>
          <p:nvPr/>
        </p:nvSpPr>
        <p:spPr>
          <a:xfrm>
            <a:off x="430584" y="81506"/>
            <a:ext cx="11691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Supplementary Figure </a:t>
            </a:r>
            <a:r>
              <a:rPr lang="en-US" altLang="zh-CN" dirty="0"/>
              <a:t>8</a:t>
            </a:r>
            <a:endParaRPr lang="zh-CN" altLang="en-US" sz="18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D8D6A67-EFFC-7967-5FFC-B1917AC3DFA3}"/>
              </a:ext>
            </a:extLst>
          </p:cNvPr>
          <p:cNvSpPr txBox="1"/>
          <p:nvPr/>
        </p:nvSpPr>
        <p:spPr>
          <a:xfrm>
            <a:off x="8432193" y="2063366"/>
            <a:ext cx="3474550" cy="1992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8. Spatial deconvolution of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CAFs,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SPP1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macrophages, and T cells by RCTD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intensity represents the proportions of predicted cell types.  T, tumor tissue; NT, tumor adjacent tissue.</a:t>
            </a:r>
            <a:endParaRPr lang="zh-CN" altLang="zh-CN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218B133-4D42-092A-BF64-C14AB36F4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57" y="724767"/>
            <a:ext cx="7979538" cy="589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40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E607BE7E-380D-CC39-2650-99B38FC0103B}"/>
              </a:ext>
            </a:extLst>
          </p:cNvPr>
          <p:cNvSpPr txBox="1">
            <a:spLocks/>
          </p:cNvSpPr>
          <p:nvPr/>
        </p:nvSpPr>
        <p:spPr>
          <a:xfrm>
            <a:off x="368300" y="26512"/>
            <a:ext cx="10985500" cy="4815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+mn-lt"/>
              </a:rPr>
              <a:t>Supplementary Figure 9</a:t>
            </a:r>
            <a:endParaRPr lang="zh-CN" altLang="en-US" sz="1800" dirty="0">
              <a:latin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E97930C-F233-0403-377E-90650D43C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82" y="874693"/>
            <a:ext cx="3895316" cy="332741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10DC0F4-56B6-4920-08E4-0E18D85601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699" y="642433"/>
            <a:ext cx="7659719" cy="5072549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28C5950-FA7F-E85E-5681-92C8876ABC22}"/>
              </a:ext>
            </a:extLst>
          </p:cNvPr>
          <p:cNvSpPr txBox="1"/>
          <p:nvPr/>
        </p:nvSpPr>
        <p:spPr>
          <a:xfrm>
            <a:off x="368300" y="5789372"/>
            <a:ext cx="10985500" cy="1350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9. Sub-clustering of T/NK cells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1400" b="1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scRNA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-seq data of Peking cohort.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UMAP plot and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annotation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 T/NK subclusters. </a:t>
            </a:r>
            <a:endParaRPr lang="en-US" altLang="zh-CN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Feature plots showing expression of representative maker genes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across T/NK sub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clusters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CF7B611-AF90-9605-84E7-3939F92A0028}"/>
              </a:ext>
            </a:extLst>
          </p:cNvPr>
          <p:cNvSpPr txBox="1"/>
          <p:nvPr/>
        </p:nvSpPr>
        <p:spPr>
          <a:xfrm>
            <a:off x="368300" y="393186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D2ECCBB-6C60-854A-7E73-52E051079C75}"/>
              </a:ext>
            </a:extLst>
          </p:cNvPr>
          <p:cNvSpPr txBox="1"/>
          <p:nvPr/>
        </p:nvSpPr>
        <p:spPr>
          <a:xfrm>
            <a:off x="4222750" y="393186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045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0C123ABF-D6A8-D4CE-DC07-D367DC55D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4251" b="67128"/>
          <a:stretch/>
        </p:blipFill>
        <p:spPr>
          <a:xfrm>
            <a:off x="3707152" y="1635324"/>
            <a:ext cx="7031494" cy="2316474"/>
          </a:xfr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1A97AEFB-377B-F975-0559-6A7A91D76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13"/>
            <a:ext cx="10941050" cy="273050"/>
          </a:xfrm>
        </p:spPr>
        <p:txBody>
          <a:bodyPr>
            <a:noAutofit/>
          </a:bodyPr>
          <a:lstStyle/>
          <a:p>
            <a:r>
              <a:rPr lang="en-US" altLang="zh-CN" sz="1800" dirty="0">
                <a:latin typeface="+mn-lt"/>
              </a:rPr>
              <a:t>Supplementary Figure 10</a:t>
            </a:r>
            <a:endParaRPr lang="zh-CN" altLang="en-US" sz="1800" dirty="0">
              <a:latin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49315D-42DE-1ACB-FC3E-67F80959FAC8}"/>
              </a:ext>
            </a:extLst>
          </p:cNvPr>
          <p:cNvSpPr txBox="1"/>
          <p:nvPr/>
        </p:nvSpPr>
        <p:spPr>
          <a:xfrm>
            <a:off x="412750" y="5756007"/>
            <a:ext cx="10941049" cy="1350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Feature plots of B/plasma cells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based on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1400" b="1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scRNA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-seq data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of Peking cohort. </a:t>
            </a: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UMAP plot of B/plasma cells in Peking cohort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Feature plots showing the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expression of marker genes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B/plasma cells. </a:t>
            </a:r>
            <a:endParaRPr lang="en-US" altLang="zh-CN" sz="14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318DAFF-737A-4E07-8C21-D4A1CC65E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71" y="1182100"/>
            <a:ext cx="2944294" cy="2933715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C553B284-4F58-70F2-401E-878F55757BB1}"/>
              </a:ext>
            </a:extLst>
          </p:cNvPr>
          <p:cNvSpPr txBox="1"/>
          <p:nvPr/>
        </p:nvSpPr>
        <p:spPr>
          <a:xfrm>
            <a:off x="269626" y="886118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9787FAA-FD0E-43A3-86BB-FE4F8D3A25C0}"/>
              </a:ext>
            </a:extLst>
          </p:cNvPr>
          <p:cNvSpPr txBox="1"/>
          <p:nvPr/>
        </p:nvSpPr>
        <p:spPr>
          <a:xfrm>
            <a:off x="3283503" y="851375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788042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68387D9A-3ADC-FE5D-AA00-33F12199D9CE}"/>
              </a:ext>
            </a:extLst>
          </p:cNvPr>
          <p:cNvSpPr txBox="1">
            <a:spLocks/>
          </p:cNvSpPr>
          <p:nvPr/>
        </p:nvSpPr>
        <p:spPr>
          <a:xfrm>
            <a:off x="368300" y="26512"/>
            <a:ext cx="10985500" cy="4815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+mn-lt"/>
              </a:rPr>
              <a:t>Supplementary Figure 11</a:t>
            </a:r>
            <a:endParaRPr lang="zh-CN" altLang="en-US" sz="1800" dirty="0">
              <a:latin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5FC4076-E7AB-7120-190E-DE87B9BF5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887" y="577852"/>
            <a:ext cx="7632699" cy="502129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39B2746-4C13-1420-4855-C96C1C784765}"/>
              </a:ext>
            </a:extLst>
          </p:cNvPr>
          <p:cNvSpPr txBox="1"/>
          <p:nvPr/>
        </p:nvSpPr>
        <p:spPr>
          <a:xfrm>
            <a:off x="368300" y="393186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1AA556C-B8AB-8EC4-BC1D-4FBCA7B159AF}"/>
              </a:ext>
            </a:extLst>
          </p:cNvPr>
          <p:cNvSpPr txBox="1"/>
          <p:nvPr/>
        </p:nvSpPr>
        <p:spPr>
          <a:xfrm>
            <a:off x="4030685" y="399022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EAD5C61-D9AF-71AD-4955-F4044051D739}"/>
              </a:ext>
            </a:extLst>
          </p:cNvPr>
          <p:cNvSpPr txBox="1"/>
          <p:nvPr/>
        </p:nvSpPr>
        <p:spPr>
          <a:xfrm>
            <a:off x="368300" y="5668977"/>
            <a:ext cx="10985500" cy="1350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11. Sub-clustering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 myeloid cells using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sz="1400" b="1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scRNA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-seq data of Peking cohort.</a:t>
            </a:r>
            <a:r>
              <a:rPr lang="en-US" altLang="zh-CN" sz="1400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UMAP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 and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annotation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 myeloid subclusters. </a:t>
            </a: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 plots showing the expression of representative maker genes across myeloid subclusters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4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B4AEF9E-3186-CFAD-8DE9-260BFDF1B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414" y="1015193"/>
            <a:ext cx="3848916" cy="3316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38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E037B712-C01D-D1CC-6F5E-4D00F2277D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000" y="1133475"/>
            <a:ext cx="3995889" cy="3581443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0F983F58-57CA-5485-330B-9D76FB683EC3}"/>
              </a:ext>
            </a:extLst>
          </p:cNvPr>
          <p:cNvSpPr txBox="1">
            <a:spLocks/>
          </p:cNvSpPr>
          <p:nvPr/>
        </p:nvSpPr>
        <p:spPr>
          <a:xfrm>
            <a:off x="368300" y="26512"/>
            <a:ext cx="10985500" cy="4815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+mn-lt"/>
              </a:rPr>
              <a:t>Supplementary Figure 12</a:t>
            </a:r>
            <a:endParaRPr lang="zh-CN" altLang="en-US" sz="1800" dirty="0">
              <a:latin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AB8F99E-3087-8C1E-A526-E3FB44DBB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866" y="1022337"/>
            <a:ext cx="5686467" cy="350522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693BF3F-F779-AA3D-23B0-CC5C020AAD41}"/>
              </a:ext>
            </a:extLst>
          </p:cNvPr>
          <p:cNvSpPr txBox="1"/>
          <p:nvPr/>
        </p:nvSpPr>
        <p:spPr>
          <a:xfrm>
            <a:off x="558800" y="4868877"/>
            <a:ext cx="10985500" cy="1027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Expression of M1/M2 signatures and marker genes in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macrophages subsets. </a:t>
            </a:r>
            <a:endParaRPr lang="en-US" altLang="zh-CN" sz="1400" b="1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Tx/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Heatmap showing expression scores of M1/M2 signatures in macrophage subsets. </a:t>
            </a:r>
          </a:p>
          <a:p>
            <a:pPr marL="342900" indent="-342900" algn="just">
              <a:lnSpc>
                <a:spcPct val="150000"/>
              </a:lnSpc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 plot showing the expression of representative maker genes in macrophage subsets.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889FCEB-2E84-0A2E-62FE-989083E69CA9}"/>
              </a:ext>
            </a:extLst>
          </p:cNvPr>
          <p:cNvSpPr txBox="1"/>
          <p:nvPr/>
        </p:nvSpPr>
        <p:spPr>
          <a:xfrm>
            <a:off x="558800" y="508019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296B905-6776-4D18-273B-27920674AA09}"/>
              </a:ext>
            </a:extLst>
          </p:cNvPr>
          <p:cNvSpPr txBox="1"/>
          <p:nvPr/>
        </p:nvSpPr>
        <p:spPr>
          <a:xfrm>
            <a:off x="5339806" y="508019"/>
            <a:ext cx="44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5008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EE7485-0AFD-8AE9-6BFB-5E2BFA7BD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77" y="197"/>
            <a:ext cx="10515600" cy="600076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latin typeface="+mn-lt"/>
              </a:rPr>
              <a:t>Supplementary Figure 13</a:t>
            </a:r>
            <a:endParaRPr lang="zh-CN" altLang="en-US" sz="1800" dirty="0">
              <a:latin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4EF184A-92E4-23F7-B20D-189632058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54" y="701121"/>
            <a:ext cx="5200141" cy="447890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99DC94C9-01C9-684E-D2A4-54529EF950E5}"/>
              </a:ext>
            </a:extLst>
          </p:cNvPr>
          <p:cNvSpPr txBox="1"/>
          <p:nvPr/>
        </p:nvSpPr>
        <p:spPr>
          <a:xfrm>
            <a:off x="806449" y="5113635"/>
            <a:ext cx="10253815" cy="704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13. Ligand-receptor analysis between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 and </a:t>
            </a:r>
            <a:r>
              <a:rPr lang="en-US" altLang="zh-CN" sz="1400" b="1" i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SPP1</a:t>
            </a:r>
            <a:r>
              <a:rPr lang="en-US" altLang="zh-CN" sz="1400" b="1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+</a:t>
            </a:r>
            <a:r>
              <a:rPr lang="en-US" altLang="zh-CN" sz="14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macrophages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Heatmap showing the interaction potential of top-ranked ligands </a:t>
            </a:r>
            <a:r>
              <a:rPr lang="en-US" altLang="zh-CN" sz="1400" dirty="0">
                <a:latin typeface="Times New Roman" panose="02020603050405020304" pitchFamily="18" charset="0"/>
                <a:ea typeface="等线" panose="02010600030101010101" pitchFamily="2" charset="-122"/>
              </a:rPr>
              <a:t>in </a:t>
            </a:r>
            <a:r>
              <a:rPr lang="en-US" altLang="zh-CN" sz="1400" i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POSTN</a:t>
            </a:r>
            <a:r>
              <a:rPr lang="en-US" altLang="zh-CN" sz="14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+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CAFs with corresponding receptors in </a:t>
            </a:r>
            <a:r>
              <a:rPr lang="en-US" altLang="zh-CN" sz="1400" i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SPP1</a:t>
            </a:r>
            <a:r>
              <a:rPr lang="en-US" altLang="zh-CN" sz="14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+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macrophages predicted by </a:t>
            </a:r>
            <a:r>
              <a:rPr lang="en-US" altLang="zh-CN" sz="14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NicheNet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40877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DE230999-3498-1CE5-36DD-7B4E0CA61924}"/>
              </a:ext>
            </a:extLst>
          </p:cNvPr>
          <p:cNvSpPr txBox="1"/>
          <p:nvPr/>
        </p:nvSpPr>
        <p:spPr>
          <a:xfrm>
            <a:off x="285750" y="5054956"/>
            <a:ext cx="11334749" cy="10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14. Predicted modulation of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SPP1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macrophages to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 by </a:t>
            </a:r>
            <a:r>
              <a:rPr lang="en-US" altLang="zh-CN" sz="1400" b="1" kern="100" dirty="0" err="1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NicheNet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Left, Top-ranked ligands inferred to regulate </a:t>
            </a:r>
            <a:r>
              <a:rPr lang="en-US" altLang="zh-CN" sz="1400" i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kern="100" baseline="30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 by </a:t>
            </a:r>
            <a:r>
              <a:rPr lang="en-US" altLang="zh-CN" sz="1400" i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SPP1</a:t>
            </a:r>
            <a:r>
              <a:rPr lang="en-US" altLang="zh-CN" sz="1400" kern="100" baseline="30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macrophages; right, heatmap showing the regulatory potential of top-ranked ligands in </a:t>
            </a:r>
            <a:r>
              <a:rPr lang="en-US" altLang="zh-CN" sz="1400" i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SPP1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 macrophages and the downstream target genes in </a:t>
            </a:r>
            <a:r>
              <a:rPr lang="en-US" altLang="zh-CN" sz="1400" i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kern="100" baseline="300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CAFs. </a:t>
            </a:r>
            <a:endParaRPr lang="zh-CN" altLang="zh-CN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B2C3B045-BCBF-706B-2FA4-F813A84E5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77" y="197"/>
            <a:ext cx="10515600" cy="600076"/>
          </a:xfrm>
        </p:spPr>
        <p:txBody>
          <a:bodyPr>
            <a:normAutofit/>
          </a:bodyPr>
          <a:lstStyle/>
          <a:p>
            <a:r>
              <a:rPr lang="en-US" altLang="zh-CN" sz="1800" dirty="0">
                <a:latin typeface="+mn-lt"/>
              </a:rPr>
              <a:t>Supplementary Figure 14</a:t>
            </a:r>
            <a:endParaRPr lang="zh-CN" altLang="en-US" sz="1800" dirty="0">
              <a:latin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41D0100-CA50-2059-E09B-3D8C8C886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16" y="855788"/>
            <a:ext cx="9619559" cy="412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931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29213A16-1F70-13E4-6193-40126797BBAE}"/>
              </a:ext>
            </a:extLst>
          </p:cNvPr>
          <p:cNvSpPr txBox="1">
            <a:spLocks/>
          </p:cNvSpPr>
          <p:nvPr/>
        </p:nvSpPr>
        <p:spPr>
          <a:xfrm>
            <a:off x="90777" y="197"/>
            <a:ext cx="10515600" cy="600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+mn-lt"/>
              </a:rPr>
              <a:t>Supplementary Figure 15</a:t>
            </a:r>
            <a:endParaRPr lang="zh-CN" altLang="en-US" sz="1800" dirty="0">
              <a:latin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21915EF-4995-1EB5-EAF7-52A6E82F50BE}"/>
              </a:ext>
            </a:extLst>
          </p:cNvPr>
          <p:cNvSpPr txBox="1"/>
          <p:nvPr/>
        </p:nvSpPr>
        <p:spPr>
          <a:xfrm>
            <a:off x="830730" y="5312316"/>
            <a:ext cx="9775647" cy="10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15. </a:t>
            </a:r>
            <a:r>
              <a:rPr lang="en-US" altLang="zh-CN" sz="1400" b="1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mIHC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staining showing the location of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CAFs, T cells and tumor cells. </a:t>
            </a:r>
            <a:r>
              <a:rPr lang="en-US" altLang="zh-CN" sz="1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Representative regions showing tumor nests surrounded by POSTN</a:t>
            </a:r>
            <a:r>
              <a:rPr lang="en-US" altLang="zh-CN" sz="1400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cells with 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 T cell infiltration. </a:t>
            </a:r>
            <a:r>
              <a:rPr lang="en-US" altLang="zh-CN" sz="1400" b="1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Representative regions 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absence of 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baseline="300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cells had</a:t>
            </a:r>
            <a:r>
              <a:rPr lang="en-US" altLang="zh-CN" sz="1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higher infiltration of </a:t>
            </a:r>
            <a:r>
              <a:rPr lang="en-US" altLang="zh-CN" sz="14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cells into tumor nests.</a:t>
            </a:r>
            <a:endParaRPr lang="zh-CN" altLang="zh-CN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8F7A48F-3306-F623-2C78-692C039DA0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51" t="4110" r="-346"/>
          <a:stretch/>
        </p:blipFill>
        <p:spPr>
          <a:xfrm>
            <a:off x="2787890" y="699715"/>
            <a:ext cx="6616220" cy="461260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8D5025BC-CDDF-BCD3-FBA6-00B09502AB89}"/>
              </a:ext>
            </a:extLst>
          </p:cNvPr>
          <p:cNvSpPr txBox="1"/>
          <p:nvPr/>
        </p:nvSpPr>
        <p:spPr>
          <a:xfrm>
            <a:off x="2179706" y="600273"/>
            <a:ext cx="46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5E0B96-A0B8-390F-712D-7A9D832D8D11}"/>
              </a:ext>
            </a:extLst>
          </p:cNvPr>
          <p:cNvSpPr txBox="1"/>
          <p:nvPr/>
        </p:nvSpPr>
        <p:spPr>
          <a:xfrm>
            <a:off x="2179706" y="3657803"/>
            <a:ext cx="46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973818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9DDC7629-EA32-CF16-F1C3-16962B2AED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606623"/>
            <a:ext cx="4370886" cy="435133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DC3CA345-375F-5113-30D8-EB3AD51C19AD}"/>
              </a:ext>
            </a:extLst>
          </p:cNvPr>
          <p:cNvSpPr txBox="1"/>
          <p:nvPr/>
        </p:nvSpPr>
        <p:spPr>
          <a:xfrm>
            <a:off x="685800" y="5097661"/>
            <a:ext cx="9869777" cy="13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16. Multivariable statistical analysis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 the association between </a:t>
            </a:r>
            <a:r>
              <a:rPr lang="en-US" altLang="zh-CN" sz="1400" b="1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b="1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and prognosis of NSCLC.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Forest plot representation of the connection between the proportion of </a:t>
            </a:r>
            <a:r>
              <a:rPr lang="en-US" altLang="zh-CN" sz="1400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and prognosis with clinical confounding factors (Age, Sex, Smoking, Stage, Disease type) taken into consideration. The results showed that </a:t>
            </a:r>
            <a:r>
              <a:rPr lang="en-US" altLang="zh-CN" sz="1400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POSTN</a:t>
            </a:r>
            <a:r>
              <a:rPr lang="en-US" altLang="zh-CN" sz="1400" kern="100" baseline="300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CAFs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was an independent prognostic factor for NSCLC.</a:t>
            </a:r>
            <a:endParaRPr lang="zh-CN" altLang="en-US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B53CABA3-BC82-5F79-959E-13D30AC68E1E}"/>
              </a:ext>
            </a:extLst>
          </p:cNvPr>
          <p:cNvSpPr txBox="1">
            <a:spLocks/>
          </p:cNvSpPr>
          <p:nvPr/>
        </p:nvSpPr>
        <p:spPr>
          <a:xfrm>
            <a:off x="90777" y="197"/>
            <a:ext cx="10515600" cy="600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dirty="0">
                <a:latin typeface="+mn-lt"/>
              </a:rPr>
              <a:t>Supplementary Figure 16</a:t>
            </a:r>
            <a:endParaRPr lang="zh-CN" alt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4440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:a16="http://schemas.microsoft.com/office/drawing/2014/main" id="{18788E0F-C612-4FC8-954E-CEE0856CF6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2550" r="50577" b="1"/>
          <a:stretch/>
        </p:blipFill>
        <p:spPr>
          <a:xfrm>
            <a:off x="7685685" y="517166"/>
            <a:ext cx="3870655" cy="2896632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80294F41-EEED-4DC3-D7C3-0B1E1D6D4FB8}"/>
              </a:ext>
            </a:extLst>
          </p:cNvPr>
          <p:cNvSpPr txBox="1">
            <a:spLocks/>
          </p:cNvSpPr>
          <p:nvPr/>
        </p:nvSpPr>
        <p:spPr>
          <a:xfrm>
            <a:off x="134894" y="66675"/>
            <a:ext cx="11149055" cy="3978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/>
              <a:t>Supplementary Figure 1</a:t>
            </a:r>
            <a:endParaRPr lang="zh-CN" altLang="en-US" sz="1800" b="1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64EBB5C-1C0C-A28A-5ED9-03312AC87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6138" y="655619"/>
            <a:ext cx="2802581" cy="153717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952CC00-8438-E503-8C4B-5804C4380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382" y="2218493"/>
            <a:ext cx="2729741" cy="1463834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23B201CD-59E3-6BCC-E2B8-738BBCFAF52E}"/>
              </a:ext>
            </a:extLst>
          </p:cNvPr>
          <p:cNvSpPr txBox="1"/>
          <p:nvPr/>
        </p:nvSpPr>
        <p:spPr>
          <a:xfrm>
            <a:off x="7399252" y="487134"/>
            <a:ext cx="21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554BE0AA-76E8-17C3-7EF4-819BFE59ED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8203" y="2247748"/>
            <a:ext cx="4171390" cy="151191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996761F9-ACBB-40D5-7A5A-9B35DDEF8E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774" y="3759667"/>
            <a:ext cx="4154636" cy="151191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43604CBD-69FC-16CE-6E40-788C537D29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054" y="5316207"/>
            <a:ext cx="4031534" cy="145413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3F2F9A2E-260E-A10C-12D2-8A31261B0D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1506" y="5361969"/>
            <a:ext cx="2655164" cy="1429356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75A8D825-5C0F-5157-E3D3-D5A0DEAD1D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9621" y="3837007"/>
            <a:ext cx="1290887" cy="142935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8E791DD6-C4AD-B8AC-04F4-C25E33756CFD}"/>
              </a:ext>
            </a:extLst>
          </p:cNvPr>
          <p:cNvSpPr txBox="1"/>
          <p:nvPr/>
        </p:nvSpPr>
        <p:spPr>
          <a:xfrm>
            <a:off x="7406285" y="3244334"/>
            <a:ext cx="27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BA80501-BDB3-FC22-B0CB-A0E4A12D49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94555" y="623900"/>
            <a:ext cx="1444283" cy="157605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CC57C5D-EBF0-BA51-A098-B47CE044CD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4674" y="622014"/>
            <a:ext cx="2813717" cy="154317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39066AC-D472-C8D7-B10B-C5DE0FF2F2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10211" y="3855273"/>
            <a:ext cx="1314107" cy="141109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65AC0F4-3A63-8514-CF1E-3A0E0ECC6A8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99385" y="3516283"/>
            <a:ext cx="4630131" cy="327504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925F2887-6CFD-2747-1A8A-2E6779EE83C1}"/>
              </a:ext>
            </a:extLst>
          </p:cNvPr>
          <p:cNvSpPr txBox="1"/>
          <p:nvPr/>
        </p:nvSpPr>
        <p:spPr>
          <a:xfrm>
            <a:off x="134894" y="409732"/>
            <a:ext cx="27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397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74894E-188A-944F-7A76-85B39B6A5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1. Single-cell transcriptomic profiling of main cell types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samples of Peking cohort. </a:t>
            </a:r>
            <a:endParaRPr lang="zh-CN" altLang="en-US" sz="14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13878E-8012-3578-97FA-524E35963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5"/>
            <a:ext cx="10515600" cy="4351338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Feature plot showing the expression of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marker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genes across cell types.</a:t>
            </a:r>
            <a:endParaRPr lang="en-US" altLang="zh-CN" sz="14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UMAP plot of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162,036 cells from 16 NSCLC patients in the Peking cohort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colored by patient and tissue origins. </a:t>
            </a:r>
            <a:endParaRPr lang="zh-CN" altLang="zh-CN" sz="1400" kern="100" dirty="0"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Proportions of cell clusters in the samples of Peking cohort.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T, tumor tissue (</a:t>
            </a:r>
            <a:r>
              <a:rPr lang="en-US" altLang="zh-CN" sz="1400" kern="100" dirty="0" err="1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tLung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); N, normal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tissue (</a:t>
            </a:r>
            <a:r>
              <a:rPr lang="en-US" altLang="zh-CN" sz="1400" kern="100" dirty="0" err="1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nLung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); NT, tumor adjacent tissues (</a:t>
            </a:r>
            <a:r>
              <a:rPr lang="en-US" altLang="zh-CN" sz="1400" kern="100" dirty="0" err="1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ntLung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en-US" sz="14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C3731D1-CC2D-FE4F-8406-9572FCB52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sng" strike="noStrike" cap="none" normalizeH="0" baseline="0">
                <a:ln>
                  <a:noFill/>
                </a:ln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tumor </a:t>
            </a:r>
            <a:r>
              <a:rPr kumimoji="0" lang="en-US" altLang="zh-CN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adjacent</a:t>
            </a:r>
            <a:r>
              <a:rPr kumimoji="0" lang="en-US" altLang="zh-CN" sz="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955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C51F9174-4528-75C5-9958-C08CFD612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91726"/>
            <a:ext cx="11093450" cy="369333"/>
          </a:xfrm>
        </p:spPr>
        <p:txBody>
          <a:bodyPr>
            <a:normAutofit/>
          </a:bodyPr>
          <a:lstStyle/>
          <a:p>
            <a:r>
              <a:rPr lang="en-US" altLang="zh-CN" sz="2000" b="1" dirty="0"/>
              <a:t>Supplementary Figure 2</a:t>
            </a:r>
            <a:endParaRPr lang="zh-CN" altLang="en-US" sz="2000" b="1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A25C1CEF-8025-538B-2ACD-EF27CDA84333}"/>
              </a:ext>
            </a:extLst>
          </p:cNvPr>
          <p:cNvSpPr/>
          <p:nvPr/>
        </p:nvSpPr>
        <p:spPr>
          <a:xfrm>
            <a:off x="774700" y="5714696"/>
            <a:ext cx="10831606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Distributions of fibroblast subpopulations in patients from three NSCLC cohorts. 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Distribution of fibroblast subpopulations showed substantial heterogeneity among different patient origins. Patients with brain metastases in Samsung cohort were labeled in red. </a:t>
            </a:r>
            <a:r>
              <a:rPr lang="en-US" altLang="zh-CN" sz="1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Percentages of patients with the fibroblast subpopulation detected in </a:t>
            </a:r>
            <a:r>
              <a:rPr lang="en-US" altLang="zh-CN" sz="14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scRNA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-seq data of three cohorts.</a:t>
            </a:r>
            <a:endParaRPr lang="zh-CN" altLang="zh-CN" sz="1400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3312737-CC8E-4839-C0E8-86FB853E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152" y="3305687"/>
            <a:ext cx="4036154" cy="240900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AD4312E-830E-BA82-D4ED-A93577C0DB6F}"/>
              </a:ext>
            </a:extLst>
          </p:cNvPr>
          <p:cNvSpPr txBox="1"/>
          <p:nvPr/>
        </p:nvSpPr>
        <p:spPr>
          <a:xfrm>
            <a:off x="311150" y="461059"/>
            <a:ext cx="46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B644B45-2022-89D3-ED23-ACC7DBAD6E49}"/>
              </a:ext>
            </a:extLst>
          </p:cNvPr>
          <p:cNvSpPr txBox="1"/>
          <p:nvPr/>
        </p:nvSpPr>
        <p:spPr>
          <a:xfrm>
            <a:off x="311150" y="3121021"/>
            <a:ext cx="46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8C198C8-D5F5-E66C-6452-3C4D691E2C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80" y="662262"/>
            <a:ext cx="7722472" cy="251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92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782A051D-C0E2-776E-72F2-258B571B1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29" y="83558"/>
            <a:ext cx="11141021" cy="394038"/>
          </a:xfrm>
        </p:spPr>
        <p:txBody>
          <a:bodyPr>
            <a:noAutofit/>
          </a:bodyPr>
          <a:lstStyle/>
          <a:p>
            <a:r>
              <a:rPr lang="en-US" altLang="zh-CN" sz="2000" b="1" dirty="0"/>
              <a:t>Supplementary Figure 3</a:t>
            </a:r>
            <a:endParaRPr lang="zh-CN" altLang="en-US" sz="2000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45886B8-BACF-3B61-0EAA-2AA5D88A1914}"/>
              </a:ext>
            </a:extLst>
          </p:cNvPr>
          <p:cNvSpPr txBox="1"/>
          <p:nvPr/>
        </p:nvSpPr>
        <p:spPr>
          <a:xfrm>
            <a:off x="311150" y="477596"/>
            <a:ext cx="31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CE064E3-1417-1269-7FA8-0CE825020C46}"/>
              </a:ext>
            </a:extLst>
          </p:cNvPr>
          <p:cNvSpPr txBox="1"/>
          <p:nvPr/>
        </p:nvSpPr>
        <p:spPr>
          <a:xfrm>
            <a:off x="5847878" y="477596"/>
            <a:ext cx="31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F02EB81-C42F-FDB2-C21B-7913FEA736F6}"/>
              </a:ext>
            </a:extLst>
          </p:cNvPr>
          <p:cNvSpPr txBox="1"/>
          <p:nvPr/>
        </p:nvSpPr>
        <p:spPr>
          <a:xfrm>
            <a:off x="311150" y="3548506"/>
            <a:ext cx="31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</a:t>
            </a:r>
            <a:endParaRPr lang="zh-CN" alt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95B517A-BE6B-08FC-DCC9-D1DA2E011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378" y="568437"/>
            <a:ext cx="4814443" cy="29943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38AB369-A0BA-E693-9D00-A74328FCF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80" y="568437"/>
            <a:ext cx="4921142" cy="304227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61FD084-BE76-EBDF-01AE-0FACD52AA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780" y="3733172"/>
            <a:ext cx="4883065" cy="3042278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BC98C10D-8168-B658-51EE-81BC1F39F14C}"/>
              </a:ext>
            </a:extLst>
          </p:cNvPr>
          <p:cNvSpPr txBox="1"/>
          <p:nvPr/>
        </p:nvSpPr>
        <p:spPr>
          <a:xfrm>
            <a:off x="5784850" y="3917838"/>
            <a:ext cx="6096000" cy="3075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3. The abundances of fibroblast subpopulations in tumor and normal samples from TCGA.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proportions of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fibroblast subpopulations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in tumor tissues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(N=1027)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and normal tissues (N=108) of the TGCA-NSCLC cohort.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proportions of fibroblast subpopulations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in tumor tissues (N=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526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 and normal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tissues (N=59)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 the TGCA-LUAD cohort.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+mj-lt"/>
              <a:buAutoNum type="alphaUcPeriod"/>
            </a:pP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proportions of fibroblast subpopulations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in  tumor tissues (N=501) and normal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tissues (N=49)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of the TGCA-LUSC cohort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kern="1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analysis was performed using Wilcoxon rank-sum test.</a:t>
            </a:r>
            <a:endParaRPr lang="en-US" altLang="zh-CN" sz="1400" kern="100" dirty="0">
              <a:effectLst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10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E5FC31E-54BA-FC25-03BB-17552BC6D5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67" y="1078686"/>
            <a:ext cx="2163251" cy="301926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9EE9D99-10D5-C0A2-6D12-C07ECF5D4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506" y="1010421"/>
            <a:ext cx="2253977" cy="312709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20E385E-D17C-058C-AC7D-6A0F16356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193" y="962860"/>
            <a:ext cx="2274521" cy="316880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4EB7B078-C80C-6C4F-1B41-2A1DAA88EF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999" y="1078686"/>
            <a:ext cx="2211265" cy="303527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AEFF543-C228-ECDF-128B-E9479C0FF3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2946" y="1070682"/>
            <a:ext cx="2241769" cy="303527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DC7B5C29-1828-8A3D-9CB0-2BEB531161D1}"/>
              </a:ext>
            </a:extLst>
          </p:cNvPr>
          <p:cNvSpPr txBox="1"/>
          <p:nvPr/>
        </p:nvSpPr>
        <p:spPr>
          <a:xfrm>
            <a:off x="292908" y="216585"/>
            <a:ext cx="10255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2000" b="1" dirty="0">
                <a:latin typeface="+mj-lt"/>
                <a:ea typeface="+mj-ea"/>
                <a:cs typeface="+mj-cs"/>
              </a:rPr>
              <a:t>Supplementary Figure 4</a:t>
            </a:r>
            <a:endParaRPr lang="zh-CN" altLang="en-US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057BD1E-A2DE-C827-6EBD-690626B828CE}"/>
              </a:ext>
            </a:extLst>
          </p:cNvPr>
          <p:cNvSpPr txBox="1"/>
          <p:nvPr/>
        </p:nvSpPr>
        <p:spPr>
          <a:xfrm>
            <a:off x="292908" y="4777897"/>
            <a:ext cx="11592830" cy="704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4. Expression of 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representative marker genes for fibroblast subpopulations along the pseudo-time axis.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An individual point represents a single cell and each color corresponds to a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fibroblast subpopulation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The solid black line indicates the pseudo-time kinetics curves of marker genes.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53A5D42-E1C9-F723-C4DC-3C0E590132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9918" y="4179714"/>
            <a:ext cx="4518832" cy="68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5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>
            <a:extLst>
              <a:ext uri="{FF2B5EF4-FFF2-40B4-BE49-F238E27FC236}">
                <a16:creationId xmlns:a16="http://schemas.microsoft.com/office/drawing/2014/main" id="{19F2CCCC-C473-6856-65E3-0F854D64F6F4}"/>
              </a:ext>
            </a:extLst>
          </p:cNvPr>
          <p:cNvSpPr txBox="1"/>
          <p:nvPr/>
        </p:nvSpPr>
        <p:spPr>
          <a:xfrm>
            <a:off x="881434" y="219415"/>
            <a:ext cx="11534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Supplementary Figure </a:t>
            </a:r>
            <a:r>
              <a:rPr lang="en-US" altLang="zh-CN" dirty="0"/>
              <a:t>5</a:t>
            </a:r>
            <a:endParaRPr lang="zh-CN" altLang="en-US" sz="18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AA11BCD-7A78-A44E-9AEA-C8626696A50D}"/>
              </a:ext>
            </a:extLst>
          </p:cNvPr>
          <p:cNvSpPr txBox="1"/>
          <p:nvPr/>
        </p:nvSpPr>
        <p:spPr>
          <a:xfrm>
            <a:off x="735130" y="5547828"/>
            <a:ext cx="10859462" cy="704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5. </a:t>
            </a:r>
            <a:r>
              <a:rPr lang="en-US" altLang="zh-CN" sz="1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IHC staining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sz="1400" b="1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POSTN</a:t>
            </a:r>
            <a:r>
              <a:rPr lang="en-US" altLang="zh-CN" sz="1400" b="1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altLang="zh-CN" sz="1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CAF markers.</a:t>
            </a:r>
            <a:r>
              <a:rPr lang="en-US" altLang="zh-CN" sz="1400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Consecutive slides from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two NSCLC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FFPE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samples were stained 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14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periostin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zh-CN" sz="14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POSTN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COL11A1, and </a:t>
            </a:r>
            <a:r>
              <a:rPr lang="el-GR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 (</a:t>
            </a:r>
            <a:r>
              <a:rPr lang="en-US" altLang="zh-CN" sz="14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ACTA2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by IHC,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respectively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8FE1C73-0D67-EAE4-1AB0-708AD0DA8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30" y="828757"/>
            <a:ext cx="9686183" cy="458493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CFAFA7D-DE15-E216-37CD-F91E1C199EF0}"/>
              </a:ext>
            </a:extLst>
          </p:cNvPr>
          <p:cNvSpPr txBox="1"/>
          <p:nvPr/>
        </p:nvSpPr>
        <p:spPr>
          <a:xfrm>
            <a:off x="10421313" y="1895259"/>
            <a:ext cx="1301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P57 LUAD IIIA</a:t>
            </a:r>
            <a:endParaRPr lang="zh-CN" altLang="en-US" sz="1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992A495-0B0D-6065-4702-F93D4AE11AA9}"/>
              </a:ext>
            </a:extLst>
          </p:cNvPr>
          <p:cNvSpPr txBox="1"/>
          <p:nvPr/>
        </p:nvSpPr>
        <p:spPr>
          <a:xfrm>
            <a:off x="10421313" y="4264223"/>
            <a:ext cx="1301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P58 LUSC IIIA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7501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DA390F8-0975-903F-984C-B1AAC7ED2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800" y="516382"/>
            <a:ext cx="3054349" cy="179844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203FA18-4B5B-C379-A633-EAFE32D30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451" y="2345965"/>
            <a:ext cx="3054349" cy="180484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703F5DD5-5272-D740-E469-BD78FE177997}"/>
              </a:ext>
            </a:extLst>
          </p:cNvPr>
          <p:cNvSpPr txBox="1"/>
          <p:nvPr/>
        </p:nvSpPr>
        <p:spPr>
          <a:xfrm>
            <a:off x="481384" y="82257"/>
            <a:ext cx="11534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Supplementary Figure 6</a:t>
            </a:r>
            <a:endParaRPr lang="zh-CN" altLang="en-US" sz="18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D3E1294-71C6-8174-2587-F0CD14B4E0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85" y="472590"/>
            <a:ext cx="3119066" cy="187143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88B5450-1054-60EE-B898-86F2F266C9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1" y="494997"/>
            <a:ext cx="3054349" cy="183261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18C4646-8FBE-B2CB-5B57-49F55D23D6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69" y="4225115"/>
            <a:ext cx="3138117" cy="188286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1C3B7E6-721E-36D3-1976-005CD63748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183" y="2323074"/>
            <a:ext cx="3170071" cy="190204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504CD0D9-97F4-9BDE-2145-34617C93AA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19" y="2353676"/>
            <a:ext cx="3119067" cy="187143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30C538F0-9438-0824-8509-9FE21CF90C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51" y="4225115"/>
            <a:ext cx="3170071" cy="190204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B598294-F3B5-4E1A-111B-732F3360F22E}"/>
              </a:ext>
            </a:extLst>
          </p:cNvPr>
          <p:cNvSpPr txBox="1"/>
          <p:nvPr/>
        </p:nvSpPr>
        <p:spPr>
          <a:xfrm>
            <a:off x="6957340" y="4344405"/>
            <a:ext cx="4818541" cy="1997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6. </a:t>
            </a:r>
            <a:r>
              <a:rPr lang="en-US" altLang="zh-CN" sz="14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Violin plots showing </a:t>
            </a:r>
            <a:r>
              <a:rPr lang="en-US" altLang="zh-CN" sz="1400" b="1" dirty="0">
                <a:latin typeface="Times New Roman" panose="02020603050405020304" pitchFamily="18" charset="0"/>
              </a:rPr>
              <a:t>the numbers of captured transcripts, unique genes, and proportions of mitochondrial genes in the stereo-seq</a:t>
            </a: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data at bin</a:t>
            </a:r>
            <a:r>
              <a:rPr lang="en-US" altLang="zh-CN" sz="1400" b="1" dirty="0">
                <a:latin typeface="Times New Roman" panose="02020603050405020304" pitchFamily="18" charset="0"/>
              </a:rPr>
              <a:t>100-defined units. </a:t>
            </a:r>
            <a:r>
              <a:rPr lang="en-US" altLang="zh-CN" sz="1400" dirty="0" err="1">
                <a:latin typeface="Times New Roman" panose="02020603050405020304" pitchFamily="18" charset="0"/>
              </a:rPr>
              <a:t>nCount_Spatial</a:t>
            </a:r>
            <a:r>
              <a:rPr lang="en-US" altLang="zh-CN" sz="1400" dirty="0">
                <a:latin typeface="Times New Roman" panose="02020603050405020304" pitchFamily="18" charset="0"/>
              </a:rPr>
              <a:t>, number of captured transcripts. </a:t>
            </a:r>
            <a:r>
              <a:rPr lang="en-US" altLang="zh-CN" sz="1400" dirty="0" err="1">
                <a:latin typeface="Times New Roman" panose="02020603050405020304" pitchFamily="18" charset="0"/>
              </a:rPr>
              <a:t>nFeature_Spatial</a:t>
            </a:r>
            <a:r>
              <a:rPr lang="en-US" altLang="zh-CN" sz="1400" dirty="0">
                <a:latin typeface="Times New Roman" panose="02020603050405020304" pitchFamily="18" charset="0"/>
              </a:rPr>
              <a:t>, number of unique genes. Percent.mt, proportions of mitochondrial genes.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2091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:a16="http://schemas.microsoft.com/office/drawing/2014/main" id="{DB80539B-49D6-6885-E473-98E5050EC1C7}"/>
              </a:ext>
            </a:extLst>
          </p:cNvPr>
          <p:cNvSpPr txBox="1"/>
          <p:nvPr/>
        </p:nvSpPr>
        <p:spPr>
          <a:xfrm>
            <a:off x="584200" y="219415"/>
            <a:ext cx="11831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Supplementary Figure 7</a:t>
            </a:r>
            <a:endParaRPr lang="zh-CN" altLang="en-US" sz="18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8092078-112C-7E8E-2A3D-3FE344F074D9}"/>
              </a:ext>
            </a:extLst>
          </p:cNvPr>
          <p:cNvSpPr txBox="1"/>
          <p:nvPr/>
        </p:nvSpPr>
        <p:spPr>
          <a:xfrm>
            <a:off x="654032" y="857250"/>
            <a:ext cx="571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5A7E961-DBE4-44AF-0556-E2EE1E0BEBC4}"/>
              </a:ext>
            </a:extLst>
          </p:cNvPr>
          <p:cNvSpPr txBox="1"/>
          <p:nvPr/>
        </p:nvSpPr>
        <p:spPr>
          <a:xfrm>
            <a:off x="6045182" y="857250"/>
            <a:ext cx="571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3DD1506-B191-14DD-9808-812121CCFE36}"/>
              </a:ext>
            </a:extLst>
          </p:cNvPr>
          <p:cNvSpPr txBox="1"/>
          <p:nvPr/>
        </p:nvSpPr>
        <p:spPr>
          <a:xfrm>
            <a:off x="723900" y="4123660"/>
            <a:ext cx="10744200" cy="704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7. Marker gene expression in bin clusters of patient P39 and P52.</a:t>
            </a:r>
            <a:r>
              <a:rPr lang="en-US" altLang="zh-CN" sz="1400" b="1" kern="100" dirty="0"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average expression of marker genes across annotated bin clusters in Patient#39 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4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4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Patient#52 (</a:t>
            </a:r>
            <a:r>
              <a:rPr lang="en-US" altLang="zh-CN" sz="14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14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zh-CN" sz="14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dot size indicates the percentage of bins expressing the genes in each cluster.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10C4DB1-189E-7D8E-DC86-2F2FEB778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1272945"/>
            <a:ext cx="4867311" cy="264796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FE0C614-9C1C-41F4-E185-AFDC1574C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882" y="1272945"/>
            <a:ext cx="4800635" cy="265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88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8888</TotalTime>
  <Words>980</Words>
  <Application>Microsoft Office PowerPoint</Application>
  <PresentationFormat>宽屏</PresentationFormat>
  <Paragraphs>82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等线</vt:lpstr>
      <vt:lpstr>等线 Light</vt:lpstr>
      <vt:lpstr>Arial</vt:lpstr>
      <vt:lpstr>Times New Roman</vt:lpstr>
      <vt:lpstr>Office 主题​​</vt:lpstr>
      <vt:lpstr>Single-cell and spatial transcriptomics reveal POSTN+ cancer-associated fibroblasts corelated with immune suppression and tumor progression in non-small cell lung cancer </vt:lpstr>
      <vt:lpstr>PowerPoint 演示文稿</vt:lpstr>
      <vt:lpstr>Supplementary Figure 1. Single-cell transcriptomic profiling of main cell types in the samples of Peking cohort. </vt:lpstr>
      <vt:lpstr>Supplementary Figure 2</vt:lpstr>
      <vt:lpstr>Supplementary Figure 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Supplementary Figure 10</vt:lpstr>
      <vt:lpstr>PowerPoint 演示文稿</vt:lpstr>
      <vt:lpstr>PowerPoint 演示文稿</vt:lpstr>
      <vt:lpstr>Supplementary Figure 13</vt:lpstr>
      <vt:lpstr>Supplementary Figure 14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肺癌时空附件图表</dc:title>
  <dc:creator>409985846@qq.com</dc:creator>
  <cp:lastModifiedBy>陈 超</cp:lastModifiedBy>
  <cp:revision>268</cp:revision>
  <dcterms:created xsi:type="dcterms:W3CDTF">2022-09-27T07:47:36Z</dcterms:created>
  <dcterms:modified xsi:type="dcterms:W3CDTF">2023-11-27T05:25:05Z</dcterms:modified>
</cp:coreProperties>
</file>