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 snapToObjects="1">
      <p:cViewPr varScale="1">
        <p:scale>
          <a:sx n="60" d="100"/>
          <a:sy n="60" d="100"/>
        </p:scale>
        <p:origin x="84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57271-5C0B-4A4C-8AE5-B352869B2F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D516FF-2EA1-CA40-8D8B-E36E70FEC5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9A28F2-2407-CF48-9055-8F662D88D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CF6AA-E6CD-4747-B53F-6838AAC7791D}" type="datetimeFigureOut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48D572-878B-0142-85AF-799151F26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35CCB-565B-9144-848B-7C192965D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259C-376A-D84A-B9EF-1C0CF0D7C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648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4BF81-0824-354B-AD2D-EFE19B5E4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9DAC55-E698-7B4A-8C04-AD321E34F4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A5428-CE56-924C-81CD-8E62B094D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CF6AA-E6CD-4747-B53F-6838AAC7791D}" type="datetimeFigureOut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2B5E15-DDD9-1E4C-A47B-CF1AA4812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AD759-CDDA-D549-A8D0-A49A5D567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259C-376A-D84A-B9EF-1C0CF0D7C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299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E2FF45-CF66-4642-8AC9-7277262ABB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906FE5-D4FB-8041-B911-2B4A9A7EE6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9279EE-E1CA-B749-981D-0A6C84AE6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CF6AA-E6CD-4747-B53F-6838AAC7791D}" type="datetimeFigureOut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CE03B1-B8FC-C043-9769-4714EA9AD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4CB4BE-7B26-D84A-9043-EF416FA27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259C-376A-D84A-B9EF-1C0CF0D7C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525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4A7E7-C437-A44F-87DB-2B1745856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0E23B-AC77-A344-9E47-ABEA3BFC1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6AD5D-52A2-FC4F-8B4D-26F6950A1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CF6AA-E6CD-4747-B53F-6838AAC7791D}" type="datetimeFigureOut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A5D825-24AF-C842-BAB3-86BD2DC54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0E4AF-8EF6-CF41-A0C1-9E0FCBC34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259C-376A-D84A-B9EF-1C0CF0D7C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856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E9867-E04C-DD48-B55E-967B0A9AF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68A47C-83B8-0B4D-B3AA-6D6D50D9C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D0A32-29D4-904F-A00B-FC5A7363C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CF6AA-E6CD-4747-B53F-6838AAC7791D}" type="datetimeFigureOut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5F963-BA53-BA43-AC9D-EBF323509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300209-3DD7-7247-8E80-39C2E5B44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259C-376A-D84A-B9EF-1C0CF0D7C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69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CB342-F11B-3F40-8E6E-3846BFD0B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E559B9-0831-AC4A-8F00-42C97ADAF7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605797-CFEB-7148-8DF5-ECD665AF85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68953-35C5-0A48-A8F2-5FACB1DED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CF6AA-E6CD-4747-B53F-6838AAC7791D}" type="datetimeFigureOut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759F98-223F-F943-B211-291CF83F3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31E66-F492-2442-8256-3C7199064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259C-376A-D84A-B9EF-1C0CF0D7C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436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03136-D43F-D742-A8D7-672EED119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C6BA0-C697-014B-8EDE-9495331A9B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C0A201-22AF-EB40-AEFF-6F5242B42E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611109-8C9E-F24E-AAE5-9CC8BDF3FB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3A64E1-554F-EE45-B2EF-C38EA7A921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15AEAC-A817-B44D-956F-F39F280F1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CF6AA-E6CD-4747-B53F-6838AAC7791D}" type="datetimeFigureOut">
              <a:rPr lang="en-US" smtClean="0"/>
              <a:t>1/8/2023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835E8A-DED9-EE41-8B66-A62F87534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6CDBF2-88B7-9B4B-A96F-3104B7DFA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259C-376A-D84A-B9EF-1C0CF0D7C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707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09D86-04D8-6140-9518-BB469EAFF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3D2DB0-00C5-CD47-B0A0-F5F1AAFC3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CF6AA-E6CD-4747-B53F-6838AAC7791D}" type="datetimeFigureOut">
              <a:rPr lang="en-US" smtClean="0"/>
              <a:t>1/8/2023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2565C9-B224-5A4F-9BE4-1152C98DE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8D5E64-108D-FF4E-9365-4B9A278ED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259C-376A-D84A-B9EF-1C0CF0D7C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195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6E206C-BEE0-5A48-9C2A-6A4FEB22A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CF6AA-E6CD-4747-B53F-6838AAC7791D}" type="datetimeFigureOut">
              <a:rPr lang="en-US" smtClean="0"/>
              <a:t>1/8/2023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DF6C48-AED9-4C43-9E32-0A4398828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9B607-46B5-7348-9394-5A2775528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259C-376A-D84A-B9EF-1C0CF0D7C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264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02B6E-B6F9-D04E-AF71-72225A39D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098CB-DC01-3B4E-A285-C05B23A66F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74D2B2-FCB6-1E44-9851-98DA576D7B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71767F-ACD0-8E4B-B72B-F62AF52FF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CF6AA-E6CD-4747-B53F-6838AAC7791D}" type="datetimeFigureOut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3EB799-22A7-424B-A55C-392A36779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7CC4A4-FF80-F14D-A137-6DA8C877C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259C-376A-D84A-B9EF-1C0CF0D7C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709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18BAF-C497-B044-9513-9E3716F34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D5DBCA-D87F-4E41-9302-4775705906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BF2846-997A-254D-B490-E57A937F37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5F4A24-2E30-994C-B426-0B6AE1A44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CF6AA-E6CD-4747-B53F-6838AAC7791D}" type="datetimeFigureOut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BB8663-8B12-E74D-AC29-390ADE314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17C39A-FF6A-C348-8EB8-48F39847F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A259C-376A-D84A-B9EF-1C0CF0D7C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44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FEFCB8-3EA8-144D-BAE7-AA84A3870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F6B10-CAD1-2C47-8A65-D5193CAD07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BE365-62F5-7E4B-AA52-67EC63077B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CF6AA-E6CD-4747-B53F-6838AAC7791D}" type="datetimeFigureOut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9747D-8873-914A-9154-6AD1D0435F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3BC38-B364-0140-A461-468E39335B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A259C-376A-D84A-B9EF-1C0CF0D7C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315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7BAD8DE4-0995-5146-810F-EE89FCFDC9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830"/>
          <a:stretch/>
        </p:blipFill>
        <p:spPr>
          <a:xfrm>
            <a:off x="6057009" y="3423577"/>
            <a:ext cx="3054411" cy="24945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894156-9A36-A243-AD56-B915DFD9B50D}"/>
              </a:ext>
            </a:extLst>
          </p:cNvPr>
          <p:cNvSpPr txBox="1"/>
          <p:nvPr/>
        </p:nvSpPr>
        <p:spPr>
          <a:xfrm>
            <a:off x="219386" y="153574"/>
            <a:ext cx="4801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Supplemental Figure 4. Pulmonary Function Tests</a:t>
            </a:r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D0A013ED-4093-1A4B-9D37-7C323C331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8304" y="527918"/>
            <a:ext cx="4164673" cy="2968317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E5B95CE8-CC63-5A44-963B-E4664A5C0F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4942"/>
          <a:stretch/>
        </p:blipFill>
        <p:spPr>
          <a:xfrm>
            <a:off x="2733792" y="3496235"/>
            <a:ext cx="3054412" cy="25258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2024056-FED4-7745-A031-2EFC44D03656}"/>
              </a:ext>
            </a:extLst>
          </p:cNvPr>
          <p:cNvSpPr txBox="1"/>
          <p:nvPr/>
        </p:nvSpPr>
        <p:spPr>
          <a:xfrm>
            <a:off x="3109861" y="653284"/>
            <a:ext cx="4109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A.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4EAECF-3DF0-F445-A277-0EA003D2EDD1}"/>
              </a:ext>
            </a:extLst>
          </p:cNvPr>
          <p:cNvSpPr txBox="1"/>
          <p:nvPr/>
        </p:nvSpPr>
        <p:spPr>
          <a:xfrm>
            <a:off x="2528319" y="3403455"/>
            <a:ext cx="4109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B.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2AFB09-77B8-5942-A3F8-6FF220EE9B2C}"/>
              </a:ext>
            </a:extLst>
          </p:cNvPr>
          <p:cNvSpPr txBox="1"/>
          <p:nvPr/>
        </p:nvSpPr>
        <p:spPr>
          <a:xfrm>
            <a:off x="6096000" y="3391620"/>
            <a:ext cx="389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5FC19C-A7CA-E041-AAC8-CDF8DEFFF076}"/>
              </a:ext>
            </a:extLst>
          </p:cNvPr>
          <p:cNvSpPr txBox="1"/>
          <p:nvPr/>
        </p:nvSpPr>
        <p:spPr>
          <a:xfrm>
            <a:off x="2482013" y="5930508"/>
            <a:ext cx="72279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Pulmonary function tests in each treatment arm normalized to percent predicted with bars denoting range. A) Diffusion capacity for carbon monoxide (DLCO). B) Forced expiratory volume in one second (FEV</a:t>
            </a:r>
            <a:r>
              <a:rPr lang="en-US" sz="1300" baseline="-25000" dirty="0"/>
              <a:t>1</a:t>
            </a:r>
            <a:r>
              <a:rPr lang="en-US" sz="1300" dirty="0"/>
              <a:t>). C) Forced vital capacity (FVC). Changes in parameters were not statistically significant by Wilcoxon rank-sum test (p&gt;0.05). </a:t>
            </a:r>
          </a:p>
        </p:txBody>
      </p:sp>
    </p:spTree>
    <p:extLst>
      <p:ext uri="{BB962C8B-B14F-4D97-AF65-F5344CB8AC3E}">
        <p14:creationId xmlns:p14="http://schemas.microsoft.com/office/powerpoint/2010/main" val="101105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74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Randomised, phase II, placebo-controlled trial of nintedanib for the treatment of radiation pneumonitis</dc:title>
  <dc:creator>Zachary Moore</dc:creator>
  <cp:lastModifiedBy>Rimner, Andreas/Radiation Oncology</cp:lastModifiedBy>
  <cp:revision>26</cp:revision>
  <dcterms:created xsi:type="dcterms:W3CDTF">2021-12-21T23:31:02Z</dcterms:created>
  <dcterms:modified xsi:type="dcterms:W3CDTF">2023-01-08T23:19:13Z</dcterms:modified>
</cp:coreProperties>
</file>