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7" r:id="rId2"/>
    <p:sldId id="274" r:id="rId3"/>
    <p:sldId id="260" r:id="rId4"/>
    <p:sldId id="275" r:id="rId5"/>
    <p:sldId id="276" r:id="rId6"/>
    <p:sldId id="258" r:id="rId7"/>
    <p:sldId id="259" r:id="rId8"/>
    <p:sldId id="266" r:id="rId9"/>
    <p:sldId id="261" r:id="rId10"/>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E5DC"/>
    <a:srgbClr val="FF78CD"/>
    <a:srgbClr val="1203FF"/>
    <a:srgbClr val="27DFD4"/>
    <a:srgbClr val="A123A2"/>
    <a:srgbClr val="0072EC"/>
    <a:srgbClr val="3B6C97"/>
    <a:srgbClr val="FFD200"/>
    <a:srgbClr val="B4FF30"/>
    <a:srgbClr val="2CB4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15"/>
    <p:restoredTop sz="96405"/>
  </p:normalViewPr>
  <p:slideViewPr>
    <p:cSldViewPr snapToGrid="0">
      <p:cViewPr varScale="1">
        <p:scale>
          <a:sx n="114" d="100"/>
          <a:sy n="114" d="100"/>
        </p:scale>
        <p:origin x="3360" y="160"/>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FF5C082-5656-164A-96BD-AFB54AE0CBA6}" type="datetimeFigureOut">
              <a:rPr lang="en-US" smtClean="0"/>
              <a:t>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366318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FF5C082-5656-164A-96BD-AFB54AE0CBA6}" type="datetimeFigureOut">
              <a:rPr lang="en-US" smtClean="0"/>
              <a:t>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3772034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FF5C082-5656-164A-96BD-AFB54AE0CBA6}" type="datetimeFigureOut">
              <a:rPr lang="en-US" smtClean="0"/>
              <a:t>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3031219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FF5C082-5656-164A-96BD-AFB54AE0CBA6}" type="datetimeFigureOut">
              <a:rPr lang="en-US" smtClean="0"/>
              <a:t>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874065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F5C082-5656-164A-96BD-AFB54AE0CBA6}" type="datetimeFigureOut">
              <a:rPr lang="en-US" smtClean="0"/>
              <a:t>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1735211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FF5C082-5656-164A-96BD-AFB54AE0CBA6}" type="datetimeFigureOut">
              <a:rPr lang="en-US" smtClean="0"/>
              <a:t>12/4/23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3345658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FF5C082-5656-164A-96BD-AFB54AE0CBA6}" type="datetimeFigureOut">
              <a:rPr lang="en-US" smtClean="0"/>
              <a:t>12/4/23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1638193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FF5C082-5656-164A-96BD-AFB54AE0CBA6}" type="datetimeFigureOut">
              <a:rPr lang="en-US" smtClean="0"/>
              <a:t>12/4/23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430032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F5C082-5656-164A-96BD-AFB54AE0CBA6}" type="datetimeFigureOut">
              <a:rPr lang="en-US" smtClean="0"/>
              <a:t>12/4/23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883810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FF5C082-5656-164A-96BD-AFB54AE0CBA6}" type="datetimeFigureOut">
              <a:rPr lang="en-US" smtClean="0"/>
              <a:t>12/4/23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24134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FF5C082-5656-164A-96BD-AFB54AE0CBA6}" type="datetimeFigureOut">
              <a:rPr lang="en-US" smtClean="0"/>
              <a:t>12/4/23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7E4C7A-6722-FC40-8242-770579AED596}" type="slidenum">
              <a:rPr lang="en-US" smtClean="0"/>
              <a:t>‹#›</a:t>
            </a:fld>
            <a:endParaRPr lang="en-US"/>
          </a:p>
        </p:txBody>
      </p:sp>
    </p:spTree>
    <p:extLst>
      <p:ext uri="{BB962C8B-B14F-4D97-AF65-F5344CB8AC3E}">
        <p14:creationId xmlns:p14="http://schemas.microsoft.com/office/powerpoint/2010/main" val="3687027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6FF5C082-5656-164A-96BD-AFB54AE0CBA6}" type="datetimeFigureOut">
              <a:rPr lang="en-US" smtClean="0"/>
              <a:t>12/4/23</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DF7E4C7A-6722-FC40-8242-770579AED596}" type="slidenum">
              <a:rPr lang="en-US" smtClean="0"/>
              <a:t>‹#›</a:t>
            </a:fld>
            <a:endParaRPr lang="en-US"/>
          </a:p>
        </p:txBody>
      </p:sp>
    </p:spTree>
    <p:extLst>
      <p:ext uri="{BB962C8B-B14F-4D97-AF65-F5344CB8AC3E}">
        <p14:creationId xmlns:p14="http://schemas.microsoft.com/office/powerpoint/2010/main" val="32695569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image" Target="../media/image3.tiff"/><Relationship Id="rId7" Type="http://schemas.openxmlformats.org/officeDocument/2006/relationships/image" Target="../media/image6.tiff"/><Relationship Id="rId2" Type="http://schemas.openxmlformats.org/officeDocument/2006/relationships/image" Target="../media/image2.tiff"/><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5.png"/><Relationship Id="rId10" Type="http://schemas.openxmlformats.org/officeDocument/2006/relationships/image" Target="../media/image9.tiff"/><Relationship Id="rId4" Type="http://schemas.openxmlformats.org/officeDocument/2006/relationships/image" Target="../media/image4.tiff"/><Relationship Id="rId9" Type="http://schemas.openxmlformats.org/officeDocument/2006/relationships/image" Target="../media/image8.tiff"/></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8795E1EA-E61E-868B-76DA-6BE083CEA555}"/>
              </a:ext>
            </a:extLst>
          </p:cNvPr>
          <p:cNvGraphicFramePr>
            <a:graphicFrameLocks noGrp="1"/>
          </p:cNvGraphicFramePr>
          <p:nvPr>
            <p:extLst>
              <p:ext uri="{D42A27DB-BD31-4B8C-83A1-F6EECF244321}">
                <p14:modId xmlns:p14="http://schemas.microsoft.com/office/powerpoint/2010/main" val="2313237533"/>
              </p:ext>
            </p:extLst>
          </p:nvPr>
        </p:nvGraphicFramePr>
        <p:xfrm>
          <a:off x="1250588" y="1202288"/>
          <a:ext cx="4447306" cy="3017520"/>
        </p:xfrm>
        <a:graphic>
          <a:graphicData uri="http://schemas.openxmlformats.org/drawingml/2006/table">
            <a:tbl>
              <a:tblPr>
                <a:tableStyleId>{6E25E649-3F16-4E02-A733-19D2CDBF48F0}</a:tableStyleId>
              </a:tblPr>
              <a:tblGrid>
                <a:gridCol w="858855">
                  <a:extLst>
                    <a:ext uri="{9D8B030D-6E8A-4147-A177-3AD203B41FA5}">
                      <a16:colId xmlns:a16="http://schemas.microsoft.com/office/drawing/2014/main" val="214269709"/>
                    </a:ext>
                  </a:extLst>
                </a:gridCol>
                <a:gridCol w="1112729">
                  <a:extLst>
                    <a:ext uri="{9D8B030D-6E8A-4147-A177-3AD203B41FA5}">
                      <a16:colId xmlns:a16="http://schemas.microsoft.com/office/drawing/2014/main" val="1065231466"/>
                    </a:ext>
                  </a:extLst>
                </a:gridCol>
                <a:gridCol w="609745">
                  <a:extLst>
                    <a:ext uri="{9D8B030D-6E8A-4147-A177-3AD203B41FA5}">
                      <a16:colId xmlns:a16="http://schemas.microsoft.com/office/drawing/2014/main" val="3295063791"/>
                    </a:ext>
                  </a:extLst>
                </a:gridCol>
                <a:gridCol w="876932">
                  <a:extLst>
                    <a:ext uri="{9D8B030D-6E8A-4147-A177-3AD203B41FA5}">
                      <a16:colId xmlns:a16="http://schemas.microsoft.com/office/drawing/2014/main" val="709053366"/>
                    </a:ext>
                  </a:extLst>
                </a:gridCol>
                <a:gridCol w="989045">
                  <a:extLst>
                    <a:ext uri="{9D8B030D-6E8A-4147-A177-3AD203B41FA5}">
                      <a16:colId xmlns:a16="http://schemas.microsoft.com/office/drawing/2014/main" val="2071738599"/>
                    </a:ext>
                  </a:extLst>
                </a:gridCol>
              </a:tblGrid>
              <a:tr h="274320">
                <a:tc>
                  <a:txBody>
                    <a:bodyPr/>
                    <a:lstStyle/>
                    <a:p>
                      <a:pPr algn="ctr" fontAlgn="b"/>
                      <a:r>
                        <a:rPr lang="en-US" sz="1400" b="1" u="none" strike="noStrike" dirty="0">
                          <a:effectLst/>
                          <a:latin typeface="Arial" panose="020B0604020202020204" pitchFamily="34" charset="0"/>
                          <a:cs typeface="Arial" panose="020B0604020202020204" pitchFamily="34" charset="0"/>
                        </a:rPr>
                        <a:t>Construct</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400" b="1" u="none" strike="noStrike" dirty="0">
                          <a:effectLst/>
                          <a:latin typeface="Arial" panose="020B0604020202020204" pitchFamily="34" charset="0"/>
                          <a:cs typeface="Arial" panose="020B0604020202020204" pitchFamily="34" charset="0"/>
                        </a:rPr>
                        <a:t>Mutation</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400" b="1" u="none" strike="noStrike" dirty="0">
                          <a:effectLst/>
                          <a:latin typeface="Arial" panose="020B0604020202020204" pitchFamily="34" charset="0"/>
                          <a:cs typeface="Arial" panose="020B0604020202020204" pitchFamily="34" charset="0"/>
                        </a:rPr>
                        <a:t>Yield</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400" b="1" u="none" strike="noStrike" dirty="0">
                          <a:effectLst/>
                          <a:latin typeface="Arial" panose="020B0604020202020204" pitchFamily="34" charset="0"/>
                          <a:cs typeface="Arial" panose="020B0604020202020204" pitchFamily="34" charset="0"/>
                        </a:rPr>
                        <a:t>Prefusion</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400" b="1" u="none" strike="noStrike" dirty="0">
                          <a:effectLst/>
                          <a:latin typeface="Arial" panose="020B0604020202020204" pitchFamily="34" charset="0"/>
                          <a:cs typeface="Arial" panose="020B0604020202020204" pitchFamily="34" charset="0"/>
                        </a:rPr>
                        <a:t>Tm (DSC)</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2661907063"/>
                  </a:ext>
                </a:extLst>
              </a:tr>
              <a:tr h="274320">
                <a:tc>
                  <a:txBody>
                    <a:bodyPr/>
                    <a:lstStyle/>
                    <a:p>
                      <a:pPr algn="ctr" fontAlgn="b"/>
                      <a:r>
                        <a:rPr lang="en-US" sz="1200" b="1" u="none" strike="noStrike" kern="1200" dirty="0">
                          <a:solidFill>
                            <a:schemeClr val="dk1"/>
                          </a:solidFill>
                          <a:effectLst/>
                          <a:latin typeface="Arial" panose="020B0604020202020204" pitchFamily="34" charset="0"/>
                          <a:ea typeface="+mn-ea"/>
                          <a:cs typeface="Arial" panose="020B0604020202020204" pitchFamily="34" charset="0"/>
                        </a:rPr>
                        <a:t>DS1</a:t>
                      </a: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N777C-A1022C</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a:effectLst/>
                          <a:latin typeface="Arial" panose="020B0604020202020204" pitchFamily="34" charset="0"/>
                          <a:cs typeface="Arial" panose="020B0604020202020204" pitchFamily="34" charset="0"/>
                        </a:rPr>
                        <a:t>146</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N</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3136586436"/>
                  </a:ext>
                </a:extLst>
              </a:tr>
              <a:tr h="274320">
                <a:tc>
                  <a:txBody>
                    <a:bodyPr/>
                    <a:lstStyle/>
                    <a:p>
                      <a:pPr algn="ctr" fontAlgn="b"/>
                      <a:r>
                        <a:rPr lang="en-US" sz="1200" b="1" u="none" strike="noStrike" kern="1200" dirty="0">
                          <a:solidFill>
                            <a:schemeClr val="dk1"/>
                          </a:solidFill>
                          <a:effectLst/>
                          <a:latin typeface="Arial" panose="020B0604020202020204" pitchFamily="34" charset="0"/>
                          <a:ea typeface="+mn-ea"/>
                          <a:cs typeface="Arial" panose="020B0604020202020204" pitchFamily="34" charset="0"/>
                        </a:rPr>
                        <a:t>DS2</a:t>
                      </a: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K733C-L861C</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a:effectLst/>
                          <a:latin typeface="Arial" panose="020B0604020202020204" pitchFamily="34" charset="0"/>
                          <a:cs typeface="Arial" panose="020B0604020202020204" pitchFamily="34" charset="0"/>
                        </a:rPr>
                        <a:t>0</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3950650069"/>
                  </a:ext>
                </a:extLst>
              </a:tr>
              <a:tr h="274320">
                <a:tc>
                  <a:txBody>
                    <a:bodyPr/>
                    <a:lstStyle/>
                    <a:p>
                      <a:pPr algn="ctr" fontAlgn="b"/>
                      <a:r>
                        <a:rPr lang="en-US" sz="1200" b="1" u="none" strike="noStrike" kern="1200" dirty="0">
                          <a:solidFill>
                            <a:schemeClr val="dk1"/>
                          </a:solidFill>
                          <a:effectLst/>
                          <a:latin typeface="Arial" panose="020B0604020202020204" pitchFamily="34" charset="0"/>
                          <a:ea typeface="+mn-ea"/>
                          <a:cs typeface="Arial" panose="020B0604020202020204" pitchFamily="34" charset="0"/>
                        </a:rPr>
                        <a:t>DS3</a:t>
                      </a: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P715C-P1069C</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8</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N</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2240728189"/>
                  </a:ext>
                </a:extLst>
              </a:tr>
              <a:tr h="274320">
                <a:tc>
                  <a:txBody>
                    <a:bodyPr/>
                    <a:lstStyle/>
                    <a:p>
                      <a:pPr algn="ctr" fontAlgn="b"/>
                      <a:r>
                        <a:rPr lang="en-US" sz="1200" b="1" u="none" strike="noStrike" kern="1200" dirty="0">
                          <a:solidFill>
                            <a:schemeClr val="dk1"/>
                          </a:solidFill>
                          <a:effectLst/>
                          <a:latin typeface="Arial" panose="020B0604020202020204" pitchFamily="34" charset="0"/>
                          <a:ea typeface="+mn-ea"/>
                          <a:cs typeface="Arial" panose="020B0604020202020204" pitchFamily="34" charset="0"/>
                        </a:rPr>
                        <a:t>DS4</a:t>
                      </a:r>
                    </a:p>
                  </a:txBody>
                  <a:tcPr marL="5684" marR="5684" marT="5684" marB="0" anchor="ctr"/>
                </a:tc>
                <a:tc>
                  <a:txBody>
                    <a:bodyPr/>
                    <a:lstStyle/>
                    <a:p>
                      <a:pPr algn="ctr" fontAlgn="b"/>
                      <a:r>
                        <a:rPr lang="en-US" sz="1200" u="none" strike="noStrike">
                          <a:effectLst/>
                          <a:latin typeface="Arial" panose="020B0604020202020204" pitchFamily="34" charset="0"/>
                          <a:cs typeface="Arial" panose="020B0604020202020204" pitchFamily="34" charset="0"/>
                        </a:rPr>
                        <a:t>N717C-A1070C</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24</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Y</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3546270432"/>
                  </a:ext>
                </a:extLst>
              </a:tr>
              <a:tr h="274320">
                <a:tc>
                  <a:txBody>
                    <a:bodyPr/>
                    <a:lstStyle/>
                    <a:p>
                      <a:pPr algn="ctr" fontAlgn="b"/>
                      <a:r>
                        <a:rPr lang="en-US" sz="1200" b="1" u="none" strike="noStrike" kern="1200" dirty="0">
                          <a:solidFill>
                            <a:schemeClr val="dk1"/>
                          </a:solidFill>
                          <a:effectLst/>
                          <a:latin typeface="Arial" panose="020B0604020202020204" pitchFamily="34" charset="0"/>
                          <a:ea typeface="+mn-ea"/>
                          <a:cs typeface="Arial" panose="020B0604020202020204" pitchFamily="34" charset="0"/>
                        </a:rPr>
                        <a:t>DS5</a:t>
                      </a: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I788C-A876C</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148</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Y</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58.1 ± 0.1</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2051736198"/>
                  </a:ext>
                </a:extLst>
              </a:tr>
              <a:tr h="274320">
                <a:tc>
                  <a:txBody>
                    <a:bodyPr/>
                    <a:lstStyle/>
                    <a:p>
                      <a:pPr algn="ctr" fontAlgn="b"/>
                      <a:r>
                        <a:rPr lang="en-US" sz="1200" b="1" u="none" strike="noStrike" kern="1200" dirty="0">
                          <a:solidFill>
                            <a:schemeClr val="dk1"/>
                          </a:solidFill>
                          <a:effectLst/>
                          <a:latin typeface="Arial" panose="020B0604020202020204" pitchFamily="34" charset="0"/>
                          <a:ea typeface="+mn-ea"/>
                          <a:cs typeface="Arial" panose="020B0604020202020204" pitchFamily="34" charset="0"/>
                        </a:rPr>
                        <a:t>DS6</a:t>
                      </a: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Y789C-A879C</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152</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Y</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u="none" strike="noStrike" dirty="0">
                          <a:effectLst/>
                          <a:latin typeface="Arial" panose="020B0604020202020204" pitchFamily="34" charset="0"/>
                          <a:cs typeface="Arial" panose="020B0604020202020204" pitchFamily="34" charset="0"/>
                        </a:rPr>
                        <a:t>54.8 ± 0.1</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1077920654"/>
                  </a:ext>
                </a:extLst>
              </a:tr>
              <a:tr h="274320">
                <a:tc>
                  <a:txBody>
                    <a:bodyPr/>
                    <a:lstStyle/>
                    <a:p>
                      <a:pPr algn="ctr" fontAlgn="b"/>
                      <a:r>
                        <a:rPr lang="en-US" sz="1200" b="1" u="none" strike="noStrike" kern="1200" dirty="0">
                          <a:solidFill>
                            <a:schemeClr val="dk1"/>
                          </a:solidFill>
                          <a:effectLst/>
                          <a:latin typeface="Arial" panose="020B0604020202020204" pitchFamily="34" charset="0"/>
                          <a:ea typeface="+mn-ea"/>
                          <a:cs typeface="Arial" panose="020B0604020202020204" pitchFamily="34" charset="0"/>
                        </a:rPr>
                        <a:t>DS7</a:t>
                      </a: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K790C-A879C</a:t>
                      </a:r>
                      <a:endParaRPr lang="en-US" sz="1200" b="1" i="0" u="none" strike="noStrike" dirty="0">
                        <a:solidFill>
                          <a:srgbClr val="FF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90</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Y</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56.8 ± 0.3</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1927719062"/>
                  </a:ext>
                </a:extLst>
              </a:tr>
              <a:tr h="274320">
                <a:tc>
                  <a:txBody>
                    <a:bodyPr/>
                    <a:lstStyle/>
                    <a:p>
                      <a:pPr algn="ctr" fontAlgn="b"/>
                      <a:r>
                        <a:rPr lang="en-US" sz="1200" b="1" u="none" strike="noStrike" kern="1200" dirty="0">
                          <a:solidFill>
                            <a:schemeClr val="dk1"/>
                          </a:solidFill>
                          <a:effectLst/>
                          <a:latin typeface="Arial" panose="020B0604020202020204" pitchFamily="34" charset="0"/>
                          <a:ea typeface="+mn-ea"/>
                          <a:cs typeface="Arial" panose="020B0604020202020204" pitchFamily="34" charset="0"/>
                        </a:rPr>
                        <a:t>DS8</a:t>
                      </a:r>
                    </a:p>
                  </a:txBody>
                  <a:tcPr marL="5684" marR="5684" marT="5684" marB="0" anchor="ctr"/>
                </a:tc>
                <a:tc>
                  <a:txBody>
                    <a:bodyPr/>
                    <a:lstStyle/>
                    <a:p>
                      <a:pPr algn="ctr" fontAlgn="b"/>
                      <a:r>
                        <a:rPr lang="en-US" sz="1200" u="none" strike="noStrike">
                          <a:effectLst/>
                          <a:latin typeface="Arial" panose="020B0604020202020204" pitchFamily="34" charset="0"/>
                          <a:cs typeface="Arial" panose="020B0604020202020204" pitchFamily="34" charset="0"/>
                        </a:rPr>
                        <a:t>F797C-F898C</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95</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N</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1221122055"/>
                  </a:ext>
                </a:extLst>
              </a:tr>
              <a:tr h="274320">
                <a:tc>
                  <a:txBody>
                    <a:bodyPr/>
                    <a:lstStyle/>
                    <a:p>
                      <a:pPr algn="ctr" fontAlgn="b"/>
                      <a:r>
                        <a:rPr lang="en-US" sz="1200" b="1" u="none" strike="noStrike" dirty="0">
                          <a:effectLst/>
                          <a:latin typeface="Arial" panose="020B0604020202020204" pitchFamily="34" charset="0"/>
                          <a:cs typeface="Arial" panose="020B0604020202020204" pitchFamily="34" charset="0"/>
                        </a:rPr>
                        <a:t>DS9</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G799C-A924C</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120</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N</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1381860653"/>
                  </a:ext>
                </a:extLst>
              </a:tr>
              <a:tr h="274320">
                <a:tc>
                  <a:txBody>
                    <a:bodyPr/>
                    <a:lstStyle/>
                    <a:p>
                      <a:pPr algn="ctr" fontAlgn="b"/>
                      <a:r>
                        <a:rPr lang="en-US" sz="1200" b="1" u="none" strike="noStrike" dirty="0">
                          <a:effectLst/>
                          <a:latin typeface="Arial" panose="020B0604020202020204" pitchFamily="34" charset="0"/>
                          <a:cs typeface="Arial" panose="020B0604020202020204" pitchFamily="34" charset="0"/>
                        </a:rPr>
                        <a:t>DS10</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N801C-N928C</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34</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Y</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tc>
                  <a:txBody>
                    <a:bodyPr/>
                    <a:lstStyle/>
                    <a:p>
                      <a:pPr algn="ctr" fontAlgn="b"/>
                      <a:r>
                        <a:rPr lang="en-US" sz="1200" u="none" strike="noStrike" dirty="0">
                          <a:effectLst/>
                          <a:latin typeface="Arial" panose="020B0604020202020204" pitchFamily="34" charset="0"/>
                          <a:cs typeface="Arial" panose="020B0604020202020204" pitchFamily="34" charset="0"/>
                        </a:rPr>
                        <a:t>56.6 ± 0.1</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5684" marR="5684" marT="5684" marB="0" anchor="ctr"/>
                </a:tc>
                <a:extLst>
                  <a:ext uri="{0D108BD9-81ED-4DB2-BD59-A6C34878D82A}">
                    <a16:rowId xmlns:a16="http://schemas.microsoft.com/office/drawing/2014/main" val="1714986466"/>
                  </a:ext>
                </a:extLst>
              </a:tr>
            </a:tbl>
          </a:graphicData>
        </a:graphic>
      </p:graphicFrame>
      <p:sp>
        <p:nvSpPr>
          <p:cNvPr id="4" name="TextBox 3">
            <a:extLst>
              <a:ext uri="{FF2B5EF4-FFF2-40B4-BE49-F238E27FC236}">
                <a16:creationId xmlns:a16="http://schemas.microsoft.com/office/drawing/2014/main" id="{CCBB0D20-7208-02B1-B857-5A8BADADAF5E}"/>
              </a:ext>
            </a:extLst>
          </p:cNvPr>
          <p:cNvSpPr txBox="1"/>
          <p:nvPr/>
        </p:nvSpPr>
        <p:spPr>
          <a:xfrm>
            <a:off x="908808" y="4360506"/>
            <a:ext cx="5040384" cy="1785104"/>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Supplementary Table S1. Summary of SARS-CoV-2 S2 constructs used in this study. Related to Figure 1. </a:t>
            </a:r>
            <a:endParaRPr lang="en-US" sz="1100" dirty="0">
              <a:latin typeface="Arial" panose="020B0604020202020204" pitchFamily="34" charset="0"/>
              <a:cs typeface="Arial" panose="020B0604020202020204" pitchFamily="34" charset="0"/>
            </a:endParaRPr>
          </a:p>
          <a:p>
            <a:pPr algn="just"/>
            <a:r>
              <a:rPr lang="en-US" sz="1100" dirty="0">
                <a:latin typeface="Arial" panose="020B0604020202020204" pitchFamily="34" charset="0"/>
                <a:cs typeface="Arial" panose="020B0604020202020204" pitchFamily="34" charset="0"/>
              </a:rPr>
              <a:t>List of the S2 constructs and their cysteine mutations for the formation of disulfide bonds and the relative yield using the area under the curve of the size-exclusion trimer peak for the constructs expressed in </a:t>
            </a:r>
            <a:r>
              <a:rPr lang="en-US" sz="1100" dirty="0" err="1">
                <a:latin typeface="Arial" panose="020B0604020202020204" pitchFamily="34" charset="0"/>
                <a:cs typeface="Arial" panose="020B0604020202020204" pitchFamily="34" charset="0"/>
              </a:rPr>
              <a:t>ExpiCHO</a:t>
            </a:r>
            <a:r>
              <a:rPr lang="en-US" sz="1100" dirty="0">
                <a:latin typeface="Arial" panose="020B0604020202020204" pitchFamily="34" charset="0"/>
                <a:cs typeface="Arial" panose="020B0604020202020204" pitchFamily="34" charset="0"/>
              </a:rPr>
              <a:t> cell line. Transfections were done on a small scale (50ml CHO) and yields are extrapolate to mg/L.  Table also shows whether or not clear prefusion-shape were seeing in the negative staining Electron Microscopy, and for those 4 hits, the melting temperature is shown measured on a Differential Scanning Calorimetry device. </a:t>
            </a:r>
          </a:p>
        </p:txBody>
      </p:sp>
    </p:spTree>
    <p:extLst>
      <p:ext uri="{BB962C8B-B14F-4D97-AF65-F5344CB8AC3E}">
        <p14:creationId xmlns:p14="http://schemas.microsoft.com/office/powerpoint/2010/main" val="1471894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FCAE45F-F8A7-EB40-AD55-B58C77C4E34C}"/>
              </a:ext>
            </a:extLst>
          </p:cNvPr>
          <p:cNvSpPr txBox="1"/>
          <p:nvPr/>
        </p:nvSpPr>
        <p:spPr>
          <a:xfrm>
            <a:off x="734290" y="8625303"/>
            <a:ext cx="5595257" cy="261610"/>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Supplementary Table S2. Cryo-EM data collection and refinement statistics</a:t>
            </a:r>
            <a:endParaRPr lang="en-US" sz="1100" dirty="0">
              <a:latin typeface="Arial" panose="020B0604020202020204" pitchFamily="34" charset="0"/>
              <a:cs typeface="Arial" panose="020B0604020202020204" pitchFamily="34" charset="0"/>
            </a:endParaRPr>
          </a:p>
        </p:txBody>
      </p:sp>
      <p:graphicFrame>
        <p:nvGraphicFramePr>
          <p:cNvPr id="4" name="Object 3">
            <a:extLst>
              <a:ext uri="{FF2B5EF4-FFF2-40B4-BE49-F238E27FC236}">
                <a16:creationId xmlns:a16="http://schemas.microsoft.com/office/drawing/2014/main" id="{E978EAD4-621E-A76B-C174-ED286A8D982D}"/>
              </a:ext>
            </a:extLst>
          </p:cNvPr>
          <p:cNvGraphicFramePr>
            <a:graphicFrameLocks noChangeAspect="1"/>
          </p:cNvGraphicFramePr>
          <p:nvPr>
            <p:extLst>
              <p:ext uri="{D42A27DB-BD31-4B8C-83A1-F6EECF244321}">
                <p14:modId xmlns:p14="http://schemas.microsoft.com/office/powerpoint/2010/main" val="592940721"/>
              </p:ext>
            </p:extLst>
          </p:nvPr>
        </p:nvGraphicFramePr>
        <p:xfrm>
          <a:off x="612775" y="-3175"/>
          <a:ext cx="5634038" cy="8737600"/>
        </p:xfrm>
        <a:graphic>
          <a:graphicData uri="http://schemas.openxmlformats.org/presentationml/2006/ole">
            <mc:AlternateContent xmlns:mc="http://schemas.openxmlformats.org/markup-compatibility/2006">
              <mc:Choice xmlns:v="urn:schemas-microsoft-com:vml" Requires="v">
                <p:oleObj name="Document" r:id="rId2" imgW="6858000" imgH="8737600" progId="Word.Document.12">
                  <p:embed/>
                </p:oleObj>
              </mc:Choice>
              <mc:Fallback>
                <p:oleObj name="Document" r:id="rId2" imgW="6858000" imgH="8737600" progId="Word.Document.12">
                  <p:embed/>
                  <p:pic>
                    <p:nvPicPr>
                      <p:cNvPr id="0" name=""/>
                      <p:cNvPicPr/>
                      <p:nvPr/>
                    </p:nvPicPr>
                    <p:blipFill>
                      <a:blip r:embed="rId3"/>
                      <a:stretch>
                        <a:fillRect/>
                      </a:stretch>
                    </p:blipFill>
                    <p:spPr>
                      <a:xfrm>
                        <a:off x="612775" y="-3175"/>
                        <a:ext cx="5634038" cy="8737600"/>
                      </a:xfrm>
                      <a:prstGeom prst="rect">
                        <a:avLst/>
                      </a:prstGeom>
                    </p:spPr>
                  </p:pic>
                </p:oleObj>
              </mc:Fallback>
            </mc:AlternateContent>
          </a:graphicData>
        </a:graphic>
      </p:graphicFrame>
    </p:spTree>
    <p:extLst>
      <p:ext uri="{BB962C8B-B14F-4D97-AF65-F5344CB8AC3E}">
        <p14:creationId xmlns:p14="http://schemas.microsoft.com/office/powerpoint/2010/main" val="1789564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1E5100DF-4F0A-BA22-2D6C-BF88623BFBDC}"/>
              </a:ext>
            </a:extLst>
          </p:cNvPr>
          <p:cNvGrpSpPr/>
          <p:nvPr/>
        </p:nvGrpSpPr>
        <p:grpSpPr>
          <a:xfrm>
            <a:off x="1027855" y="889165"/>
            <a:ext cx="2337781" cy="2777028"/>
            <a:chOff x="1021510" y="889165"/>
            <a:chExt cx="2337781" cy="2777028"/>
          </a:xfrm>
        </p:grpSpPr>
        <p:pic>
          <p:nvPicPr>
            <p:cNvPr id="2" name="Picture 1">
              <a:extLst>
                <a:ext uri="{FF2B5EF4-FFF2-40B4-BE49-F238E27FC236}">
                  <a16:creationId xmlns:a16="http://schemas.microsoft.com/office/drawing/2014/main" id="{23EDE11A-6597-106E-0D8A-D0FC7A990454}"/>
                </a:ext>
              </a:extLst>
            </p:cNvPr>
            <p:cNvPicPr>
              <a:picLocks noChangeAspect="1"/>
            </p:cNvPicPr>
            <p:nvPr/>
          </p:nvPicPr>
          <p:blipFill rotWithShape="1">
            <a:blip r:embed="rId2"/>
            <a:srcRect l="35767" t="28472"/>
            <a:stretch/>
          </p:blipFill>
          <p:spPr>
            <a:xfrm>
              <a:off x="1047583" y="889165"/>
              <a:ext cx="2311708" cy="1828800"/>
            </a:xfrm>
            <a:prstGeom prst="rect">
              <a:avLst/>
            </a:prstGeom>
          </p:spPr>
        </p:pic>
        <p:grpSp>
          <p:nvGrpSpPr>
            <p:cNvPr id="15" name="Group 14">
              <a:extLst>
                <a:ext uri="{FF2B5EF4-FFF2-40B4-BE49-F238E27FC236}">
                  <a16:creationId xmlns:a16="http://schemas.microsoft.com/office/drawing/2014/main" id="{7D38A4E2-EBB8-1669-3119-FCC11DC29D94}"/>
                </a:ext>
              </a:extLst>
            </p:cNvPr>
            <p:cNvGrpSpPr>
              <a:grpSpLocks noChangeAspect="1"/>
            </p:cNvGrpSpPr>
            <p:nvPr/>
          </p:nvGrpSpPr>
          <p:grpSpPr>
            <a:xfrm>
              <a:off x="1021510" y="2717965"/>
              <a:ext cx="2337781" cy="681862"/>
              <a:chOff x="4503867" y="708454"/>
              <a:chExt cx="2786938" cy="812867"/>
            </a:xfrm>
          </p:grpSpPr>
          <p:pic>
            <p:nvPicPr>
              <p:cNvPr id="3" name="Picture 2">
                <a:extLst>
                  <a:ext uri="{FF2B5EF4-FFF2-40B4-BE49-F238E27FC236}">
                    <a16:creationId xmlns:a16="http://schemas.microsoft.com/office/drawing/2014/main" id="{CA31155D-E35B-F81A-B5CC-8587001F200F}"/>
                  </a:ext>
                </a:extLst>
              </p:cNvPr>
              <p:cNvPicPr>
                <a:picLocks noChangeAspect="1"/>
              </p:cNvPicPr>
              <p:nvPr/>
            </p:nvPicPr>
            <p:blipFill rotWithShape="1">
              <a:blip r:embed="rId3"/>
              <a:srcRect r="30072"/>
              <a:stretch/>
            </p:blipFill>
            <p:spPr>
              <a:xfrm>
                <a:off x="4503867" y="708454"/>
                <a:ext cx="2786938" cy="812867"/>
              </a:xfrm>
              <a:prstGeom prst="rect">
                <a:avLst/>
              </a:prstGeom>
            </p:spPr>
          </p:pic>
          <p:pic>
            <p:nvPicPr>
              <p:cNvPr id="14" name="Picture 13">
                <a:extLst>
                  <a:ext uri="{FF2B5EF4-FFF2-40B4-BE49-F238E27FC236}">
                    <a16:creationId xmlns:a16="http://schemas.microsoft.com/office/drawing/2014/main" id="{4AFE4576-AD28-8B6F-8F47-BB880B167CAE}"/>
                  </a:ext>
                </a:extLst>
              </p:cNvPr>
              <p:cNvPicPr>
                <a:picLocks noChangeAspect="1"/>
              </p:cNvPicPr>
              <p:nvPr/>
            </p:nvPicPr>
            <p:blipFill rotWithShape="1">
              <a:blip r:embed="rId3"/>
              <a:srcRect l="59975" r="10434" b="48720"/>
              <a:stretch/>
            </p:blipFill>
            <p:spPr>
              <a:xfrm>
                <a:off x="6111485" y="1104484"/>
                <a:ext cx="1179320" cy="416837"/>
              </a:xfrm>
              <a:prstGeom prst="rect">
                <a:avLst/>
              </a:prstGeom>
            </p:spPr>
          </p:pic>
        </p:grpSp>
        <p:sp>
          <p:nvSpPr>
            <p:cNvPr id="16" name="Rectangle 15">
              <a:extLst>
                <a:ext uri="{FF2B5EF4-FFF2-40B4-BE49-F238E27FC236}">
                  <a16:creationId xmlns:a16="http://schemas.microsoft.com/office/drawing/2014/main" id="{21FFC81E-4BC3-E03C-58E0-D7114A45E127}"/>
                </a:ext>
              </a:extLst>
            </p:cNvPr>
            <p:cNvSpPr/>
            <p:nvPr/>
          </p:nvSpPr>
          <p:spPr>
            <a:xfrm>
              <a:off x="1025671" y="889166"/>
              <a:ext cx="2333620" cy="2500028"/>
            </a:xfrm>
            <a:prstGeom prst="rect">
              <a:avLst/>
            </a:prstGeom>
            <a:noFill/>
            <a:ln w="444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cxnSp>
          <p:nvCxnSpPr>
            <p:cNvPr id="17" name="Straight Connector 16">
              <a:extLst>
                <a:ext uri="{FF2B5EF4-FFF2-40B4-BE49-F238E27FC236}">
                  <a16:creationId xmlns:a16="http://schemas.microsoft.com/office/drawing/2014/main" id="{6B808041-4B5F-BB61-9948-ED76A0E1D246}"/>
                </a:ext>
              </a:extLst>
            </p:cNvPr>
            <p:cNvCxnSpPr>
              <a:cxnSpLocks/>
            </p:cNvCxnSpPr>
            <p:nvPr/>
          </p:nvCxnSpPr>
          <p:spPr>
            <a:xfrm>
              <a:off x="1025671" y="2717965"/>
              <a:ext cx="23336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058E988-7B0A-DD9B-E66A-33647577E933}"/>
                </a:ext>
              </a:extLst>
            </p:cNvPr>
            <p:cNvSpPr txBox="1"/>
            <p:nvPr/>
          </p:nvSpPr>
          <p:spPr>
            <a:xfrm>
              <a:off x="1431522" y="3389194"/>
              <a:ext cx="1532792"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S2-DS5  6C10_Fab</a:t>
              </a:r>
            </a:p>
          </p:txBody>
        </p:sp>
      </p:grpSp>
      <p:grpSp>
        <p:nvGrpSpPr>
          <p:cNvPr id="31" name="Group 30">
            <a:extLst>
              <a:ext uri="{FF2B5EF4-FFF2-40B4-BE49-F238E27FC236}">
                <a16:creationId xmlns:a16="http://schemas.microsoft.com/office/drawing/2014/main" id="{0E60F243-6CD5-472C-57FD-8AC76E126EA4}"/>
              </a:ext>
            </a:extLst>
          </p:cNvPr>
          <p:cNvGrpSpPr/>
          <p:nvPr/>
        </p:nvGrpSpPr>
        <p:grpSpPr>
          <a:xfrm>
            <a:off x="3582477" y="889858"/>
            <a:ext cx="2341369" cy="2772508"/>
            <a:chOff x="3838193" y="889165"/>
            <a:chExt cx="2341369" cy="2772508"/>
          </a:xfrm>
        </p:grpSpPr>
        <p:pic>
          <p:nvPicPr>
            <p:cNvPr id="5" name="Picture 4">
              <a:extLst>
                <a:ext uri="{FF2B5EF4-FFF2-40B4-BE49-F238E27FC236}">
                  <a16:creationId xmlns:a16="http://schemas.microsoft.com/office/drawing/2014/main" id="{05537E54-C248-31FA-CF83-F30DE338518D}"/>
                </a:ext>
              </a:extLst>
            </p:cNvPr>
            <p:cNvPicPr>
              <a:picLocks noChangeAspect="1"/>
            </p:cNvPicPr>
            <p:nvPr/>
          </p:nvPicPr>
          <p:blipFill rotWithShape="1">
            <a:blip r:embed="rId4"/>
            <a:srcRect l="35767" t="28472"/>
            <a:stretch/>
          </p:blipFill>
          <p:spPr>
            <a:xfrm>
              <a:off x="3845942" y="889165"/>
              <a:ext cx="2311708" cy="1828800"/>
            </a:xfrm>
            <a:prstGeom prst="rect">
              <a:avLst/>
            </a:prstGeom>
          </p:spPr>
        </p:pic>
        <p:pic>
          <p:nvPicPr>
            <p:cNvPr id="7" name="Picture 6">
              <a:extLst>
                <a:ext uri="{FF2B5EF4-FFF2-40B4-BE49-F238E27FC236}">
                  <a16:creationId xmlns:a16="http://schemas.microsoft.com/office/drawing/2014/main" id="{CF1AACE7-04B6-7AB5-A57B-513DDA72D33B}"/>
                </a:ext>
              </a:extLst>
            </p:cNvPr>
            <p:cNvPicPr>
              <a:picLocks noChangeAspect="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Lst>
            </a:blip>
            <a:srcRect r="29341" b="80180"/>
            <a:stretch/>
          </p:blipFill>
          <p:spPr>
            <a:xfrm>
              <a:off x="3845942" y="2707332"/>
              <a:ext cx="2311708" cy="681861"/>
            </a:xfrm>
            <a:prstGeom prst="rect">
              <a:avLst/>
            </a:prstGeom>
          </p:spPr>
        </p:pic>
        <p:sp>
          <p:nvSpPr>
            <p:cNvPr id="19" name="Rectangle 18">
              <a:extLst>
                <a:ext uri="{FF2B5EF4-FFF2-40B4-BE49-F238E27FC236}">
                  <a16:creationId xmlns:a16="http://schemas.microsoft.com/office/drawing/2014/main" id="{235AFDBA-EB0F-99F5-D05E-4F35C1686BCA}"/>
                </a:ext>
              </a:extLst>
            </p:cNvPr>
            <p:cNvSpPr/>
            <p:nvPr/>
          </p:nvSpPr>
          <p:spPr>
            <a:xfrm>
              <a:off x="3838193" y="902356"/>
              <a:ext cx="2333620" cy="2500028"/>
            </a:xfrm>
            <a:prstGeom prst="rect">
              <a:avLst/>
            </a:prstGeom>
            <a:noFill/>
            <a:ln w="444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cxnSp>
          <p:nvCxnSpPr>
            <p:cNvPr id="20" name="Straight Connector 19">
              <a:extLst>
                <a:ext uri="{FF2B5EF4-FFF2-40B4-BE49-F238E27FC236}">
                  <a16:creationId xmlns:a16="http://schemas.microsoft.com/office/drawing/2014/main" id="{D394900A-41B8-D316-9BCB-B3E4B42F32F7}"/>
                </a:ext>
              </a:extLst>
            </p:cNvPr>
            <p:cNvCxnSpPr>
              <a:cxnSpLocks/>
            </p:cNvCxnSpPr>
            <p:nvPr/>
          </p:nvCxnSpPr>
          <p:spPr>
            <a:xfrm>
              <a:off x="3845942" y="2731155"/>
              <a:ext cx="23336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DC4A9B1-77BB-225B-B82C-C5061E7EB5DC}"/>
                </a:ext>
              </a:extLst>
            </p:cNvPr>
            <p:cNvSpPr txBox="1"/>
            <p:nvPr/>
          </p:nvSpPr>
          <p:spPr>
            <a:xfrm>
              <a:off x="4164889" y="3384674"/>
              <a:ext cx="1524328"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S2-DS5  1A11_Fab</a:t>
              </a:r>
            </a:p>
          </p:txBody>
        </p:sp>
      </p:grpSp>
      <p:grpSp>
        <p:nvGrpSpPr>
          <p:cNvPr id="32" name="Group 31">
            <a:extLst>
              <a:ext uri="{FF2B5EF4-FFF2-40B4-BE49-F238E27FC236}">
                <a16:creationId xmlns:a16="http://schemas.microsoft.com/office/drawing/2014/main" id="{7050ECA9-EF15-4E02-1B2C-2FF462EBA8F1}"/>
              </a:ext>
            </a:extLst>
          </p:cNvPr>
          <p:cNvGrpSpPr/>
          <p:nvPr/>
        </p:nvGrpSpPr>
        <p:grpSpPr>
          <a:xfrm>
            <a:off x="1020107" y="3959342"/>
            <a:ext cx="2347057" cy="2783420"/>
            <a:chOff x="1020107" y="4191814"/>
            <a:chExt cx="2347057" cy="2783420"/>
          </a:xfrm>
        </p:grpSpPr>
        <p:pic>
          <p:nvPicPr>
            <p:cNvPr id="8" name="Picture 7">
              <a:extLst>
                <a:ext uri="{FF2B5EF4-FFF2-40B4-BE49-F238E27FC236}">
                  <a16:creationId xmlns:a16="http://schemas.microsoft.com/office/drawing/2014/main" id="{0BD5F2DD-14C9-FAE8-397B-1C9DD7B07ED0}"/>
                </a:ext>
              </a:extLst>
            </p:cNvPr>
            <p:cNvPicPr>
              <a:picLocks noChangeAspect="1"/>
            </p:cNvPicPr>
            <p:nvPr/>
          </p:nvPicPr>
          <p:blipFill rotWithShape="1">
            <a:blip r:embed="rId7"/>
            <a:srcRect l="36669" t="28472"/>
            <a:stretch/>
          </p:blipFill>
          <p:spPr>
            <a:xfrm>
              <a:off x="1041363" y="4191814"/>
              <a:ext cx="2325801" cy="1828800"/>
            </a:xfrm>
            <a:prstGeom prst="rect">
              <a:avLst/>
            </a:prstGeom>
          </p:spPr>
        </p:pic>
        <p:pic>
          <p:nvPicPr>
            <p:cNvPr id="10" name="Picture 9">
              <a:extLst>
                <a:ext uri="{FF2B5EF4-FFF2-40B4-BE49-F238E27FC236}">
                  <a16:creationId xmlns:a16="http://schemas.microsoft.com/office/drawing/2014/main" id="{737A58AF-4081-EBB3-3297-BF3B0D9E3C85}"/>
                </a:ext>
              </a:extLst>
            </p:cNvPr>
            <p:cNvPicPr>
              <a:picLocks noChangeAspect="1"/>
            </p:cNvPicPr>
            <p:nvPr/>
          </p:nvPicPr>
          <p:blipFill rotWithShape="1">
            <a:blip r:embed="rId8"/>
            <a:srcRect r="30167" b="80060"/>
            <a:stretch/>
          </p:blipFill>
          <p:spPr>
            <a:xfrm>
              <a:off x="1036178" y="6012998"/>
              <a:ext cx="2309800" cy="659530"/>
            </a:xfrm>
            <a:prstGeom prst="rect">
              <a:avLst/>
            </a:prstGeom>
          </p:spPr>
        </p:pic>
        <p:sp>
          <p:nvSpPr>
            <p:cNvPr id="21" name="Rectangle 20">
              <a:extLst>
                <a:ext uri="{FF2B5EF4-FFF2-40B4-BE49-F238E27FC236}">
                  <a16:creationId xmlns:a16="http://schemas.microsoft.com/office/drawing/2014/main" id="{BB51A748-64A0-79A4-6A96-FCDEEE01EE6F}"/>
                </a:ext>
              </a:extLst>
            </p:cNvPr>
            <p:cNvSpPr/>
            <p:nvPr/>
          </p:nvSpPr>
          <p:spPr>
            <a:xfrm>
              <a:off x="1020107" y="4191814"/>
              <a:ext cx="2333620" cy="2500028"/>
            </a:xfrm>
            <a:prstGeom prst="rect">
              <a:avLst/>
            </a:prstGeom>
            <a:noFill/>
            <a:ln w="444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cxnSp>
          <p:nvCxnSpPr>
            <p:cNvPr id="22" name="Straight Connector 21">
              <a:extLst>
                <a:ext uri="{FF2B5EF4-FFF2-40B4-BE49-F238E27FC236}">
                  <a16:creationId xmlns:a16="http://schemas.microsoft.com/office/drawing/2014/main" id="{DFDDE3A4-B417-024A-8591-25A89AE73AE5}"/>
                </a:ext>
              </a:extLst>
            </p:cNvPr>
            <p:cNvCxnSpPr>
              <a:cxnSpLocks/>
            </p:cNvCxnSpPr>
            <p:nvPr/>
          </p:nvCxnSpPr>
          <p:spPr>
            <a:xfrm>
              <a:off x="1020107" y="6020613"/>
              <a:ext cx="23336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1898220-37DD-01C2-0A80-0932C888CC64}"/>
                </a:ext>
              </a:extLst>
            </p:cNvPr>
            <p:cNvSpPr txBox="1"/>
            <p:nvPr/>
          </p:nvSpPr>
          <p:spPr>
            <a:xfrm>
              <a:off x="1437867" y="6698235"/>
              <a:ext cx="1439818"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S2-DS5  6E1_Fab</a:t>
              </a:r>
            </a:p>
          </p:txBody>
        </p:sp>
      </p:grpSp>
      <p:grpSp>
        <p:nvGrpSpPr>
          <p:cNvPr id="33" name="Group 32">
            <a:extLst>
              <a:ext uri="{FF2B5EF4-FFF2-40B4-BE49-F238E27FC236}">
                <a16:creationId xmlns:a16="http://schemas.microsoft.com/office/drawing/2014/main" id="{F4C8B254-FBBB-6EEA-0077-79177D4E9CCA}"/>
              </a:ext>
            </a:extLst>
          </p:cNvPr>
          <p:cNvGrpSpPr/>
          <p:nvPr/>
        </p:nvGrpSpPr>
        <p:grpSpPr>
          <a:xfrm>
            <a:off x="3570668" y="3959342"/>
            <a:ext cx="2364986" cy="2785313"/>
            <a:chOff x="3845573" y="4191814"/>
            <a:chExt cx="2364986" cy="2785313"/>
          </a:xfrm>
        </p:grpSpPr>
        <p:pic>
          <p:nvPicPr>
            <p:cNvPr id="12" name="Picture 11">
              <a:extLst>
                <a:ext uri="{FF2B5EF4-FFF2-40B4-BE49-F238E27FC236}">
                  <a16:creationId xmlns:a16="http://schemas.microsoft.com/office/drawing/2014/main" id="{67755D87-D267-62B4-6905-623A4ACEC904}"/>
                </a:ext>
              </a:extLst>
            </p:cNvPr>
            <p:cNvPicPr>
              <a:picLocks noChangeAspect="1"/>
            </p:cNvPicPr>
            <p:nvPr/>
          </p:nvPicPr>
          <p:blipFill rotWithShape="1">
            <a:blip r:embed="rId9"/>
            <a:srcRect l="35767" t="25225"/>
            <a:stretch/>
          </p:blipFill>
          <p:spPr>
            <a:xfrm>
              <a:off x="3888383" y="4191814"/>
              <a:ext cx="2303087" cy="1828800"/>
            </a:xfrm>
            <a:prstGeom prst="rect">
              <a:avLst/>
            </a:prstGeom>
          </p:spPr>
        </p:pic>
        <p:pic>
          <p:nvPicPr>
            <p:cNvPr id="13" name="Picture 12">
              <a:extLst>
                <a:ext uri="{FF2B5EF4-FFF2-40B4-BE49-F238E27FC236}">
                  <a16:creationId xmlns:a16="http://schemas.microsoft.com/office/drawing/2014/main" id="{C067A438-51A0-9EFA-4868-872D760B548A}"/>
                </a:ext>
              </a:extLst>
            </p:cNvPr>
            <p:cNvPicPr>
              <a:picLocks noChangeAspect="1"/>
            </p:cNvPicPr>
            <p:nvPr/>
          </p:nvPicPr>
          <p:blipFill rotWithShape="1">
            <a:blip r:embed="rId10"/>
            <a:srcRect r="29327" b="80060"/>
            <a:stretch/>
          </p:blipFill>
          <p:spPr>
            <a:xfrm>
              <a:off x="3845573" y="6020746"/>
              <a:ext cx="2364986" cy="667269"/>
            </a:xfrm>
            <a:prstGeom prst="rect">
              <a:avLst/>
            </a:prstGeom>
          </p:spPr>
        </p:pic>
        <p:sp>
          <p:nvSpPr>
            <p:cNvPr id="23" name="Rectangle 22">
              <a:extLst>
                <a:ext uri="{FF2B5EF4-FFF2-40B4-BE49-F238E27FC236}">
                  <a16:creationId xmlns:a16="http://schemas.microsoft.com/office/drawing/2014/main" id="{BA7C5C65-5417-56E0-F94D-3178B6B5A793}"/>
                </a:ext>
              </a:extLst>
            </p:cNvPr>
            <p:cNvSpPr/>
            <p:nvPr/>
          </p:nvSpPr>
          <p:spPr>
            <a:xfrm>
              <a:off x="3865599" y="4191814"/>
              <a:ext cx="2333620" cy="2500028"/>
            </a:xfrm>
            <a:prstGeom prst="rect">
              <a:avLst/>
            </a:prstGeom>
            <a:noFill/>
            <a:ln w="444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cxnSp>
          <p:nvCxnSpPr>
            <p:cNvPr id="24" name="Straight Connector 23">
              <a:extLst>
                <a:ext uri="{FF2B5EF4-FFF2-40B4-BE49-F238E27FC236}">
                  <a16:creationId xmlns:a16="http://schemas.microsoft.com/office/drawing/2014/main" id="{78244B9D-E55C-52A8-A712-62392004B1C2}"/>
                </a:ext>
              </a:extLst>
            </p:cNvPr>
            <p:cNvCxnSpPr>
              <a:cxnSpLocks/>
            </p:cNvCxnSpPr>
            <p:nvPr/>
          </p:nvCxnSpPr>
          <p:spPr>
            <a:xfrm>
              <a:off x="3865599" y="6020613"/>
              <a:ext cx="23336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89B7D89-F40C-6526-5F03-40BE814A00C4}"/>
                </a:ext>
              </a:extLst>
            </p:cNvPr>
            <p:cNvSpPr txBox="1"/>
            <p:nvPr/>
          </p:nvSpPr>
          <p:spPr>
            <a:xfrm>
              <a:off x="4254589" y="6700128"/>
              <a:ext cx="1447832"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S2-DS5  4B3_Fab</a:t>
              </a:r>
            </a:p>
          </p:txBody>
        </p:sp>
      </p:grpSp>
      <p:sp>
        <p:nvSpPr>
          <p:cNvPr id="34" name="TextBox 33">
            <a:extLst>
              <a:ext uri="{FF2B5EF4-FFF2-40B4-BE49-F238E27FC236}">
                <a16:creationId xmlns:a16="http://schemas.microsoft.com/office/drawing/2014/main" id="{05519A33-3226-59FC-5295-4EA4781D8E18}"/>
              </a:ext>
            </a:extLst>
          </p:cNvPr>
          <p:cNvSpPr txBox="1"/>
          <p:nvPr/>
        </p:nvSpPr>
        <p:spPr>
          <a:xfrm>
            <a:off x="383416" y="7029518"/>
            <a:ext cx="6187248" cy="600164"/>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Supplementary Figure S1. Analysis of the S2-DS5/Fab complexes by NS-EM. Related to Figure 3. </a:t>
            </a:r>
          </a:p>
          <a:p>
            <a:pPr algn="just"/>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7318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4A7591E1-2BC5-A11D-604D-E51F660C3DC7}"/>
              </a:ext>
            </a:extLst>
          </p:cNvPr>
          <p:cNvGrpSpPr/>
          <p:nvPr/>
        </p:nvGrpSpPr>
        <p:grpSpPr>
          <a:xfrm>
            <a:off x="310938" y="432851"/>
            <a:ext cx="6187248" cy="8347345"/>
            <a:chOff x="310938" y="432851"/>
            <a:chExt cx="6187248" cy="8347345"/>
          </a:xfrm>
        </p:grpSpPr>
        <p:pic>
          <p:nvPicPr>
            <p:cNvPr id="90" name="Picture 89">
              <a:extLst>
                <a:ext uri="{FF2B5EF4-FFF2-40B4-BE49-F238E27FC236}">
                  <a16:creationId xmlns:a16="http://schemas.microsoft.com/office/drawing/2014/main" id="{7D1EBCED-415D-13BC-2D68-4BE618835542}"/>
                </a:ext>
              </a:extLst>
            </p:cNvPr>
            <p:cNvPicPr>
              <a:picLocks noChangeAspect="1"/>
            </p:cNvPicPr>
            <p:nvPr/>
          </p:nvPicPr>
          <p:blipFill>
            <a:blip r:embed="rId2"/>
            <a:stretch>
              <a:fillRect/>
            </a:stretch>
          </p:blipFill>
          <p:spPr>
            <a:xfrm>
              <a:off x="357135" y="3621057"/>
              <a:ext cx="5882477" cy="3543313"/>
            </a:xfrm>
            <a:prstGeom prst="rect">
              <a:avLst/>
            </a:prstGeom>
          </p:spPr>
        </p:pic>
        <p:pic>
          <p:nvPicPr>
            <p:cNvPr id="92" name="Picture 91">
              <a:extLst>
                <a:ext uri="{FF2B5EF4-FFF2-40B4-BE49-F238E27FC236}">
                  <a16:creationId xmlns:a16="http://schemas.microsoft.com/office/drawing/2014/main" id="{37D59D86-7589-8D4B-AC08-16F8E1A3B079}"/>
                </a:ext>
              </a:extLst>
            </p:cNvPr>
            <p:cNvPicPr>
              <a:picLocks noChangeAspect="1"/>
            </p:cNvPicPr>
            <p:nvPr/>
          </p:nvPicPr>
          <p:blipFill>
            <a:blip r:embed="rId3"/>
            <a:stretch>
              <a:fillRect/>
            </a:stretch>
          </p:blipFill>
          <p:spPr>
            <a:xfrm>
              <a:off x="858820" y="777549"/>
              <a:ext cx="2576946" cy="1828800"/>
            </a:xfrm>
            <a:prstGeom prst="rect">
              <a:avLst/>
            </a:prstGeom>
          </p:spPr>
        </p:pic>
        <p:pic>
          <p:nvPicPr>
            <p:cNvPr id="94" name="Picture 93">
              <a:extLst>
                <a:ext uri="{FF2B5EF4-FFF2-40B4-BE49-F238E27FC236}">
                  <a16:creationId xmlns:a16="http://schemas.microsoft.com/office/drawing/2014/main" id="{B7525BE7-35DA-B10D-B5C6-E61E09531EFA}"/>
                </a:ext>
              </a:extLst>
            </p:cNvPr>
            <p:cNvPicPr>
              <a:picLocks noChangeAspect="1"/>
            </p:cNvPicPr>
            <p:nvPr/>
          </p:nvPicPr>
          <p:blipFill>
            <a:blip r:embed="rId4"/>
            <a:stretch>
              <a:fillRect/>
            </a:stretch>
          </p:blipFill>
          <p:spPr>
            <a:xfrm>
              <a:off x="3645326" y="722027"/>
              <a:ext cx="2353854" cy="1341375"/>
            </a:xfrm>
            <a:prstGeom prst="rect">
              <a:avLst/>
            </a:prstGeom>
          </p:spPr>
        </p:pic>
        <p:pic>
          <p:nvPicPr>
            <p:cNvPr id="96" name="Picture 95">
              <a:extLst>
                <a:ext uri="{FF2B5EF4-FFF2-40B4-BE49-F238E27FC236}">
                  <a16:creationId xmlns:a16="http://schemas.microsoft.com/office/drawing/2014/main" id="{7905F7D0-9F15-4AAC-CC3C-17BDA286A184}"/>
                </a:ext>
              </a:extLst>
            </p:cNvPr>
            <p:cNvPicPr>
              <a:picLocks noChangeAspect="1"/>
            </p:cNvPicPr>
            <p:nvPr/>
          </p:nvPicPr>
          <p:blipFill>
            <a:blip r:embed="rId5"/>
            <a:stretch>
              <a:fillRect/>
            </a:stretch>
          </p:blipFill>
          <p:spPr>
            <a:xfrm>
              <a:off x="3497932" y="2219844"/>
              <a:ext cx="2785137" cy="1282968"/>
            </a:xfrm>
            <a:prstGeom prst="rect">
              <a:avLst/>
            </a:prstGeom>
          </p:spPr>
        </p:pic>
        <p:pic>
          <p:nvPicPr>
            <p:cNvPr id="98" name="Picture 97">
              <a:extLst>
                <a:ext uri="{FF2B5EF4-FFF2-40B4-BE49-F238E27FC236}">
                  <a16:creationId xmlns:a16="http://schemas.microsoft.com/office/drawing/2014/main" id="{CBF6C6BF-EDC1-306D-DC41-FD4376689971}"/>
                </a:ext>
              </a:extLst>
            </p:cNvPr>
            <p:cNvPicPr>
              <a:picLocks noChangeAspect="1"/>
            </p:cNvPicPr>
            <p:nvPr/>
          </p:nvPicPr>
          <p:blipFill rotWithShape="1">
            <a:blip r:embed="rId6"/>
            <a:srcRect l="1" r="29536" b="60115"/>
            <a:stretch/>
          </p:blipFill>
          <p:spPr>
            <a:xfrm>
              <a:off x="858820" y="2606349"/>
              <a:ext cx="2576946" cy="742907"/>
            </a:xfrm>
            <a:prstGeom prst="rect">
              <a:avLst/>
            </a:prstGeom>
          </p:spPr>
        </p:pic>
        <p:sp>
          <p:nvSpPr>
            <p:cNvPr id="99" name="Rectangle 98">
              <a:extLst>
                <a:ext uri="{FF2B5EF4-FFF2-40B4-BE49-F238E27FC236}">
                  <a16:creationId xmlns:a16="http://schemas.microsoft.com/office/drawing/2014/main" id="{FE87548D-1333-2880-AC5D-3668BEE52413}"/>
                </a:ext>
              </a:extLst>
            </p:cNvPr>
            <p:cNvSpPr/>
            <p:nvPr/>
          </p:nvSpPr>
          <p:spPr>
            <a:xfrm>
              <a:off x="858820" y="777549"/>
              <a:ext cx="2576946" cy="2571707"/>
            </a:xfrm>
            <a:prstGeom prst="rect">
              <a:avLst/>
            </a:prstGeom>
            <a:noFill/>
            <a:ln w="444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Straight Connector 100">
              <a:extLst>
                <a:ext uri="{FF2B5EF4-FFF2-40B4-BE49-F238E27FC236}">
                  <a16:creationId xmlns:a16="http://schemas.microsoft.com/office/drawing/2014/main" id="{326AAD04-4989-73D8-6EC7-0A8C302F297D}"/>
                </a:ext>
              </a:extLst>
            </p:cNvPr>
            <p:cNvCxnSpPr/>
            <p:nvPr/>
          </p:nvCxnSpPr>
          <p:spPr>
            <a:xfrm>
              <a:off x="858820" y="2606349"/>
              <a:ext cx="257018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TextBox 105">
              <a:extLst>
                <a:ext uri="{FF2B5EF4-FFF2-40B4-BE49-F238E27FC236}">
                  <a16:creationId xmlns:a16="http://schemas.microsoft.com/office/drawing/2014/main" id="{D04D9C4C-E101-BDE7-6448-696A7B2C1402}"/>
                </a:ext>
              </a:extLst>
            </p:cNvPr>
            <p:cNvSpPr txBox="1"/>
            <p:nvPr/>
          </p:nvSpPr>
          <p:spPr>
            <a:xfrm>
              <a:off x="310938" y="7502923"/>
              <a:ext cx="6187248" cy="1277273"/>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Supplementary Figure S2. </a:t>
              </a:r>
              <a:r>
                <a:rPr lang="en-US" sz="1100" b="1" dirty="0" err="1">
                  <a:latin typeface="Arial" panose="020B0604020202020204" pitchFamily="34" charset="0"/>
                  <a:cs typeface="Arial" panose="020B0604020202020204" pitchFamily="34" charset="0"/>
                </a:rPr>
                <a:t>CryoEM</a:t>
              </a:r>
              <a:r>
                <a:rPr lang="en-US" sz="1100" b="1" dirty="0">
                  <a:latin typeface="Arial" panose="020B0604020202020204" pitchFamily="34" charset="0"/>
                  <a:cs typeface="Arial" panose="020B0604020202020204" pitchFamily="34" charset="0"/>
                </a:rPr>
                <a:t> characterization of S2-DS5/6C10_Fab complex. Related to Figure 3. </a:t>
              </a:r>
              <a:endParaRPr lang="en-US" sz="1100" dirty="0">
                <a:latin typeface="Arial" panose="020B0604020202020204" pitchFamily="34" charset="0"/>
                <a:cs typeface="Arial" panose="020B0604020202020204" pitchFamily="34" charset="0"/>
              </a:endParaRPr>
            </a:p>
            <a:p>
              <a:pPr algn="just"/>
              <a:r>
                <a:rPr lang="en-US" sz="1100" b="1" dirty="0">
                  <a:latin typeface="Arial" panose="020B0604020202020204" pitchFamily="34" charset="0"/>
                  <a:cs typeface="Arial" panose="020B0604020202020204" pitchFamily="34" charset="0"/>
                </a:rPr>
                <a:t>(A) </a:t>
              </a:r>
              <a:r>
                <a:rPr lang="en-US" sz="1100" dirty="0">
                  <a:latin typeface="Arial" panose="020B0604020202020204" pitchFamily="34" charset="0"/>
                  <a:cs typeface="Arial" panose="020B0604020202020204" pitchFamily="34" charset="0"/>
                </a:rPr>
                <a:t>Top portion of the panel shows a</a:t>
              </a:r>
              <a:r>
                <a:rPr lang="en-US" sz="1100" b="1"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representative micrograph of the S2-DS5/6C10_Fab complex. Bottom portion shows reference-free 2D class averages. </a:t>
              </a:r>
              <a:r>
                <a:rPr lang="en-US" sz="1100" b="1" dirty="0">
                  <a:latin typeface="Arial" panose="020B0604020202020204" pitchFamily="34" charset="0"/>
                  <a:cs typeface="Arial" panose="020B0604020202020204" pitchFamily="34" charset="0"/>
                </a:rPr>
                <a:t>(B) </a:t>
              </a:r>
              <a:r>
                <a:rPr lang="en-US" sz="1100" dirty="0">
                  <a:latin typeface="Arial" panose="020B0604020202020204" pitchFamily="34" charset="0"/>
                  <a:cs typeface="Arial" panose="020B0604020202020204" pitchFamily="34" charset="0"/>
                </a:rPr>
                <a:t>FSC curve and </a:t>
              </a:r>
              <a:r>
                <a:rPr lang="en-US" sz="1100" b="1" dirty="0">
                  <a:latin typeface="Arial" panose="020B0604020202020204" pitchFamily="34" charset="0"/>
                  <a:cs typeface="Arial" panose="020B0604020202020204" pitchFamily="34" charset="0"/>
                </a:rPr>
                <a:t>(C)</a:t>
              </a:r>
              <a:r>
                <a:rPr lang="en-US" sz="1100" dirty="0">
                  <a:latin typeface="Arial" panose="020B0604020202020204" pitchFamily="34" charset="0"/>
                  <a:cs typeface="Arial" panose="020B0604020202020204" pitchFamily="34" charset="0"/>
                </a:rPr>
                <a:t> viewing distribution plot generated in </a:t>
              </a:r>
              <a:r>
                <a:rPr lang="en-US" sz="1100" dirty="0" err="1">
                  <a:latin typeface="Arial" panose="020B0604020202020204" pitchFamily="34" charset="0"/>
                  <a:cs typeface="Arial" panose="020B0604020202020204" pitchFamily="34" charset="0"/>
                </a:rPr>
                <a:t>cryoSPARC</a:t>
              </a:r>
              <a:r>
                <a:rPr lang="en-US" sz="1100" dirty="0">
                  <a:latin typeface="Arial" panose="020B0604020202020204" pitchFamily="34" charset="0"/>
                  <a:cs typeface="Arial" panose="020B0604020202020204" pitchFamily="34" charset="0"/>
                </a:rPr>
                <a:t> V2.16 for S2-DS5/6C10_Fab reconstruction. </a:t>
              </a:r>
              <a:r>
                <a:rPr lang="en-US" sz="1100" b="1" dirty="0">
                  <a:latin typeface="Arial" panose="020B0604020202020204" pitchFamily="34" charset="0"/>
                  <a:cs typeface="Arial" panose="020B0604020202020204" pitchFamily="34" charset="0"/>
                </a:rPr>
                <a:t>(D) </a:t>
              </a:r>
              <a:r>
                <a:rPr lang="en-US" sz="1100" dirty="0">
                  <a:latin typeface="Arial" panose="020B0604020202020204" pitchFamily="34" charset="0"/>
                  <a:cs typeface="Arial" panose="020B0604020202020204" pitchFamily="34" charset="0"/>
                </a:rPr>
                <a:t>Cryo-EM data processing workflow. </a:t>
              </a:r>
              <a:r>
                <a:rPr lang="en-US" sz="1100" b="1" dirty="0">
                  <a:latin typeface="Arial" panose="020B0604020202020204" pitchFamily="34" charset="0"/>
                  <a:cs typeface="Arial" panose="020B0604020202020204" pitchFamily="34" charset="0"/>
                </a:rPr>
                <a:t>(E)</a:t>
              </a:r>
              <a:r>
                <a:rPr lang="en-US" sz="1100" dirty="0">
                  <a:latin typeface="Arial" panose="020B0604020202020204" pitchFamily="34" charset="0"/>
                  <a:cs typeface="Arial" panose="020B0604020202020204" pitchFamily="34" charset="0"/>
                </a:rPr>
                <a:t> Cryo-EM density, colored according to local resolution.</a:t>
              </a:r>
            </a:p>
          </p:txBody>
        </p:sp>
        <p:cxnSp>
          <p:nvCxnSpPr>
            <p:cNvPr id="107" name="Straight Connector 106">
              <a:extLst>
                <a:ext uri="{FF2B5EF4-FFF2-40B4-BE49-F238E27FC236}">
                  <a16:creationId xmlns:a16="http://schemas.microsoft.com/office/drawing/2014/main" id="{555B28F6-00B4-9D3C-9FA4-3B1C3AABB354}"/>
                </a:ext>
              </a:extLst>
            </p:cNvPr>
            <p:cNvCxnSpPr/>
            <p:nvPr/>
          </p:nvCxnSpPr>
          <p:spPr>
            <a:xfrm>
              <a:off x="3203222" y="2532835"/>
              <a:ext cx="17300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DD290F44-BFCC-D44C-6487-406748F93B57}"/>
                </a:ext>
              </a:extLst>
            </p:cNvPr>
            <p:cNvCxnSpPr/>
            <p:nvPr/>
          </p:nvCxnSpPr>
          <p:spPr>
            <a:xfrm>
              <a:off x="3203222" y="3285310"/>
              <a:ext cx="190304"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69CF2191-64D1-CFC6-3A2F-512CAA220567}"/>
                </a:ext>
              </a:extLst>
            </p:cNvPr>
            <p:cNvSpPr txBox="1"/>
            <p:nvPr/>
          </p:nvSpPr>
          <p:spPr>
            <a:xfrm>
              <a:off x="3122050" y="2390042"/>
              <a:ext cx="335348" cy="169277"/>
            </a:xfrm>
            <a:prstGeom prst="rect">
              <a:avLst/>
            </a:prstGeom>
            <a:noFill/>
          </p:spPr>
          <p:txBody>
            <a:bodyPr wrap="none" rtlCol="0">
              <a:spAutoFit/>
            </a:bodyPr>
            <a:lstStyle/>
            <a:p>
              <a:r>
                <a:rPr lang="en-US" sz="500" b="1" dirty="0">
                  <a:solidFill>
                    <a:schemeClr val="bg1"/>
                  </a:solidFill>
                </a:rPr>
                <a:t>25nm</a:t>
              </a:r>
            </a:p>
          </p:txBody>
        </p:sp>
        <p:sp>
          <p:nvSpPr>
            <p:cNvPr id="110" name="TextBox 109">
              <a:extLst>
                <a:ext uri="{FF2B5EF4-FFF2-40B4-BE49-F238E27FC236}">
                  <a16:creationId xmlns:a16="http://schemas.microsoft.com/office/drawing/2014/main" id="{450C2BD5-8B25-EE64-D6F9-1843360EE011}"/>
                </a:ext>
              </a:extLst>
            </p:cNvPr>
            <p:cNvSpPr txBox="1"/>
            <p:nvPr/>
          </p:nvSpPr>
          <p:spPr>
            <a:xfrm>
              <a:off x="3130700" y="3167065"/>
              <a:ext cx="335348" cy="169277"/>
            </a:xfrm>
            <a:prstGeom prst="rect">
              <a:avLst/>
            </a:prstGeom>
            <a:noFill/>
          </p:spPr>
          <p:txBody>
            <a:bodyPr wrap="none" rtlCol="0">
              <a:spAutoFit/>
            </a:bodyPr>
            <a:lstStyle/>
            <a:p>
              <a:r>
                <a:rPr lang="en-US" sz="500" b="1" dirty="0">
                  <a:solidFill>
                    <a:schemeClr val="bg1"/>
                  </a:solidFill>
                </a:rPr>
                <a:t>10nm</a:t>
              </a:r>
            </a:p>
          </p:txBody>
        </p:sp>
        <p:sp>
          <p:nvSpPr>
            <p:cNvPr id="2" name="TextBox 1">
              <a:extLst>
                <a:ext uri="{FF2B5EF4-FFF2-40B4-BE49-F238E27FC236}">
                  <a16:creationId xmlns:a16="http://schemas.microsoft.com/office/drawing/2014/main" id="{665EE557-11CC-7BD6-B4A5-4D3584FDADCE}"/>
                </a:ext>
              </a:extLst>
            </p:cNvPr>
            <p:cNvSpPr txBox="1"/>
            <p:nvPr/>
          </p:nvSpPr>
          <p:spPr>
            <a:xfrm>
              <a:off x="574768" y="438995"/>
              <a:ext cx="309700" cy="338554"/>
            </a:xfrm>
            <a:prstGeom prst="rect">
              <a:avLst/>
            </a:prstGeom>
            <a:noFill/>
          </p:spPr>
          <p:txBody>
            <a:bodyPr wrap="none" rtlCol="0">
              <a:spAutoFit/>
            </a:bodyPr>
            <a:lstStyle/>
            <a:p>
              <a:r>
                <a:rPr lang="en-US" sz="1600" b="1" dirty="0"/>
                <a:t>A</a:t>
              </a:r>
            </a:p>
          </p:txBody>
        </p:sp>
        <p:sp>
          <p:nvSpPr>
            <p:cNvPr id="3" name="TextBox 2">
              <a:extLst>
                <a:ext uri="{FF2B5EF4-FFF2-40B4-BE49-F238E27FC236}">
                  <a16:creationId xmlns:a16="http://schemas.microsoft.com/office/drawing/2014/main" id="{BC3A2829-305C-8D6E-FC8A-959A5752D10F}"/>
                </a:ext>
              </a:extLst>
            </p:cNvPr>
            <p:cNvSpPr txBox="1"/>
            <p:nvPr/>
          </p:nvSpPr>
          <p:spPr>
            <a:xfrm>
              <a:off x="3480516" y="432851"/>
              <a:ext cx="300082" cy="338554"/>
            </a:xfrm>
            <a:prstGeom prst="rect">
              <a:avLst/>
            </a:prstGeom>
            <a:noFill/>
          </p:spPr>
          <p:txBody>
            <a:bodyPr wrap="none" rtlCol="0">
              <a:spAutoFit/>
            </a:bodyPr>
            <a:lstStyle/>
            <a:p>
              <a:r>
                <a:rPr lang="en-US" sz="1600" b="1" dirty="0"/>
                <a:t>B</a:t>
              </a:r>
            </a:p>
          </p:txBody>
        </p:sp>
        <p:sp>
          <p:nvSpPr>
            <p:cNvPr id="4" name="TextBox 3">
              <a:extLst>
                <a:ext uri="{FF2B5EF4-FFF2-40B4-BE49-F238E27FC236}">
                  <a16:creationId xmlns:a16="http://schemas.microsoft.com/office/drawing/2014/main" id="{5FA3E238-DDAC-4AF4-E373-797040539173}"/>
                </a:ext>
              </a:extLst>
            </p:cNvPr>
            <p:cNvSpPr txBox="1"/>
            <p:nvPr/>
          </p:nvSpPr>
          <p:spPr>
            <a:xfrm>
              <a:off x="3483722" y="1937975"/>
              <a:ext cx="293670" cy="338554"/>
            </a:xfrm>
            <a:prstGeom prst="rect">
              <a:avLst/>
            </a:prstGeom>
            <a:noFill/>
          </p:spPr>
          <p:txBody>
            <a:bodyPr wrap="none" rtlCol="0">
              <a:spAutoFit/>
            </a:bodyPr>
            <a:lstStyle/>
            <a:p>
              <a:r>
                <a:rPr lang="en-US" sz="1600" b="1" dirty="0"/>
                <a:t>C</a:t>
              </a:r>
            </a:p>
          </p:txBody>
        </p:sp>
        <p:sp>
          <p:nvSpPr>
            <p:cNvPr id="5" name="TextBox 4">
              <a:extLst>
                <a:ext uri="{FF2B5EF4-FFF2-40B4-BE49-F238E27FC236}">
                  <a16:creationId xmlns:a16="http://schemas.microsoft.com/office/drawing/2014/main" id="{7F0DAA5B-FAFA-C50E-0A94-FCC81F56E2FB}"/>
                </a:ext>
              </a:extLst>
            </p:cNvPr>
            <p:cNvSpPr txBox="1"/>
            <p:nvPr/>
          </p:nvSpPr>
          <p:spPr>
            <a:xfrm>
              <a:off x="574768" y="3443206"/>
              <a:ext cx="314510" cy="338554"/>
            </a:xfrm>
            <a:prstGeom prst="rect">
              <a:avLst/>
            </a:prstGeom>
            <a:noFill/>
          </p:spPr>
          <p:txBody>
            <a:bodyPr wrap="none" rtlCol="0">
              <a:spAutoFit/>
            </a:bodyPr>
            <a:lstStyle/>
            <a:p>
              <a:r>
                <a:rPr lang="en-US" sz="1600" b="1" dirty="0"/>
                <a:t>D</a:t>
              </a:r>
            </a:p>
          </p:txBody>
        </p:sp>
        <p:pic>
          <p:nvPicPr>
            <p:cNvPr id="7" name="Picture 6">
              <a:extLst>
                <a:ext uri="{FF2B5EF4-FFF2-40B4-BE49-F238E27FC236}">
                  <a16:creationId xmlns:a16="http://schemas.microsoft.com/office/drawing/2014/main" id="{5DF5B89E-BDB0-10B8-9933-3E3A1640D30B}"/>
                </a:ext>
              </a:extLst>
            </p:cNvPr>
            <p:cNvPicPr>
              <a:picLocks noChangeAspect="1"/>
            </p:cNvPicPr>
            <p:nvPr/>
          </p:nvPicPr>
          <p:blipFill rotWithShape="1">
            <a:blip r:embed="rId7"/>
            <a:srcRect l="21788" t="24387" r="35448" b="18585"/>
            <a:stretch/>
          </p:blipFill>
          <p:spPr>
            <a:xfrm>
              <a:off x="4922389" y="5543565"/>
              <a:ext cx="1575797" cy="1605510"/>
            </a:xfrm>
            <a:prstGeom prst="rect">
              <a:avLst/>
            </a:prstGeom>
          </p:spPr>
        </p:pic>
        <p:sp>
          <p:nvSpPr>
            <p:cNvPr id="8" name="Rectangle 7">
              <a:extLst>
                <a:ext uri="{FF2B5EF4-FFF2-40B4-BE49-F238E27FC236}">
                  <a16:creationId xmlns:a16="http://schemas.microsoft.com/office/drawing/2014/main" id="{F4295C55-637D-EAD6-966C-6A7B64525206}"/>
                </a:ext>
              </a:extLst>
            </p:cNvPr>
            <p:cNvSpPr/>
            <p:nvPr/>
          </p:nvSpPr>
          <p:spPr>
            <a:xfrm>
              <a:off x="5270739" y="7164371"/>
              <a:ext cx="284672" cy="45719"/>
            </a:xfrm>
            <a:prstGeom prst="rect">
              <a:avLst/>
            </a:prstGeom>
            <a:solidFill>
              <a:srgbClr val="1203FF"/>
            </a:solidFill>
            <a:ln w="9525">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8B3C276-C341-B0EA-994E-D1EB2A9D1A9E}"/>
                </a:ext>
              </a:extLst>
            </p:cNvPr>
            <p:cNvSpPr/>
            <p:nvPr/>
          </p:nvSpPr>
          <p:spPr>
            <a:xfrm>
              <a:off x="5555411" y="7164370"/>
              <a:ext cx="284672" cy="45719"/>
            </a:xfrm>
            <a:prstGeom prst="rect">
              <a:avLst/>
            </a:prstGeom>
            <a:solidFill>
              <a:schemeClr val="bg1"/>
            </a:solidFill>
            <a:ln w="9525">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D6C070F-B456-8C14-2055-7A8A456DF5F2}"/>
                </a:ext>
              </a:extLst>
            </p:cNvPr>
            <p:cNvSpPr/>
            <p:nvPr/>
          </p:nvSpPr>
          <p:spPr>
            <a:xfrm>
              <a:off x="5840083" y="7164370"/>
              <a:ext cx="284672" cy="45719"/>
            </a:xfrm>
            <a:prstGeom prst="rect">
              <a:avLst/>
            </a:prstGeom>
            <a:solidFill>
              <a:srgbClr val="FF0000"/>
            </a:solidFill>
            <a:ln w="9525">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4B6E703-2D4D-5652-EE69-71E6D57EBDB2}"/>
                </a:ext>
              </a:extLst>
            </p:cNvPr>
            <p:cNvSpPr txBox="1"/>
            <p:nvPr/>
          </p:nvSpPr>
          <p:spPr>
            <a:xfrm>
              <a:off x="5248607" y="7165092"/>
              <a:ext cx="328936" cy="230832"/>
            </a:xfrm>
            <a:prstGeom prst="rect">
              <a:avLst/>
            </a:prstGeom>
            <a:noFill/>
          </p:spPr>
          <p:txBody>
            <a:bodyPr wrap="none" rtlCol="0">
              <a:spAutoFit/>
            </a:bodyPr>
            <a:lstStyle/>
            <a:p>
              <a:r>
                <a:rPr lang="en-US" sz="900" dirty="0"/>
                <a:t>2.5</a:t>
              </a:r>
            </a:p>
          </p:txBody>
        </p:sp>
        <p:sp>
          <p:nvSpPr>
            <p:cNvPr id="12" name="TextBox 11">
              <a:extLst>
                <a:ext uri="{FF2B5EF4-FFF2-40B4-BE49-F238E27FC236}">
                  <a16:creationId xmlns:a16="http://schemas.microsoft.com/office/drawing/2014/main" id="{CCFB4603-1274-0262-D24A-7E7E722E4469}"/>
                </a:ext>
              </a:extLst>
            </p:cNvPr>
            <p:cNvSpPr txBox="1"/>
            <p:nvPr/>
          </p:nvSpPr>
          <p:spPr>
            <a:xfrm>
              <a:off x="5533279" y="7165092"/>
              <a:ext cx="328936" cy="230832"/>
            </a:xfrm>
            <a:prstGeom prst="rect">
              <a:avLst/>
            </a:prstGeom>
            <a:noFill/>
          </p:spPr>
          <p:txBody>
            <a:bodyPr wrap="none" rtlCol="0">
              <a:spAutoFit/>
            </a:bodyPr>
            <a:lstStyle/>
            <a:p>
              <a:r>
                <a:rPr lang="en-US" sz="900" dirty="0"/>
                <a:t>3.5</a:t>
              </a:r>
            </a:p>
          </p:txBody>
        </p:sp>
        <p:sp>
          <p:nvSpPr>
            <p:cNvPr id="13" name="TextBox 12">
              <a:extLst>
                <a:ext uri="{FF2B5EF4-FFF2-40B4-BE49-F238E27FC236}">
                  <a16:creationId xmlns:a16="http://schemas.microsoft.com/office/drawing/2014/main" id="{29026B48-B147-829B-0645-19AB2DAE450E}"/>
                </a:ext>
              </a:extLst>
            </p:cNvPr>
            <p:cNvSpPr txBox="1"/>
            <p:nvPr/>
          </p:nvSpPr>
          <p:spPr>
            <a:xfrm>
              <a:off x="5807675" y="7165092"/>
              <a:ext cx="328936" cy="230832"/>
            </a:xfrm>
            <a:prstGeom prst="rect">
              <a:avLst/>
            </a:prstGeom>
            <a:noFill/>
          </p:spPr>
          <p:txBody>
            <a:bodyPr wrap="none" rtlCol="0">
              <a:spAutoFit/>
            </a:bodyPr>
            <a:lstStyle/>
            <a:p>
              <a:r>
                <a:rPr lang="en-US" sz="900" dirty="0"/>
                <a:t>4.5</a:t>
              </a:r>
            </a:p>
          </p:txBody>
        </p:sp>
        <p:sp>
          <p:nvSpPr>
            <p:cNvPr id="14" name="TextBox 13">
              <a:extLst>
                <a:ext uri="{FF2B5EF4-FFF2-40B4-BE49-F238E27FC236}">
                  <a16:creationId xmlns:a16="http://schemas.microsoft.com/office/drawing/2014/main" id="{A5F48F24-607C-4480-4B5C-5B989A93263B}"/>
                </a:ext>
              </a:extLst>
            </p:cNvPr>
            <p:cNvSpPr txBox="1"/>
            <p:nvPr/>
          </p:nvSpPr>
          <p:spPr>
            <a:xfrm>
              <a:off x="4822253" y="5392713"/>
              <a:ext cx="284052" cy="338554"/>
            </a:xfrm>
            <a:prstGeom prst="rect">
              <a:avLst/>
            </a:prstGeom>
            <a:noFill/>
          </p:spPr>
          <p:txBody>
            <a:bodyPr wrap="none" rtlCol="0">
              <a:spAutoFit/>
            </a:bodyPr>
            <a:lstStyle/>
            <a:p>
              <a:r>
                <a:rPr lang="en-US" sz="1600" b="1" dirty="0"/>
                <a:t>E</a:t>
              </a:r>
            </a:p>
          </p:txBody>
        </p:sp>
      </p:grpSp>
    </p:spTree>
    <p:extLst>
      <p:ext uri="{BB962C8B-B14F-4D97-AF65-F5344CB8AC3E}">
        <p14:creationId xmlns:p14="http://schemas.microsoft.com/office/powerpoint/2010/main" val="4205188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2C45C0-EC74-77AB-D415-E116A58CD65D}"/>
              </a:ext>
            </a:extLst>
          </p:cNvPr>
          <p:cNvGrpSpPr/>
          <p:nvPr/>
        </p:nvGrpSpPr>
        <p:grpSpPr>
          <a:xfrm>
            <a:off x="343536" y="781586"/>
            <a:ext cx="6187248" cy="6486919"/>
            <a:chOff x="343536" y="781586"/>
            <a:chExt cx="6187248" cy="6486919"/>
          </a:xfrm>
        </p:grpSpPr>
        <p:pic>
          <p:nvPicPr>
            <p:cNvPr id="5" name="Picture 4">
              <a:extLst>
                <a:ext uri="{FF2B5EF4-FFF2-40B4-BE49-F238E27FC236}">
                  <a16:creationId xmlns:a16="http://schemas.microsoft.com/office/drawing/2014/main" id="{D4DCE2F1-4E94-BD66-C2C8-494C81A447EB}"/>
                </a:ext>
              </a:extLst>
            </p:cNvPr>
            <p:cNvPicPr>
              <a:picLocks noChangeAspect="1"/>
            </p:cNvPicPr>
            <p:nvPr/>
          </p:nvPicPr>
          <p:blipFill rotWithShape="1">
            <a:blip r:embed="rId2"/>
            <a:srcRect l="18495" t="10333" r="32903"/>
            <a:stretch/>
          </p:blipFill>
          <p:spPr>
            <a:xfrm>
              <a:off x="424128" y="1012525"/>
              <a:ext cx="3004872" cy="4057490"/>
            </a:xfrm>
            <a:prstGeom prst="rect">
              <a:avLst/>
            </a:prstGeom>
          </p:spPr>
        </p:pic>
        <p:pic>
          <p:nvPicPr>
            <p:cNvPr id="7" name="Picture 6">
              <a:extLst>
                <a:ext uri="{FF2B5EF4-FFF2-40B4-BE49-F238E27FC236}">
                  <a16:creationId xmlns:a16="http://schemas.microsoft.com/office/drawing/2014/main" id="{F63436DB-2D31-6586-1255-89A6B2E463F4}"/>
                </a:ext>
              </a:extLst>
            </p:cNvPr>
            <p:cNvPicPr>
              <a:picLocks noChangeAspect="1"/>
            </p:cNvPicPr>
            <p:nvPr/>
          </p:nvPicPr>
          <p:blipFill rotWithShape="1">
            <a:blip r:embed="rId3"/>
            <a:srcRect l="13548" t="12684" r="17635" b="32077"/>
            <a:stretch/>
          </p:blipFill>
          <p:spPr>
            <a:xfrm>
              <a:off x="3325761" y="3490127"/>
              <a:ext cx="2979175" cy="1750266"/>
            </a:xfrm>
            <a:prstGeom prst="rect">
              <a:avLst/>
            </a:prstGeom>
            <a:ln w="12700">
              <a:solidFill>
                <a:schemeClr val="tx1"/>
              </a:solidFill>
            </a:ln>
          </p:spPr>
        </p:pic>
        <p:pic>
          <p:nvPicPr>
            <p:cNvPr id="9" name="Picture 8">
              <a:extLst>
                <a:ext uri="{FF2B5EF4-FFF2-40B4-BE49-F238E27FC236}">
                  <a16:creationId xmlns:a16="http://schemas.microsoft.com/office/drawing/2014/main" id="{910418B6-B718-9690-CC91-08C721BF32AF}"/>
                </a:ext>
              </a:extLst>
            </p:cNvPr>
            <p:cNvPicPr>
              <a:picLocks noChangeAspect="1"/>
            </p:cNvPicPr>
            <p:nvPr/>
          </p:nvPicPr>
          <p:blipFill rotWithShape="1">
            <a:blip r:embed="rId4"/>
            <a:srcRect l="20431" t="4457" r="20215" b="12391"/>
            <a:stretch/>
          </p:blipFill>
          <p:spPr>
            <a:xfrm>
              <a:off x="3753192" y="781586"/>
              <a:ext cx="2053709" cy="2105796"/>
            </a:xfrm>
            <a:prstGeom prst="rect">
              <a:avLst/>
            </a:prstGeom>
            <a:ln w="12700">
              <a:solidFill>
                <a:schemeClr val="tx1"/>
              </a:solidFill>
            </a:ln>
          </p:spPr>
        </p:pic>
        <p:sp>
          <p:nvSpPr>
            <p:cNvPr id="11" name="TextBox 10">
              <a:extLst>
                <a:ext uri="{FF2B5EF4-FFF2-40B4-BE49-F238E27FC236}">
                  <a16:creationId xmlns:a16="http://schemas.microsoft.com/office/drawing/2014/main" id="{A518EBE7-C1AA-76F1-0049-32D005B276A3}"/>
                </a:ext>
              </a:extLst>
            </p:cNvPr>
            <p:cNvSpPr txBox="1"/>
            <p:nvPr/>
          </p:nvSpPr>
          <p:spPr>
            <a:xfrm>
              <a:off x="3947161" y="2887382"/>
              <a:ext cx="1736373"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Residues 833-856  </a:t>
              </a:r>
            </a:p>
          </p:txBody>
        </p:sp>
        <p:sp>
          <p:nvSpPr>
            <p:cNvPr id="12" name="TextBox 11">
              <a:extLst>
                <a:ext uri="{FF2B5EF4-FFF2-40B4-BE49-F238E27FC236}">
                  <a16:creationId xmlns:a16="http://schemas.microsoft.com/office/drawing/2014/main" id="{969DB41F-8001-19E2-1F24-7CE43A053C22}"/>
                </a:ext>
              </a:extLst>
            </p:cNvPr>
            <p:cNvSpPr txBox="1"/>
            <p:nvPr/>
          </p:nvSpPr>
          <p:spPr>
            <a:xfrm>
              <a:off x="3707651" y="5242973"/>
              <a:ext cx="2215391" cy="584775"/>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Fusion peptide loop (residues 882-898)</a:t>
              </a:r>
              <a:r>
                <a:rPr lang="en-US" sz="1600" dirty="0"/>
                <a:t> </a:t>
              </a:r>
            </a:p>
          </p:txBody>
        </p:sp>
        <p:sp>
          <p:nvSpPr>
            <p:cNvPr id="13" name="TextBox 12">
              <a:extLst>
                <a:ext uri="{FF2B5EF4-FFF2-40B4-BE49-F238E27FC236}">
                  <a16:creationId xmlns:a16="http://schemas.microsoft.com/office/drawing/2014/main" id="{6F5C67C6-6F55-D9AC-ECF4-4103DFDC29AF}"/>
                </a:ext>
              </a:extLst>
            </p:cNvPr>
            <p:cNvSpPr txBox="1"/>
            <p:nvPr/>
          </p:nvSpPr>
          <p:spPr>
            <a:xfrm>
              <a:off x="3325761" y="3490127"/>
              <a:ext cx="1027141" cy="307777"/>
            </a:xfrm>
            <a:prstGeom prst="rect">
              <a:avLst/>
            </a:prstGeom>
            <a:noFill/>
          </p:spPr>
          <p:txBody>
            <a:bodyPr wrap="none" rtlCol="0">
              <a:spAutoFit/>
            </a:bodyPr>
            <a:lstStyle/>
            <a:p>
              <a:r>
                <a:rPr lang="en-US" sz="1400" b="1" dirty="0">
                  <a:solidFill>
                    <a:srgbClr val="FF78CD"/>
                  </a:solidFill>
                </a:rPr>
                <a:t>Protomer 1</a:t>
              </a:r>
            </a:p>
          </p:txBody>
        </p:sp>
        <p:sp>
          <p:nvSpPr>
            <p:cNvPr id="14" name="TextBox 13">
              <a:extLst>
                <a:ext uri="{FF2B5EF4-FFF2-40B4-BE49-F238E27FC236}">
                  <a16:creationId xmlns:a16="http://schemas.microsoft.com/office/drawing/2014/main" id="{BFD4073B-8200-32AC-1B48-92B407DA8D90}"/>
                </a:ext>
              </a:extLst>
            </p:cNvPr>
            <p:cNvSpPr txBox="1"/>
            <p:nvPr/>
          </p:nvSpPr>
          <p:spPr>
            <a:xfrm>
              <a:off x="4908376" y="3548743"/>
              <a:ext cx="1027141" cy="307777"/>
            </a:xfrm>
            <a:prstGeom prst="rect">
              <a:avLst/>
            </a:prstGeom>
            <a:noFill/>
          </p:spPr>
          <p:txBody>
            <a:bodyPr wrap="none" rtlCol="0">
              <a:spAutoFit/>
            </a:bodyPr>
            <a:lstStyle/>
            <a:p>
              <a:r>
                <a:rPr lang="en-US" sz="1400" b="1" dirty="0">
                  <a:solidFill>
                    <a:srgbClr val="28E5DC"/>
                  </a:solidFill>
                </a:rPr>
                <a:t>Protomer 2</a:t>
              </a:r>
            </a:p>
          </p:txBody>
        </p:sp>
        <p:sp>
          <p:nvSpPr>
            <p:cNvPr id="15" name="TextBox 14">
              <a:extLst>
                <a:ext uri="{FF2B5EF4-FFF2-40B4-BE49-F238E27FC236}">
                  <a16:creationId xmlns:a16="http://schemas.microsoft.com/office/drawing/2014/main" id="{61A31026-33EE-4AEC-FC18-4C8855EC9DFC}"/>
                </a:ext>
              </a:extLst>
            </p:cNvPr>
            <p:cNvSpPr txBox="1"/>
            <p:nvPr/>
          </p:nvSpPr>
          <p:spPr>
            <a:xfrm>
              <a:off x="343536" y="6160509"/>
              <a:ext cx="6187248" cy="1107996"/>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Supplementary Figure S3. High-resolution Cryo-EM structure of SARS-CoV-2 S2_DS5. Related to Figure 3. </a:t>
              </a:r>
              <a:endParaRPr lang="en-US" sz="1100" dirty="0">
                <a:latin typeface="Arial" panose="020B0604020202020204" pitchFamily="34" charset="0"/>
                <a:cs typeface="Arial" panose="020B0604020202020204" pitchFamily="34" charset="0"/>
              </a:endParaRPr>
            </a:p>
            <a:p>
              <a:pPr algn="just"/>
              <a:r>
                <a:rPr lang="en-US" sz="1100" dirty="0">
                  <a:latin typeface="Arial" panose="020B0604020202020204" pitchFamily="34" charset="0"/>
                  <a:cs typeface="Arial" panose="020B0604020202020204" pitchFamily="34" charset="0"/>
                </a:rPr>
                <a:t>Side view of the electron density map for S2-DS5 alone. Individual protomer surfaces are shown in pink, teal, and tan. The expanded views show the density in grey and the corresponding model of loop 833-856, and the density of the new inter-protomeric interaction in the S2 open formed between the fusion peptide loop 882-898 (magenta) and the loop 1033-1037 (turquoise)</a:t>
              </a:r>
            </a:p>
          </p:txBody>
        </p:sp>
        <p:cxnSp>
          <p:nvCxnSpPr>
            <p:cNvPr id="16" name="Straight Connector 15">
              <a:extLst>
                <a:ext uri="{FF2B5EF4-FFF2-40B4-BE49-F238E27FC236}">
                  <a16:creationId xmlns:a16="http://schemas.microsoft.com/office/drawing/2014/main" id="{0D7A7594-D03D-49B1-F567-3096D191D3DA}"/>
                </a:ext>
              </a:extLst>
            </p:cNvPr>
            <p:cNvCxnSpPr>
              <a:cxnSpLocks/>
            </p:cNvCxnSpPr>
            <p:nvPr/>
          </p:nvCxnSpPr>
          <p:spPr>
            <a:xfrm flipV="1">
              <a:off x="3203310" y="781586"/>
              <a:ext cx="549882" cy="11429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88B753A-0E3C-3319-E21C-023F438C70A0}"/>
                </a:ext>
              </a:extLst>
            </p:cNvPr>
            <p:cNvCxnSpPr>
              <a:cxnSpLocks/>
            </p:cNvCxnSpPr>
            <p:nvPr/>
          </p:nvCxnSpPr>
          <p:spPr>
            <a:xfrm>
              <a:off x="2401859" y="3490126"/>
              <a:ext cx="923902" cy="17528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642B6F5C-2AFA-9A24-5AF3-180A779ADB88}"/>
                </a:ext>
              </a:extLst>
            </p:cNvPr>
            <p:cNvSpPr/>
            <p:nvPr/>
          </p:nvSpPr>
          <p:spPr>
            <a:xfrm>
              <a:off x="1574800" y="2945005"/>
              <a:ext cx="827059" cy="545121"/>
            </a:xfrm>
            <a:prstGeom prst="rect">
              <a:avLst/>
            </a:prstGeom>
            <a:noFill/>
            <a:ln w="222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A6A8D5-1752-1112-B056-59DD9A412BAF}"/>
                </a:ext>
              </a:extLst>
            </p:cNvPr>
            <p:cNvSpPr/>
            <p:nvPr/>
          </p:nvSpPr>
          <p:spPr>
            <a:xfrm>
              <a:off x="2524310" y="1927143"/>
              <a:ext cx="679000" cy="545121"/>
            </a:xfrm>
            <a:prstGeom prst="rect">
              <a:avLst/>
            </a:prstGeom>
            <a:noFill/>
            <a:ln w="222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22940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6AB46AA-49D4-E815-3564-48CB85B2C742}"/>
              </a:ext>
            </a:extLst>
          </p:cNvPr>
          <p:cNvPicPr>
            <a:picLocks noChangeAspect="1"/>
          </p:cNvPicPr>
          <p:nvPr/>
        </p:nvPicPr>
        <p:blipFill rotWithShape="1">
          <a:blip r:embed="rId2"/>
          <a:srcRect l="26830" r="32520" b="5578"/>
          <a:stretch/>
        </p:blipFill>
        <p:spPr>
          <a:xfrm>
            <a:off x="2604917" y="1620933"/>
            <a:ext cx="1965965" cy="3075613"/>
          </a:xfrm>
          <a:prstGeom prst="rect">
            <a:avLst/>
          </a:prstGeom>
        </p:spPr>
      </p:pic>
      <p:sp>
        <p:nvSpPr>
          <p:cNvPr id="2" name="TextBox 1">
            <a:extLst>
              <a:ext uri="{FF2B5EF4-FFF2-40B4-BE49-F238E27FC236}">
                <a16:creationId xmlns:a16="http://schemas.microsoft.com/office/drawing/2014/main" id="{28E35FAD-FE02-51AC-213D-4713AB88E78B}"/>
              </a:ext>
            </a:extLst>
          </p:cNvPr>
          <p:cNvSpPr txBox="1"/>
          <p:nvPr/>
        </p:nvSpPr>
        <p:spPr>
          <a:xfrm>
            <a:off x="343536" y="6160509"/>
            <a:ext cx="6187248" cy="1954381"/>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Supplementary Figure S4. Comparison of SARS-CoV-2 S2 structures. Related to Figure 3. </a:t>
            </a:r>
            <a:endParaRPr lang="en-US" sz="1100" dirty="0">
              <a:latin typeface="Arial" panose="020B0604020202020204" pitchFamily="34" charset="0"/>
              <a:cs typeface="Arial" panose="020B0604020202020204" pitchFamily="34" charset="0"/>
            </a:endParaRPr>
          </a:p>
          <a:p>
            <a:pPr algn="just"/>
            <a:r>
              <a:rPr lang="en-US" sz="1100" dirty="0">
                <a:latin typeface="Arial" panose="020B0604020202020204" pitchFamily="34" charset="0"/>
                <a:cs typeface="Arial" panose="020B0604020202020204" pitchFamily="34" charset="0"/>
              </a:rPr>
              <a:t>Superposition of one protomer of the prefusion S2-DS5 structure in the open conformation (teal) with the corresponding structures of the S2 in the close conformation from S-2P (white), HXP (light grey), and VFLIP (dark grey). Four regions are magnified. Top two magnifications show the two regions that Costello (2023) described as biochemically distinct on open and close full-length spikes. Dash lines show the differences found between S2-DS5 (open) and the close spikes. In the magnification of the comparison of the fusion loops (residues 882-899), the side chains of the residues involved in the novel interaction with the loop residues 1037-1047 are shown. Also the proline in position 892 used for the stabilization of the S2 is shown on VFLIP and HXP, and the natural A892 on S-2P. Bottom shows the positioning of the residues 833-856, poorly visualized before (left), and, the similarity of the MPER region on all structures.</a:t>
            </a:r>
          </a:p>
        </p:txBody>
      </p:sp>
      <p:pic>
        <p:nvPicPr>
          <p:cNvPr id="4" name="Picture 3">
            <a:extLst>
              <a:ext uri="{FF2B5EF4-FFF2-40B4-BE49-F238E27FC236}">
                <a16:creationId xmlns:a16="http://schemas.microsoft.com/office/drawing/2014/main" id="{B00C76EF-770D-ECC5-6639-C054B7A68BD4}"/>
              </a:ext>
            </a:extLst>
          </p:cNvPr>
          <p:cNvPicPr>
            <a:picLocks noChangeAspect="1"/>
          </p:cNvPicPr>
          <p:nvPr/>
        </p:nvPicPr>
        <p:blipFill rotWithShape="1">
          <a:blip r:embed="rId3"/>
          <a:srcRect l="19725" t="23202" r="17277" b="14511"/>
          <a:stretch/>
        </p:blipFill>
        <p:spPr>
          <a:xfrm>
            <a:off x="4070427" y="1037274"/>
            <a:ext cx="2536101" cy="1688834"/>
          </a:xfrm>
          <a:prstGeom prst="rect">
            <a:avLst/>
          </a:prstGeom>
          <a:ln w="12700">
            <a:solidFill>
              <a:schemeClr val="tx1"/>
            </a:solidFill>
          </a:ln>
        </p:spPr>
      </p:pic>
      <p:pic>
        <p:nvPicPr>
          <p:cNvPr id="8" name="Picture 7">
            <a:extLst>
              <a:ext uri="{FF2B5EF4-FFF2-40B4-BE49-F238E27FC236}">
                <a16:creationId xmlns:a16="http://schemas.microsoft.com/office/drawing/2014/main" id="{5EE4B562-C13B-24E1-7339-9654951FB704}"/>
              </a:ext>
            </a:extLst>
          </p:cNvPr>
          <p:cNvPicPr>
            <a:picLocks noChangeAspect="1"/>
          </p:cNvPicPr>
          <p:nvPr/>
        </p:nvPicPr>
        <p:blipFill rotWithShape="1">
          <a:blip r:embed="rId4"/>
          <a:srcRect l="20550" r="17487"/>
          <a:stretch/>
        </p:blipFill>
        <p:spPr>
          <a:xfrm>
            <a:off x="510538" y="1036158"/>
            <a:ext cx="2018591" cy="2194167"/>
          </a:xfrm>
          <a:prstGeom prst="rect">
            <a:avLst/>
          </a:prstGeom>
          <a:ln w="12700">
            <a:solidFill>
              <a:schemeClr val="tx1"/>
            </a:solidFill>
          </a:ln>
        </p:spPr>
      </p:pic>
      <p:pic>
        <p:nvPicPr>
          <p:cNvPr id="10" name="Picture 9">
            <a:extLst>
              <a:ext uri="{FF2B5EF4-FFF2-40B4-BE49-F238E27FC236}">
                <a16:creationId xmlns:a16="http://schemas.microsoft.com/office/drawing/2014/main" id="{530325A0-A3EE-5BE9-0096-38A50CC6DB4A}"/>
              </a:ext>
            </a:extLst>
          </p:cNvPr>
          <p:cNvPicPr>
            <a:picLocks noChangeAspect="1"/>
          </p:cNvPicPr>
          <p:nvPr/>
        </p:nvPicPr>
        <p:blipFill rotWithShape="1">
          <a:blip r:embed="rId5"/>
          <a:srcRect l="13313" t="9442" r="26199" b="14753"/>
          <a:stretch/>
        </p:blipFill>
        <p:spPr>
          <a:xfrm>
            <a:off x="527306" y="3654965"/>
            <a:ext cx="1962906" cy="1656861"/>
          </a:xfrm>
          <a:prstGeom prst="rect">
            <a:avLst/>
          </a:prstGeom>
          <a:ln w="12700">
            <a:solidFill>
              <a:schemeClr val="tx1"/>
            </a:solidFill>
          </a:ln>
        </p:spPr>
      </p:pic>
      <p:pic>
        <p:nvPicPr>
          <p:cNvPr id="13" name="Picture 12">
            <a:extLst>
              <a:ext uri="{FF2B5EF4-FFF2-40B4-BE49-F238E27FC236}">
                <a16:creationId xmlns:a16="http://schemas.microsoft.com/office/drawing/2014/main" id="{E0826021-B2DF-C225-B8FF-6703516EFC32}"/>
              </a:ext>
            </a:extLst>
          </p:cNvPr>
          <p:cNvPicPr>
            <a:picLocks noChangeAspect="1"/>
          </p:cNvPicPr>
          <p:nvPr/>
        </p:nvPicPr>
        <p:blipFill rotWithShape="1">
          <a:blip r:embed="rId6"/>
          <a:srcRect l="29593" t="12509" r="30081" b="2240"/>
          <a:stretch/>
        </p:blipFill>
        <p:spPr>
          <a:xfrm>
            <a:off x="4558290" y="3063676"/>
            <a:ext cx="1972494" cy="2839437"/>
          </a:xfrm>
          <a:prstGeom prst="rect">
            <a:avLst/>
          </a:prstGeom>
          <a:ln w="12700">
            <a:solidFill>
              <a:schemeClr val="tx1"/>
            </a:solidFill>
          </a:ln>
        </p:spPr>
      </p:pic>
      <p:sp>
        <p:nvSpPr>
          <p:cNvPr id="15" name="TextBox 14">
            <a:extLst>
              <a:ext uri="{FF2B5EF4-FFF2-40B4-BE49-F238E27FC236}">
                <a16:creationId xmlns:a16="http://schemas.microsoft.com/office/drawing/2014/main" id="{61717C5E-1370-2E91-9E29-B857F92EABD5}"/>
              </a:ext>
            </a:extLst>
          </p:cNvPr>
          <p:cNvSpPr txBox="1"/>
          <p:nvPr/>
        </p:nvSpPr>
        <p:spPr>
          <a:xfrm>
            <a:off x="5140943" y="2759097"/>
            <a:ext cx="776175"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MPER</a:t>
            </a:r>
          </a:p>
        </p:txBody>
      </p:sp>
      <p:sp>
        <p:nvSpPr>
          <p:cNvPr id="16" name="TextBox 15">
            <a:extLst>
              <a:ext uri="{FF2B5EF4-FFF2-40B4-BE49-F238E27FC236}">
                <a16:creationId xmlns:a16="http://schemas.microsoft.com/office/drawing/2014/main" id="{D6E3952C-5054-0AD2-FCF5-7AA5CFA15A91}"/>
              </a:ext>
            </a:extLst>
          </p:cNvPr>
          <p:cNvSpPr txBox="1"/>
          <p:nvPr/>
        </p:nvSpPr>
        <p:spPr>
          <a:xfrm>
            <a:off x="4272105" y="482160"/>
            <a:ext cx="2215391" cy="584775"/>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Fusion peptide loop (residues 882-898)</a:t>
            </a:r>
            <a:r>
              <a:rPr lang="en-US" sz="1600" dirty="0"/>
              <a:t> </a:t>
            </a:r>
          </a:p>
        </p:txBody>
      </p:sp>
      <p:sp>
        <p:nvSpPr>
          <p:cNvPr id="17" name="TextBox 16">
            <a:extLst>
              <a:ext uri="{FF2B5EF4-FFF2-40B4-BE49-F238E27FC236}">
                <a16:creationId xmlns:a16="http://schemas.microsoft.com/office/drawing/2014/main" id="{D53E8F38-FB70-D6CE-BA39-22278FEBD06C}"/>
              </a:ext>
            </a:extLst>
          </p:cNvPr>
          <p:cNvSpPr txBox="1"/>
          <p:nvPr/>
        </p:nvSpPr>
        <p:spPr>
          <a:xfrm>
            <a:off x="764004" y="512938"/>
            <a:ext cx="1489510" cy="523220"/>
          </a:xfrm>
          <a:prstGeom prst="rect">
            <a:avLst/>
          </a:prstGeom>
          <a:noFill/>
        </p:spPr>
        <p:txBody>
          <a:bodyPr wrap="none" rtlCol="0">
            <a:spAutoFit/>
          </a:bodyPr>
          <a:lstStyle>
            <a:defPPr>
              <a:defRPr lang="en-US"/>
            </a:defPPr>
            <a:lvl1pPr>
              <a:defRPr sz="1600">
                <a:latin typeface="Arial" panose="020B0604020202020204" pitchFamily="34" charset="0"/>
                <a:cs typeface="Arial" panose="020B0604020202020204" pitchFamily="34" charset="0"/>
              </a:defRPr>
            </a:lvl1pPr>
          </a:lstStyle>
          <a:p>
            <a:pPr algn="ctr"/>
            <a:r>
              <a:rPr lang="en-US" sz="1400" dirty="0"/>
              <a:t>Apical S2 region</a:t>
            </a:r>
          </a:p>
          <a:p>
            <a:pPr algn="ctr"/>
            <a:r>
              <a:rPr lang="en-US" sz="1400" dirty="0"/>
              <a:t>(buried on S1)</a:t>
            </a:r>
          </a:p>
        </p:txBody>
      </p:sp>
      <p:sp>
        <p:nvSpPr>
          <p:cNvPr id="18" name="TextBox 17">
            <a:extLst>
              <a:ext uri="{FF2B5EF4-FFF2-40B4-BE49-F238E27FC236}">
                <a16:creationId xmlns:a16="http://schemas.microsoft.com/office/drawing/2014/main" id="{DB8D95C7-C616-72DC-26ED-B5EF9495F37F}"/>
              </a:ext>
            </a:extLst>
          </p:cNvPr>
          <p:cNvSpPr txBox="1"/>
          <p:nvPr/>
        </p:nvSpPr>
        <p:spPr>
          <a:xfrm>
            <a:off x="654927" y="3375212"/>
            <a:ext cx="1736373"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Residues 833-856  </a:t>
            </a:r>
          </a:p>
        </p:txBody>
      </p:sp>
      <p:cxnSp>
        <p:nvCxnSpPr>
          <p:cNvPr id="20" name="Straight Connector 19">
            <a:extLst>
              <a:ext uri="{FF2B5EF4-FFF2-40B4-BE49-F238E27FC236}">
                <a16:creationId xmlns:a16="http://schemas.microsoft.com/office/drawing/2014/main" id="{8BD32462-98D4-54FB-4757-55C19A8F2928}"/>
              </a:ext>
            </a:extLst>
          </p:cNvPr>
          <p:cNvCxnSpPr>
            <a:cxnSpLocks/>
          </p:cNvCxnSpPr>
          <p:nvPr/>
        </p:nvCxnSpPr>
        <p:spPr>
          <a:xfrm flipV="1">
            <a:off x="3312339" y="2726108"/>
            <a:ext cx="738797" cy="7021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C991720-6B26-BFC6-4390-B32240FCAC78}"/>
              </a:ext>
            </a:extLst>
          </p:cNvPr>
          <p:cNvCxnSpPr>
            <a:cxnSpLocks/>
          </p:cNvCxnSpPr>
          <p:nvPr/>
        </p:nvCxnSpPr>
        <p:spPr>
          <a:xfrm flipH="1" flipV="1">
            <a:off x="2529129" y="1036158"/>
            <a:ext cx="538708" cy="8455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EA3BB12-8B08-5DDA-8D86-5AB49685A685}"/>
              </a:ext>
            </a:extLst>
          </p:cNvPr>
          <p:cNvCxnSpPr>
            <a:cxnSpLocks/>
          </p:cNvCxnSpPr>
          <p:nvPr/>
        </p:nvCxnSpPr>
        <p:spPr>
          <a:xfrm flipV="1">
            <a:off x="2499800" y="2811566"/>
            <a:ext cx="256083" cy="843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EFC8B99-350B-8669-B682-494C86B554ED}"/>
              </a:ext>
            </a:extLst>
          </p:cNvPr>
          <p:cNvCxnSpPr>
            <a:cxnSpLocks/>
          </p:cNvCxnSpPr>
          <p:nvPr/>
        </p:nvCxnSpPr>
        <p:spPr>
          <a:xfrm flipH="1">
            <a:off x="4120370" y="3049235"/>
            <a:ext cx="441442" cy="6232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BC80C79-0943-7F42-331B-264AF42A3BBB}"/>
              </a:ext>
            </a:extLst>
          </p:cNvPr>
          <p:cNvSpPr/>
          <p:nvPr/>
        </p:nvSpPr>
        <p:spPr>
          <a:xfrm>
            <a:off x="1139323" y="1036241"/>
            <a:ext cx="1228896" cy="1504059"/>
          </a:xfrm>
          <a:prstGeom prst="ellipse">
            <a:avLst/>
          </a:pr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AB2FCBE4-4B29-ABAB-5C17-8B601C996F03}"/>
              </a:ext>
            </a:extLst>
          </p:cNvPr>
          <p:cNvSpPr/>
          <p:nvPr/>
        </p:nvSpPr>
        <p:spPr>
          <a:xfrm>
            <a:off x="4080280" y="1102748"/>
            <a:ext cx="1559943" cy="922475"/>
          </a:xfrm>
          <a:prstGeom prst="ellipse">
            <a:avLst/>
          </a:pr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4D85FAD5-27B6-D71C-D12C-9D8736791A1D}"/>
              </a:ext>
            </a:extLst>
          </p:cNvPr>
          <p:cNvSpPr txBox="1"/>
          <p:nvPr/>
        </p:nvSpPr>
        <p:spPr>
          <a:xfrm>
            <a:off x="4240011" y="1237812"/>
            <a:ext cx="410690" cy="230832"/>
          </a:xfrm>
          <a:prstGeom prst="rect">
            <a:avLst/>
          </a:prstGeom>
          <a:noFill/>
        </p:spPr>
        <p:txBody>
          <a:bodyPr wrap="none" rtlCol="0">
            <a:spAutoFit/>
          </a:bodyPr>
          <a:lstStyle/>
          <a:p>
            <a:r>
              <a:rPr lang="en-US" sz="900" b="1" dirty="0">
                <a:solidFill>
                  <a:srgbClr val="27DFD4">
                    <a:alpha val="85000"/>
                  </a:srgbClr>
                </a:solidFill>
                <a:effectLst>
                  <a:glow rad="210231">
                    <a:schemeClr val="bg1">
                      <a:alpha val="96810"/>
                    </a:schemeClr>
                  </a:glow>
                </a:effectLst>
              </a:rPr>
              <a:t>F888</a:t>
            </a:r>
          </a:p>
        </p:txBody>
      </p:sp>
      <p:sp>
        <p:nvSpPr>
          <p:cNvPr id="44" name="TextBox 43">
            <a:extLst>
              <a:ext uri="{FF2B5EF4-FFF2-40B4-BE49-F238E27FC236}">
                <a16:creationId xmlns:a16="http://schemas.microsoft.com/office/drawing/2014/main" id="{3910F91D-74A8-B8F0-7942-6F775D0538E8}"/>
              </a:ext>
            </a:extLst>
          </p:cNvPr>
          <p:cNvSpPr txBox="1"/>
          <p:nvPr/>
        </p:nvSpPr>
        <p:spPr>
          <a:xfrm>
            <a:off x="5239386" y="1550273"/>
            <a:ext cx="410690" cy="230832"/>
          </a:xfrm>
          <a:prstGeom prst="rect">
            <a:avLst/>
          </a:prstGeom>
          <a:noFill/>
        </p:spPr>
        <p:txBody>
          <a:bodyPr wrap="none" rtlCol="0">
            <a:spAutoFit/>
          </a:bodyPr>
          <a:lstStyle/>
          <a:p>
            <a:r>
              <a:rPr lang="en-US" sz="900" b="1" dirty="0">
                <a:solidFill>
                  <a:schemeClr val="bg1">
                    <a:lumMod val="50000"/>
                    <a:alpha val="85000"/>
                  </a:schemeClr>
                </a:solidFill>
                <a:effectLst>
                  <a:glow rad="210231">
                    <a:schemeClr val="bg1">
                      <a:alpha val="96810"/>
                    </a:schemeClr>
                  </a:glow>
                </a:effectLst>
              </a:rPr>
              <a:t>F888</a:t>
            </a:r>
          </a:p>
        </p:txBody>
      </p:sp>
      <p:sp>
        <p:nvSpPr>
          <p:cNvPr id="45" name="TextBox 44">
            <a:extLst>
              <a:ext uri="{FF2B5EF4-FFF2-40B4-BE49-F238E27FC236}">
                <a16:creationId xmlns:a16="http://schemas.microsoft.com/office/drawing/2014/main" id="{E7AAB964-A630-634C-527C-AB7AD90A55F3}"/>
              </a:ext>
            </a:extLst>
          </p:cNvPr>
          <p:cNvSpPr txBox="1"/>
          <p:nvPr/>
        </p:nvSpPr>
        <p:spPr>
          <a:xfrm>
            <a:off x="5460015" y="1785299"/>
            <a:ext cx="418704" cy="230832"/>
          </a:xfrm>
          <a:prstGeom prst="rect">
            <a:avLst/>
          </a:prstGeom>
          <a:noFill/>
        </p:spPr>
        <p:txBody>
          <a:bodyPr wrap="none" rtlCol="0">
            <a:spAutoFit/>
          </a:bodyPr>
          <a:lstStyle/>
          <a:p>
            <a:r>
              <a:rPr lang="en-US" sz="900" b="1" dirty="0">
                <a:solidFill>
                  <a:srgbClr val="27DFD4">
                    <a:alpha val="85000"/>
                  </a:srgbClr>
                </a:solidFill>
                <a:effectLst>
                  <a:glow rad="210231">
                    <a:schemeClr val="bg1">
                      <a:alpha val="96810"/>
                    </a:schemeClr>
                  </a:glow>
                </a:effectLst>
              </a:rPr>
              <a:t>P892</a:t>
            </a:r>
          </a:p>
        </p:txBody>
      </p:sp>
      <p:sp>
        <p:nvSpPr>
          <p:cNvPr id="46" name="TextBox 45">
            <a:extLst>
              <a:ext uri="{FF2B5EF4-FFF2-40B4-BE49-F238E27FC236}">
                <a16:creationId xmlns:a16="http://schemas.microsoft.com/office/drawing/2014/main" id="{04ACED49-C379-B038-85BC-764F813E8774}"/>
              </a:ext>
            </a:extLst>
          </p:cNvPr>
          <p:cNvSpPr txBox="1"/>
          <p:nvPr/>
        </p:nvSpPr>
        <p:spPr>
          <a:xfrm>
            <a:off x="4771528" y="2464921"/>
            <a:ext cx="418704" cy="230832"/>
          </a:xfrm>
          <a:prstGeom prst="rect">
            <a:avLst/>
          </a:prstGeom>
          <a:noFill/>
        </p:spPr>
        <p:txBody>
          <a:bodyPr wrap="none" rtlCol="0">
            <a:spAutoFit/>
          </a:bodyPr>
          <a:lstStyle/>
          <a:p>
            <a:r>
              <a:rPr lang="en-US" sz="900" b="1" dirty="0">
                <a:solidFill>
                  <a:schemeClr val="bg1">
                    <a:lumMod val="50000"/>
                    <a:alpha val="85000"/>
                  </a:schemeClr>
                </a:solidFill>
                <a:effectLst>
                  <a:glow rad="210231">
                    <a:schemeClr val="bg1">
                      <a:alpha val="96810"/>
                    </a:schemeClr>
                  </a:glow>
                </a:effectLst>
              </a:rPr>
              <a:t>P892</a:t>
            </a:r>
          </a:p>
        </p:txBody>
      </p:sp>
      <p:sp>
        <p:nvSpPr>
          <p:cNvPr id="47" name="TextBox 46">
            <a:extLst>
              <a:ext uri="{FF2B5EF4-FFF2-40B4-BE49-F238E27FC236}">
                <a16:creationId xmlns:a16="http://schemas.microsoft.com/office/drawing/2014/main" id="{3A19DE71-4247-81F0-ABB2-ACD5EBE37222}"/>
              </a:ext>
            </a:extLst>
          </p:cNvPr>
          <p:cNvSpPr txBox="1"/>
          <p:nvPr/>
        </p:nvSpPr>
        <p:spPr>
          <a:xfrm>
            <a:off x="5270324" y="2336219"/>
            <a:ext cx="428322" cy="230832"/>
          </a:xfrm>
          <a:prstGeom prst="rect">
            <a:avLst/>
          </a:prstGeom>
          <a:noFill/>
        </p:spPr>
        <p:txBody>
          <a:bodyPr wrap="none" rtlCol="0">
            <a:spAutoFit/>
          </a:bodyPr>
          <a:lstStyle/>
          <a:p>
            <a:r>
              <a:rPr lang="en-US" sz="900" b="1" dirty="0">
                <a:solidFill>
                  <a:schemeClr val="bg1">
                    <a:lumMod val="85000"/>
                    <a:alpha val="85000"/>
                  </a:schemeClr>
                </a:solidFill>
                <a:effectLst>
                  <a:glow rad="210231">
                    <a:schemeClr val="bg1">
                      <a:alpha val="96810"/>
                    </a:schemeClr>
                  </a:glow>
                </a:effectLst>
              </a:rPr>
              <a:t>A892</a:t>
            </a:r>
          </a:p>
        </p:txBody>
      </p:sp>
      <p:sp>
        <p:nvSpPr>
          <p:cNvPr id="49" name="TextBox 48">
            <a:extLst>
              <a:ext uri="{FF2B5EF4-FFF2-40B4-BE49-F238E27FC236}">
                <a16:creationId xmlns:a16="http://schemas.microsoft.com/office/drawing/2014/main" id="{4EA46C0B-5D82-144D-5A62-601374CAFB96}"/>
              </a:ext>
            </a:extLst>
          </p:cNvPr>
          <p:cNvSpPr txBox="1"/>
          <p:nvPr/>
        </p:nvSpPr>
        <p:spPr>
          <a:xfrm>
            <a:off x="2798483" y="4033391"/>
            <a:ext cx="901209" cy="1077218"/>
          </a:xfrm>
          <a:prstGeom prst="rect">
            <a:avLst/>
          </a:prstGeom>
          <a:noFill/>
        </p:spPr>
        <p:txBody>
          <a:bodyPr wrap="none" rtlCol="0">
            <a:spAutoFit/>
          </a:bodyPr>
          <a:lstStyle/>
          <a:p>
            <a:r>
              <a:rPr lang="en-US" sz="1600" b="1" dirty="0">
                <a:solidFill>
                  <a:srgbClr val="27DFD4"/>
                </a:solidFill>
                <a:latin typeface="Arial" panose="020B0604020202020204" pitchFamily="34" charset="0"/>
                <a:cs typeface="Arial" panose="020B0604020202020204" pitchFamily="34" charset="0"/>
              </a:rPr>
              <a:t>S2-DS5</a:t>
            </a:r>
          </a:p>
          <a:p>
            <a:r>
              <a:rPr lang="en-US" sz="1600" b="1" dirty="0">
                <a:solidFill>
                  <a:schemeClr val="bg1">
                    <a:lumMod val="75000"/>
                  </a:schemeClr>
                </a:solidFill>
                <a:latin typeface="Arial" panose="020B0604020202020204" pitchFamily="34" charset="0"/>
                <a:cs typeface="Arial" panose="020B0604020202020204" pitchFamily="34" charset="0"/>
              </a:rPr>
              <a:t>S-2P</a:t>
            </a:r>
          </a:p>
          <a:p>
            <a:r>
              <a:rPr lang="en-US" sz="1600" b="1" dirty="0">
                <a:solidFill>
                  <a:schemeClr val="bg1">
                    <a:lumMod val="50000"/>
                  </a:schemeClr>
                </a:solidFill>
                <a:latin typeface="Arial" panose="020B0604020202020204" pitchFamily="34" charset="0"/>
                <a:cs typeface="Arial" panose="020B0604020202020204" pitchFamily="34" charset="0"/>
              </a:rPr>
              <a:t>HXP</a:t>
            </a:r>
          </a:p>
          <a:p>
            <a:r>
              <a:rPr lang="en-US" sz="1600" b="1" dirty="0">
                <a:solidFill>
                  <a:schemeClr val="bg2">
                    <a:lumMod val="25000"/>
                  </a:schemeClr>
                </a:solidFill>
                <a:latin typeface="Arial" panose="020B0604020202020204" pitchFamily="34" charset="0"/>
                <a:cs typeface="Arial" panose="020B0604020202020204" pitchFamily="34" charset="0"/>
              </a:rPr>
              <a:t>VFLIP</a:t>
            </a:r>
          </a:p>
        </p:txBody>
      </p:sp>
    </p:spTree>
    <p:extLst>
      <p:ext uri="{BB962C8B-B14F-4D97-AF65-F5344CB8AC3E}">
        <p14:creationId xmlns:p14="http://schemas.microsoft.com/office/powerpoint/2010/main" val="2888250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5E1962-D776-14A2-E0D8-64128C2B1440}"/>
              </a:ext>
            </a:extLst>
          </p:cNvPr>
          <p:cNvPicPr>
            <a:picLocks noChangeAspect="1"/>
          </p:cNvPicPr>
          <p:nvPr/>
        </p:nvPicPr>
        <p:blipFill>
          <a:blip r:embed="rId2"/>
          <a:stretch>
            <a:fillRect/>
          </a:stretch>
        </p:blipFill>
        <p:spPr>
          <a:xfrm>
            <a:off x="1304380" y="3012210"/>
            <a:ext cx="4002848" cy="2501780"/>
          </a:xfrm>
          <a:prstGeom prst="rect">
            <a:avLst/>
          </a:prstGeom>
        </p:spPr>
      </p:pic>
      <p:cxnSp>
        <p:nvCxnSpPr>
          <p:cNvPr id="17" name="Straight Arrow Connector 16">
            <a:extLst>
              <a:ext uri="{FF2B5EF4-FFF2-40B4-BE49-F238E27FC236}">
                <a16:creationId xmlns:a16="http://schemas.microsoft.com/office/drawing/2014/main" id="{41439993-C00B-7903-6B9D-B4761E4D1FD8}"/>
              </a:ext>
            </a:extLst>
          </p:cNvPr>
          <p:cNvCxnSpPr>
            <a:cxnSpLocks/>
          </p:cNvCxnSpPr>
          <p:nvPr/>
        </p:nvCxnSpPr>
        <p:spPr>
          <a:xfrm flipV="1">
            <a:off x="2530911" y="2002049"/>
            <a:ext cx="2183706" cy="7978"/>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DABCA8EF-4F7B-6821-6538-2C28C7B98B7B}"/>
              </a:ext>
            </a:extLst>
          </p:cNvPr>
          <p:cNvSpPr txBox="1"/>
          <p:nvPr/>
        </p:nvSpPr>
        <p:spPr>
          <a:xfrm>
            <a:off x="3068099" y="863286"/>
            <a:ext cx="843501" cy="738664"/>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10</a:t>
            </a:r>
            <a:r>
              <a:rPr lang="en-US" sz="1400" baseline="30000" dirty="0">
                <a:latin typeface="Arial" panose="020B0604020202020204" pitchFamily="34" charset="0"/>
                <a:cs typeface="Arial" panose="020B0604020202020204" pitchFamily="34" charset="0"/>
              </a:rPr>
              <a:t>4 </a:t>
            </a:r>
            <a:r>
              <a:rPr lang="en-US" sz="1400" dirty="0">
                <a:latin typeface="Arial" panose="020B0604020202020204" pitchFamily="34" charset="0"/>
                <a:cs typeface="Arial" panose="020B0604020202020204" pitchFamily="34" charset="0"/>
              </a:rPr>
              <a:t>PFU</a:t>
            </a:r>
          </a:p>
          <a:p>
            <a:pPr algn="ctr"/>
            <a:r>
              <a:rPr lang="en-US" sz="1400" dirty="0">
                <a:latin typeface="Arial" panose="020B0604020202020204" pitchFamily="34" charset="0"/>
                <a:cs typeface="Arial" panose="020B0604020202020204" pitchFamily="34" charset="0"/>
              </a:rPr>
              <a:t>D614G</a:t>
            </a:r>
          </a:p>
          <a:p>
            <a:pPr algn="ctr"/>
            <a:r>
              <a:rPr lang="en-US" sz="1400" dirty="0">
                <a:latin typeface="Arial" panose="020B0604020202020204" pitchFamily="34" charset="0"/>
                <a:cs typeface="Arial" panose="020B0604020202020204" pitchFamily="34" charset="0"/>
              </a:rPr>
              <a:t>(IN)</a:t>
            </a:r>
          </a:p>
        </p:txBody>
      </p:sp>
      <p:cxnSp>
        <p:nvCxnSpPr>
          <p:cNvPr id="19" name="Straight Connector 18">
            <a:extLst>
              <a:ext uri="{FF2B5EF4-FFF2-40B4-BE49-F238E27FC236}">
                <a16:creationId xmlns:a16="http://schemas.microsoft.com/office/drawing/2014/main" id="{F850D556-0119-17A4-0A30-36D925EDF9A5}"/>
              </a:ext>
            </a:extLst>
          </p:cNvPr>
          <p:cNvCxnSpPr>
            <a:cxnSpLocks/>
          </p:cNvCxnSpPr>
          <p:nvPr/>
        </p:nvCxnSpPr>
        <p:spPr>
          <a:xfrm>
            <a:off x="4300993" y="2301708"/>
            <a:ext cx="1" cy="298999"/>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E64A4F9-99E3-1B36-A968-E9BA5AB7234A}"/>
              </a:ext>
            </a:extLst>
          </p:cNvPr>
          <p:cNvSpPr txBox="1"/>
          <p:nvPr/>
        </p:nvSpPr>
        <p:spPr>
          <a:xfrm>
            <a:off x="3929378" y="2556767"/>
            <a:ext cx="771365" cy="523220"/>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tissue </a:t>
            </a:r>
          </a:p>
          <a:p>
            <a:pPr algn="ctr"/>
            <a:r>
              <a:rPr lang="en-US" sz="1400" dirty="0">
                <a:latin typeface="Arial" panose="020B0604020202020204" pitchFamily="34" charset="0"/>
                <a:cs typeface="Arial" panose="020B0604020202020204" pitchFamily="34" charset="0"/>
              </a:rPr>
              <a:t>harvest</a:t>
            </a:r>
          </a:p>
        </p:txBody>
      </p:sp>
      <p:sp>
        <p:nvSpPr>
          <p:cNvPr id="21" name="TextBox 20">
            <a:extLst>
              <a:ext uri="{FF2B5EF4-FFF2-40B4-BE49-F238E27FC236}">
                <a16:creationId xmlns:a16="http://schemas.microsoft.com/office/drawing/2014/main" id="{A2B3FDAC-3127-39FA-1EB6-04F54458350F}"/>
              </a:ext>
            </a:extLst>
          </p:cNvPr>
          <p:cNvSpPr txBox="1"/>
          <p:nvPr/>
        </p:nvSpPr>
        <p:spPr>
          <a:xfrm>
            <a:off x="2473606" y="1995364"/>
            <a:ext cx="343364"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-1</a:t>
            </a:r>
          </a:p>
        </p:txBody>
      </p:sp>
      <p:sp>
        <p:nvSpPr>
          <p:cNvPr id="22" name="TextBox 21">
            <a:extLst>
              <a:ext uri="{FF2B5EF4-FFF2-40B4-BE49-F238E27FC236}">
                <a16:creationId xmlns:a16="http://schemas.microsoft.com/office/drawing/2014/main" id="{33119933-83C3-66FD-F2C5-F593E67E8181}"/>
              </a:ext>
            </a:extLst>
          </p:cNvPr>
          <p:cNvSpPr txBox="1"/>
          <p:nvPr/>
        </p:nvSpPr>
        <p:spPr>
          <a:xfrm>
            <a:off x="4159988" y="1995364"/>
            <a:ext cx="284052"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3</a:t>
            </a:r>
          </a:p>
        </p:txBody>
      </p:sp>
      <p:cxnSp>
        <p:nvCxnSpPr>
          <p:cNvPr id="23" name="Straight Connector 22">
            <a:extLst>
              <a:ext uri="{FF2B5EF4-FFF2-40B4-BE49-F238E27FC236}">
                <a16:creationId xmlns:a16="http://schemas.microsoft.com/office/drawing/2014/main" id="{5B3C7421-EEC8-4DDF-09CD-D72BE8FD7476}"/>
              </a:ext>
            </a:extLst>
          </p:cNvPr>
          <p:cNvCxnSpPr>
            <a:cxnSpLocks/>
          </p:cNvCxnSpPr>
          <p:nvPr/>
        </p:nvCxnSpPr>
        <p:spPr>
          <a:xfrm>
            <a:off x="3489850" y="1652500"/>
            <a:ext cx="1" cy="298999"/>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73D76CE-0E63-D02C-BF82-87CB9475272A}"/>
              </a:ext>
            </a:extLst>
          </p:cNvPr>
          <p:cNvSpPr txBox="1"/>
          <p:nvPr/>
        </p:nvSpPr>
        <p:spPr>
          <a:xfrm>
            <a:off x="4701269" y="1848806"/>
            <a:ext cx="562975"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days</a:t>
            </a:r>
          </a:p>
        </p:txBody>
      </p:sp>
      <p:sp>
        <p:nvSpPr>
          <p:cNvPr id="25" name="TextBox 24">
            <a:extLst>
              <a:ext uri="{FF2B5EF4-FFF2-40B4-BE49-F238E27FC236}">
                <a16:creationId xmlns:a16="http://schemas.microsoft.com/office/drawing/2014/main" id="{4D578C56-D29B-2236-4D38-42FF4E17F271}"/>
              </a:ext>
            </a:extLst>
          </p:cNvPr>
          <p:cNvSpPr txBox="1"/>
          <p:nvPr/>
        </p:nvSpPr>
        <p:spPr>
          <a:xfrm>
            <a:off x="1304380" y="2354278"/>
            <a:ext cx="1130439" cy="523220"/>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K18-hACE2</a:t>
            </a:r>
          </a:p>
          <a:p>
            <a:pPr algn="ctr"/>
            <a:r>
              <a:rPr lang="en-US" sz="1400" dirty="0">
                <a:latin typeface="Arial" panose="020B0604020202020204" pitchFamily="34" charset="0"/>
                <a:cs typeface="Arial" panose="020B0604020202020204" pitchFamily="34" charset="0"/>
              </a:rPr>
              <a:t>6 weeks old</a:t>
            </a:r>
          </a:p>
        </p:txBody>
      </p:sp>
      <p:sp>
        <p:nvSpPr>
          <p:cNvPr id="26" name="TextBox 25">
            <a:extLst>
              <a:ext uri="{FF2B5EF4-FFF2-40B4-BE49-F238E27FC236}">
                <a16:creationId xmlns:a16="http://schemas.microsoft.com/office/drawing/2014/main" id="{75B7B1FB-EAA7-7A19-A2FC-362466932F82}"/>
              </a:ext>
            </a:extLst>
          </p:cNvPr>
          <p:cNvSpPr txBox="1"/>
          <p:nvPr/>
        </p:nvSpPr>
        <p:spPr>
          <a:xfrm>
            <a:off x="3343200" y="1995364"/>
            <a:ext cx="284052"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0</a:t>
            </a:r>
          </a:p>
        </p:txBody>
      </p:sp>
      <p:sp>
        <p:nvSpPr>
          <p:cNvPr id="27" name="TextBox 26">
            <a:extLst>
              <a:ext uri="{FF2B5EF4-FFF2-40B4-BE49-F238E27FC236}">
                <a16:creationId xmlns:a16="http://schemas.microsoft.com/office/drawing/2014/main" id="{8D0C1CE2-56DF-9B9F-0780-9ED39924758D}"/>
              </a:ext>
            </a:extLst>
          </p:cNvPr>
          <p:cNvSpPr txBox="1"/>
          <p:nvPr/>
        </p:nvSpPr>
        <p:spPr>
          <a:xfrm>
            <a:off x="2183434" y="863286"/>
            <a:ext cx="970138" cy="738664"/>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10 mg/kg </a:t>
            </a:r>
          </a:p>
          <a:p>
            <a:pPr algn="ctr"/>
            <a:r>
              <a:rPr lang="en-US" sz="1400" dirty="0" err="1">
                <a:latin typeface="Arial" panose="020B0604020202020204" pitchFamily="34" charset="0"/>
                <a:cs typeface="Arial" panose="020B0604020202020204" pitchFamily="34" charset="0"/>
              </a:rPr>
              <a:t>mAb</a:t>
            </a:r>
            <a:endParaRPr lang="en-US" sz="1400" dirty="0">
              <a:latin typeface="Arial" panose="020B0604020202020204" pitchFamily="34" charset="0"/>
              <a:cs typeface="Arial" panose="020B0604020202020204" pitchFamily="34" charset="0"/>
            </a:endParaRPr>
          </a:p>
          <a:p>
            <a:pPr algn="ctr"/>
            <a:r>
              <a:rPr lang="en-US" sz="1400" dirty="0">
                <a:latin typeface="Arial" panose="020B0604020202020204" pitchFamily="34" charset="0"/>
                <a:cs typeface="Arial" panose="020B0604020202020204" pitchFamily="34" charset="0"/>
              </a:rPr>
              <a:t>(IP)</a:t>
            </a:r>
          </a:p>
        </p:txBody>
      </p:sp>
      <p:cxnSp>
        <p:nvCxnSpPr>
          <p:cNvPr id="30" name="Straight Connector 29">
            <a:extLst>
              <a:ext uri="{FF2B5EF4-FFF2-40B4-BE49-F238E27FC236}">
                <a16:creationId xmlns:a16="http://schemas.microsoft.com/office/drawing/2014/main" id="{D856BDA6-BA4E-3BFA-34AC-4D0F108A6C9E}"/>
              </a:ext>
            </a:extLst>
          </p:cNvPr>
          <p:cNvCxnSpPr>
            <a:cxnSpLocks/>
          </p:cNvCxnSpPr>
          <p:nvPr/>
        </p:nvCxnSpPr>
        <p:spPr>
          <a:xfrm>
            <a:off x="2668499" y="1652500"/>
            <a:ext cx="1" cy="298999"/>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ADC87202-4C4A-4687-1D39-C49B716468C6}"/>
              </a:ext>
            </a:extLst>
          </p:cNvPr>
          <p:cNvPicPr>
            <a:picLocks noChangeAspect="1"/>
          </p:cNvPicPr>
          <p:nvPr/>
        </p:nvPicPr>
        <p:blipFill rotWithShape="1">
          <a:blip r:embed="rId3"/>
          <a:srcRect l="13552" t="61531" r="80265" b="33339"/>
          <a:stretch/>
        </p:blipFill>
        <p:spPr>
          <a:xfrm>
            <a:off x="1304380" y="1601950"/>
            <a:ext cx="1090070" cy="633165"/>
          </a:xfrm>
          <a:prstGeom prst="rect">
            <a:avLst/>
          </a:prstGeom>
        </p:spPr>
      </p:pic>
      <p:sp>
        <p:nvSpPr>
          <p:cNvPr id="5" name="TextBox 4">
            <a:extLst>
              <a:ext uri="{FF2B5EF4-FFF2-40B4-BE49-F238E27FC236}">
                <a16:creationId xmlns:a16="http://schemas.microsoft.com/office/drawing/2014/main" id="{9A5C3AB2-3C9A-07CF-C5F4-750A0E2D5108}"/>
              </a:ext>
            </a:extLst>
          </p:cNvPr>
          <p:cNvSpPr txBox="1"/>
          <p:nvPr/>
        </p:nvSpPr>
        <p:spPr>
          <a:xfrm>
            <a:off x="1287181" y="985659"/>
            <a:ext cx="309700" cy="338554"/>
          </a:xfrm>
          <a:prstGeom prst="rect">
            <a:avLst/>
          </a:prstGeom>
          <a:noFill/>
        </p:spPr>
        <p:txBody>
          <a:bodyPr wrap="none" rtlCol="0">
            <a:spAutoFit/>
          </a:bodyPr>
          <a:lstStyle/>
          <a:p>
            <a:r>
              <a:rPr lang="en-US" sz="1600" b="1" dirty="0"/>
              <a:t>A</a:t>
            </a:r>
          </a:p>
        </p:txBody>
      </p:sp>
      <p:sp>
        <p:nvSpPr>
          <p:cNvPr id="6" name="TextBox 5">
            <a:extLst>
              <a:ext uri="{FF2B5EF4-FFF2-40B4-BE49-F238E27FC236}">
                <a16:creationId xmlns:a16="http://schemas.microsoft.com/office/drawing/2014/main" id="{90FAC5C7-4ED9-309E-5525-C46A9F0A377B}"/>
              </a:ext>
            </a:extLst>
          </p:cNvPr>
          <p:cNvSpPr txBox="1"/>
          <p:nvPr/>
        </p:nvSpPr>
        <p:spPr>
          <a:xfrm>
            <a:off x="1287181" y="2972883"/>
            <a:ext cx="309700" cy="338554"/>
          </a:xfrm>
          <a:prstGeom prst="rect">
            <a:avLst/>
          </a:prstGeom>
          <a:noFill/>
        </p:spPr>
        <p:txBody>
          <a:bodyPr wrap="none" rtlCol="0">
            <a:spAutoFit/>
          </a:bodyPr>
          <a:lstStyle/>
          <a:p>
            <a:r>
              <a:rPr lang="en-US" sz="1600" b="1" dirty="0"/>
              <a:t>A</a:t>
            </a:r>
          </a:p>
        </p:txBody>
      </p:sp>
      <p:sp>
        <p:nvSpPr>
          <p:cNvPr id="7" name="TextBox 6">
            <a:extLst>
              <a:ext uri="{FF2B5EF4-FFF2-40B4-BE49-F238E27FC236}">
                <a16:creationId xmlns:a16="http://schemas.microsoft.com/office/drawing/2014/main" id="{5664A948-DFA6-0832-4319-4B8CA90681D1}"/>
              </a:ext>
            </a:extLst>
          </p:cNvPr>
          <p:cNvSpPr txBox="1"/>
          <p:nvPr/>
        </p:nvSpPr>
        <p:spPr>
          <a:xfrm>
            <a:off x="3622764" y="3012210"/>
            <a:ext cx="293670" cy="338554"/>
          </a:xfrm>
          <a:prstGeom prst="rect">
            <a:avLst/>
          </a:prstGeom>
          <a:noFill/>
        </p:spPr>
        <p:txBody>
          <a:bodyPr wrap="none" rtlCol="0">
            <a:spAutoFit/>
          </a:bodyPr>
          <a:lstStyle/>
          <a:p>
            <a:r>
              <a:rPr lang="en-US" sz="1600" b="1" dirty="0"/>
              <a:t>C</a:t>
            </a:r>
          </a:p>
        </p:txBody>
      </p:sp>
      <p:sp>
        <p:nvSpPr>
          <p:cNvPr id="4" name="TextBox 3">
            <a:extLst>
              <a:ext uri="{FF2B5EF4-FFF2-40B4-BE49-F238E27FC236}">
                <a16:creationId xmlns:a16="http://schemas.microsoft.com/office/drawing/2014/main" id="{981AA997-28F0-DF64-A6B2-846B3D208DC9}"/>
              </a:ext>
            </a:extLst>
          </p:cNvPr>
          <p:cNvSpPr txBox="1"/>
          <p:nvPr/>
        </p:nvSpPr>
        <p:spPr>
          <a:xfrm>
            <a:off x="1107549" y="5483824"/>
            <a:ext cx="5108759" cy="1954381"/>
          </a:xfrm>
          <a:prstGeom prst="rect">
            <a:avLst/>
          </a:prstGeom>
          <a:noFill/>
        </p:spPr>
        <p:txBody>
          <a:bodyPr wrap="square">
            <a:spAutoFit/>
          </a:bodyPr>
          <a:lstStyle/>
          <a:p>
            <a:pPr algn="just"/>
            <a:r>
              <a:rPr lang="en-US" sz="1100" b="1" dirty="0">
                <a:latin typeface="Arial" panose="020B0604020202020204" pitchFamily="34" charset="0"/>
                <a:cs typeface="Arial" panose="020B0604020202020204" pitchFamily="34" charset="0"/>
              </a:rPr>
              <a:t>Supplementary Figure S5</a:t>
            </a:r>
            <a:r>
              <a:rPr lang="en-US" sz="1100"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Protective efficacy of 6C10 against SARS-CoV-2 challenge in K18-huACE2 mice.</a:t>
            </a:r>
            <a:r>
              <a:rPr lang="en-US" sz="1100"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Related to Figure 4. </a:t>
            </a:r>
            <a:endParaRPr lang="en-US" sz="1100" dirty="0">
              <a:latin typeface="Arial" panose="020B0604020202020204" pitchFamily="34" charset="0"/>
              <a:cs typeface="Arial" panose="020B0604020202020204" pitchFamily="34" charset="0"/>
            </a:endParaRPr>
          </a:p>
          <a:p>
            <a:pPr algn="just"/>
            <a:r>
              <a:rPr lang="en-US" sz="1100" b="1" dirty="0">
                <a:latin typeface="Arial" panose="020B0604020202020204" pitchFamily="34" charset="0"/>
                <a:cs typeface="Arial" panose="020B0604020202020204" pitchFamily="34" charset="0"/>
              </a:rPr>
              <a:t>(A) </a:t>
            </a:r>
            <a:r>
              <a:rPr lang="en-US" sz="1100" dirty="0">
                <a:latin typeface="Arial" panose="020B0604020202020204" pitchFamily="34" charset="0"/>
                <a:cs typeface="Arial" panose="020B0604020202020204" pitchFamily="34" charset="0"/>
              </a:rPr>
              <a:t>Experimental setup for data presented in (B). K18-hACE2 mice received</a:t>
            </a:r>
          </a:p>
          <a:p>
            <a:pPr algn="just"/>
            <a:r>
              <a:rPr lang="en-US" sz="1100" dirty="0">
                <a:latin typeface="Arial" panose="020B0604020202020204" pitchFamily="34" charset="0"/>
                <a:cs typeface="Arial" panose="020B0604020202020204" pitchFamily="34" charset="0"/>
              </a:rPr>
              <a:t>intraperitoneally 10 µg/ml 6C10 or an IgG1 isotype control in a 200 µL PBS solution. Next day, mice were intranasally inoculated with SARS-CoV-2 D614G (10 4 PFU in a 30 µl volume). Three days later, nasal </a:t>
            </a:r>
            <a:r>
              <a:rPr lang="en-US" sz="1100" dirty="0" err="1">
                <a:latin typeface="Arial" panose="020B0604020202020204" pitchFamily="34" charset="0"/>
                <a:cs typeface="Arial" panose="020B0604020202020204" pitchFamily="34" charset="0"/>
              </a:rPr>
              <a:t>turbinates</a:t>
            </a:r>
            <a:r>
              <a:rPr lang="en-US" sz="1100" dirty="0">
                <a:latin typeface="Arial" panose="020B0604020202020204" pitchFamily="34" charset="0"/>
                <a:cs typeface="Arial" panose="020B0604020202020204" pitchFamily="34" charset="0"/>
              </a:rPr>
              <a:t> and lungs were collected for analysis. </a:t>
            </a:r>
            <a:r>
              <a:rPr lang="en-US" sz="1100" b="1" dirty="0">
                <a:latin typeface="Arial" panose="020B0604020202020204" pitchFamily="34" charset="0"/>
                <a:cs typeface="Arial" panose="020B0604020202020204" pitchFamily="34" charset="0"/>
              </a:rPr>
              <a:t>(B)</a:t>
            </a:r>
            <a:r>
              <a:rPr lang="en-US" sz="1100" dirty="0">
                <a:latin typeface="Arial" panose="020B0604020202020204" pitchFamily="34" charset="0"/>
                <a:cs typeface="Arial" panose="020B0604020202020204" pitchFamily="34" charset="0"/>
              </a:rPr>
              <a:t> SARS-CoV-2 </a:t>
            </a:r>
            <a:r>
              <a:rPr lang="en-US" sz="1100" dirty="0" err="1">
                <a:latin typeface="Arial" panose="020B0604020202020204" pitchFamily="34" charset="0"/>
                <a:cs typeface="Arial" panose="020B0604020202020204" pitchFamily="34" charset="0"/>
              </a:rPr>
              <a:t>subgenomic</a:t>
            </a:r>
            <a:r>
              <a:rPr lang="en-US" sz="1100" dirty="0">
                <a:latin typeface="Arial" panose="020B0604020202020204" pitchFamily="34" charset="0"/>
                <a:cs typeface="Arial" panose="020B0604020202020204" pitchFamily="34" charset="0"/>
              </a:rPr>
              <a:t> RNA by RT-qPCR in nasal turbinate and lung tissue, and infectious virus in lungs titrated by plaque assay. Data presented as the mean and SD of 5 mice/group. Circles indicate individual mice and dotted lines are limit of detection. Statistical comparisons were performed using an unpaired t-test.</a:t>
            </a:r>
          </a:p>
        </p:txBody>
      </p:sp>
    </p:spTree>
    <p:extLst>
      <p:ext uri="{BB962C8B-B14F-4D97-AF65-F5344CB8AC3E}">
        <p14:creationId xmlns:p14="http://schemas.microsoft.com/office/powerpoint/2010/main" val="4289602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Picture 75">
            <a:extLst>
              <a:ext uri="{FF2B5EF4-FFF2-40B4-BE49-F238E27FC236}">
                <a16:creationId xmlns:a16="http://schemas.microsoft.com/office/drawing/2014/main" id="{467D97F8-C2DF-0C6B-D561-8E36114E6B9D}"/>
              </a:ext>
            </a:extLst>
          </p:cNvPr>
          <p:cNvPicPr>
            <a:picLocks noChangeAspect="1"/>
          </p:cNvPicPr>
          <p:nvPr/>
        </p:nvPicPr>
        <p:blipFill rotWithShape="1">
          <a:blip r:embed="rId2"/>
          <a:srcRect l="11601" t="3398" r="35048"/>
          <a:stretch/>
        </p:blipFill>
        <p:spPr>
          <a:xfrm>
            <a:off x="1030826" y="689969"/>
            <a:ext cx="1985391" cy="2436009"/>
          </a:xfrm>
          <a:prstGeom prst="rect">
            <a:avLst/>
          </a:prstGeom>
        </p:spPr>
      </p:pic>
      <p:sp>
        <p:nvSpPr>
          <p:cNvPr id="17" name="TextBox 16">
            <a:extLst>
              <a:ext uri="{FF2B5EF4-FFF2-40B4-BE49-F238E27FC236}">
                <a16:creationId xmlns:a16="http://schemas.microsoft.com/office/drawing/2014/main" id="{CF708497-7473-F158-F1C7-F2E4A5D10B7F}"/>
              </a:ext>
            </a:extLst>
          </p:cNvPr>
          <p:cNvSpPr txBox="1"/>
          <p:nvPr/>
        </p:nvSpPr>
        <p:spPr>
          <a:xfrm>
            <a:off x="4038600" y="2174875"/>
            <a:ext cx="423514"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R765</a:t>
            </a:r>
          </a:p>
        </p:txBody>
      </p:sp>
      <p:grpSp>
        <p:nvGrpSpPr>
          <p:cNvPr id="43" name="Group 42">
            <a:extLst>
              <a:ext uri="{FF2B5EF4-FFF2-40B4-BE49-F238E27FC236}">
                <a16:creationId xmlns:a16="http://schemas.microsoft.com/office/drawing/2014/main" id="{D29E2E9D-3D93-A610-63CD-FE53A9E6D228}"/>
              </a:ext>
            </a:extLst>
          </p:cNvPr>
          <p:cNvGrpSpPr/>
          <p:nvPr/>
        </p:nvGrpSpPr>
        <p:grpSpPr>
          <a:xfrm>
            <a:off x="3236412" y="519101"/>
            <a:ext cx="1937633" cy="2632969"/>
            <a:chOff x="4134422" y="508149"/>
            <a:chExt cx="1937633" cy="2632969"/>
          </a:xfrm>
        </p:grpSpPr>
        <p:pic>
          <p:nvPicPr>
            <p:cNvPr id="16" name="Picture 15">
              <a:extLst>
                <a:ext uri="{FF2B5EF4-FFF2-40B4-BE49-F238E27FC236}">
                  <a16:creationId xmlns:a16="http://schemas.microsoft.com/office/drawing/2014/main" id="{1939A98F-8157-F375-2CD2-226A4523E70F}"/>
                </a:ext>
              </a:extLst>
            </p:cNvPr>
            <p:cNvPicPr>
              <a:picLocks noChangeAspect="1"/>
            </p:cNvPicPr>
            <p:nvPr/>
          </p:nvPicPr>
          <p:blipFill rotWithShape="1">
            <a:blip r:embed="rId3"/>
            <a:srcRect l="3961" t="6866" r="15067" b="19291"/>
            <a:stretch/>
          </p:blipFill>
          <p:spPr>
            <a:xfrm>
              <a:off x="4134422" y="508149"/>
              <a:ext cx="1937633" cy="2598234"/>
            </a:xfrm>
            <a:prstGeom prst="rect">
              <a:avLst/>
            </a:prstGeom>
          </p:spPr>
        </p:pic>
        <p:sp>
          <p:nvSpPr>
            <p:cNvPr id="18" name="TextBox 17">
              <a:extLst>
                <a:ext uri="{FF2B5EF4-FFF2-40B4-BE49-F238E27FC236}">
                  <a16:creationId xmlns:a16="http://schemas.microsoft.com/office/drawing/2014/main" id="{DF50BB32-4F76-2164-36B7-3ACF29688CF3}"/>
                </a:ext>
              </a:extLst>
            </p:cNvPr>
            <p:cNvSpPr txBox="1"/>
            <p:nvPr/>
          </p:nvSpPr>
          <p:spPr>
            <a:xfrm>
              <a:off x="4462114" y="660400"/>
              <a:ext cx="412292"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S750</a:t>
              </a:r>
            </a:p>
          </p:txBody>
        </p:sp>
        <p:sp>
          <p:nvSpPr>
            <p:cNvPr id="19" name="TextBox 18">
              <a:extLst>
                <a:ext uri="{FF2B5EF4-FFF2-40B4-BE49-F238E27FC236}">
                  <a16:creationId xmlns:a16="http://schemas.microsoft.com/office/drawing/2014/main" id="{9455D920-A5D4-014C-21E5-5B849982EDDC}"/>
                </a:ext>
              </a:extLst>
            </p:cNvPr>
            <p:cNvSpPr txBox="1"/>
            <p:nvPr/>
          </p:nvSpPr>
          <p:spPr>
            <a:xfrm>
              <a:off x="5138119" y="1125226"/>
              <a:ext cx="418704"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C749</a:t>
              </a:r>
            </a:p>
          </p:txBody>
        </p:sp>
        <p:sp>
          <p:nvSpPr>
            <p:cNvPr id="20" name="TextBox 19">
              <a:extLst>
                <a:ext uri="{FF2B5EF4-FFF2-40B4-BE49-F238E27FC236}">
                  <a16:creationId xmlns:a16="http://schemas.microsoft.com/office/drawing/2014/main" id="{DC758535-21AE-0CB7-2309-C16BBECF444B}"/>
                </a:ext>
              </a:extLst>
            </p:cNvPr>
            <p:cNvSpPr txBox="1"/>
            <p:nvPr/>
          </p:nvSpPr>
          <p:spPr>
            <a:xfrm>
              <a:off x="5349875" y="654579"/>
              <a:ext cx="413896"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E748</a:t>
              </a:r>
            </a:p>
          </p:txBody>
        </p:sp>
        <p:sp>
          <p:nvSpPr>
            <p:cNvPr id="21" name="TextBox 20">
              <a:extLst>
                <a:ext uri="{FF2B5EF4-FFF2-40B4-BE49-F238E27FC236}">
                  <a16:creationId xmlns:a16="http://schemas.microsoft.com/office/drawing/2014/main" id="{CF6576FE-0EBA-208A-BABF-315EFCB03946}"/>
                </a:ext>
              </a:extLst>
            </p:cNvPr>
            <p:cNvSpPr txBox="1"/>
            <p:nvPr/>
          </p:nvSpPr>
          <p:spPr>
            <a:xfrm>
              <a:off x="5573163" y="1003015"/>
              <a:ext cx="429926"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D745</a:t>
              </a:r>
            </a:p>
          </p:txBody>
        </p:sp>
        <p:sp>
          <p:nvSpPr>
            <p:cNvPr id="23" name="TextBox 22">
              <a:extLst>
                <a:ext uri="{FF2B5EF4-FFF2-40B4-BE49-F238E27FC236}">
                  <a16:creationId xmlns:a16="http://schemas.microsoft.com/office/drawing/2014/main" id="{2CBCD31D-89E7-C04B-1D4B-4B405CF548CC}"/>
                </a:ext>
              </a:extLst>
            </p:cNvPr>
            <p:cNvSpPr txBox="1"/>
            <p:nvPr/>
          </p:nvSpPr>
          <p:spPr>
            <a:xfrm>
              <a:off x="4785392" y="1302221"/>
              <a:ext cx="415498"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T739</a:t>
              </a:r>
            </a:p>
          </p:txBody>
        </p:sp>
        <p:sp>
          <p:nvSpPr>
            <p:cNvPr id="24" name="TextBox 23">
              <a:extLst>
                <a:ext uri="{FF2B5EF4-FFF2-40B4-BE49-F238E27FC236}">
                  <a16:creationId xmlns:a16="http://schemas.microsoft.com/office/drawing/2014/main" id="{21F1E640-DEBB-D51E-045E-AFEE8D87264A}"/>
                </a:ext>
              </a:extLst>
            </p:cNvPr>
            <p:cNvSpPr txBox="1"/>
            <p:nvPr/>
          </p:nvSpPr>
          <p:spPr>
            <a:xfrm>
              <a:off x="4731788" y="1895751"/>
              <a:ext cx="429926"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D737</a:t>
              </a:r>
            </a:p>
          </p:txBody>
        </p:sp>
        <p:sp>
          <p:nvSpPr>
            <p:cNvPr id="25" name="TextBox 24">
              <a:extLst>
                <a:ext uri="{FF2B5EF4-FFF2-40B4-BE49-F238E27FC236}">
                  <a16:creationId xmlns:a16="http://schemas.microsoft.com/office/drawing/2014/main" id="{01762723-B9D4-FF0E-89C8-F464F90DB329}"/>
                </a:ext>
              </a:extLst>
            </p:cNvPr>
            <p:cNvSpPr txBox="1"/>
            <p:nvPr/>
          </p:nvSpPr>
          <p:spPr>
            <a:xfrm>
              <a:off x="4769618" y="2910286"/>
              <a:ext cx="420308"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K733</a:t>
              </a:r>
            </a:p>
          </p:txBody>
        </p:sp>
      </p:grpSp>
      <p:cxnSp>
        <p:nvCxnSpPr>
          <p:cNvPr id="30" name="Straight Connector 29">
            <a:extLst>
              <a:ext uri="{FF2B5EF4-FFF2-40B4-BE49-F238E27FC236}">
                <a16:creationId xmlns:a16="http://schemas.microsoft.com/office/drawing/2014/main" id="{40FCEEFE-F5B4-845F-8AB7-F1C856F6123C}"/>
              </a:ext>
            </a:extLst>
          </p:cNvPr>
          <p:cNvCxnSpPr>
            <a:cxnSpLocks/>
          </p:cNvCxnSpPr>
          <p:nvPr/>
        </p:nvCxnSpPr>
        <p:spPr>
          <a:xfrm>
            <a:off x="879046" y="7278210"/>
            <a:ext cx="163781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1AB08750-D823-3E19-30CB-B2C89097B9E7}"/>
              </a:ext>
            </a:extLst>
          </p:cNvPr>
          <p:cNvGrpSpPr/>
          <p:nvPr/>
        </p:nvGrpSpPr>
        <p:grpSpPr>
          <a:xfrm>
            <a:off x="3215623" y="3719029"/>
            <a:ext cx="1862254" cy="2041372"/>
            <a:chOff x="2030236" y="3795210"/>
            <a:chExt cx="1862254" cy="2041372"/>
          </a:xfrm>
        </p:grpSpPr>
        <p:pic>
          <p:nvPicPr>
            <p:cNvPr id="6" name="Picture 5">
              <a:extLst>
                <a:ext uri="{FF2B5EF4-FFF2-40B4-BE49-F238E27FC236}">
                  <a16:creationId xmlns:a16="http://schemas.microsoft.com/office/drawing/2014/main" id="{1072938B-4C1A-3B14-BB63-778E71066EE9}"/>
                </a:ext>
              </a:extLst>
            </p:cNvPr>
            <p:cNvPicPr>
              <a:picLocks noChangeAspect="1"/>
            </p:cNvPicPr>
            <p:nvPr/>
          </p:nvPicPr>
          <p:blipFill rotWithShape="1">
            <a:blip r:embed="rId4"/>
            <a:srcRect l="10236" t="17902" r="19983"/>
            <a:stretch/>
          </p:blipFill>
          <p:spPr>
            <a:xfrm>
              <a:off x="2030236" y="3795210"/>
              <a:ext cx="1862254" cy="2016195"/>
            </a:xfrm>
            <a:prstGeom prst="rect">
              <a:avLst/>
            </a:prstGeom>
          </p:spPr>
        </p:pic>
        <p:sp>
          <p:nvSpPr>
            <p:cNvPr id="34" name="TextBox 33">
              <a:extLst>
                <a:ext uri="{FF2B5EF4-FFF2-40B4-BE49-F238E27FC236}">
                  <a16:creationId xmlns:a16="http://schemas.microsoft.com/office/drawing/2014/main" id="{E6329CBD-83EB-AB68-0294-B0055258F462}"/>
                </a:ext>
              </a:extLst>
            </p:cNvPr>
            <p:cNvSpPr txBox="1"/>
            <p:nvPr/>
          </p:nvSpPr>
          <p:spPr>
            <a:xfrm>
              <a:off x="3373791" y="4246691"/>
              <a:ext cx="423514"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R765</a:t>
              </a:r>
            </a:p>
          </p:txBody>
        </p:sp>
        <p:sp>
          <p:nvSpPr>
            <p:cNvPr id="35" name="TextBox 34">
              <a:extLst>
                <a:ext uri="{FF2B5EF4-FFF2-40B4-BE49-F238E27FC236}">
                  <a16:creationId xmlns:a16="http://schemas.microsoft.com/office/drawing/2014/main" id="{55E0D400-6423-B74F-2F7D-C8F4827552D3}"/>
                </a:ext>
              </a:extLst>
            </p:cNvPr>
            <p:cNvSpPr txBox="1"/>
            <p:nvPr/>
          </p:nvSpPr>
          <p:spPr>
            <a:xfrm>
              <a:off x="2900334" y="5488174"/>
              <a:ext cx="412292"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S750</a:t>
              </a:r>
            </a:p>
          </p:txBody>
        </p:sp>
        <p:sp>
          <p:nvSpPr>
            <p:cNvPr id="36" name="TextBox 35">
              <a:extLst>
                <a:ext uri="{FF2B5EF4-FFF2-40B4-BE49-F238E27FC236}">
                  <a16:creationId xmlns:a16="http://schemas.microsoft.com/office/drawing/2014/main" id="{4F2D11C3-04B1-8893-E158-B712368A0A4A}"/>
                </a:ext>
              </a:extLst>
            </p:cNvPr>
            <p:cNvSpPr txBox="1"/>
            <p:nvPr/>
          </p:nvSpPr>
          <p:spPr>
            <a:xfrm>
              <a:off x="2690982" y="4997637"/>
              <a:ext cx="418704"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C749</a:t>
              </a:r>
            </a:p>
          </p:txBody>
        </p:sp>
        <p:sp>
          <p:nvSpPr>
            <p:cNvPr id="37" name="TextBox 36">
              <a:extLst>
                <a:ext uri="{FF2B5EF4-FFF2-40B4-BE49-F238E27FC236}">
                  <a16:creationId xmlns:a16="http://schemas.microsoft.com/office/drawing/2014/main" id="{7771B83D-95A2-1399-F5A8-324E0BC63427}"/>
                </a:ext>
              </a:extLst>
            </p:cNvPr>
            <p:cNvSpPr txBox="1"/>
            <p:nvPr/>
          </p:nvSpPr>
          <p:spPr>
            <a:xfrm>
              <a:off x="2436544" y="5605750"/>
              <a:ext cx="413896"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E748</a:t>
              </a:r>
            </a:p>
          </p:txBody>
        </p:sp>
        <p:sp>
          <p:nvSpPr>
            <p:cNvPr id="38" name="TextBox 37">
              <a:extLst>
                <a:ext uri="{FF2B5EF4-FFF2-40B4-BE49-F238E27FC236}">
                  <a16:creationId xmlns:a16="http://schemas.microsoft.com/office/drawing/2014/main" id="{B121C168-F27B-1D90-9595-1DF3F700D1DC}"/>
                </a:ext>
              </a:extLst>
            </p:cNvPr>
            <p:cNvSpPr txBox="1"/>
            <p:nvPr/>
          </p:nvSpPr>
          <p:spPr>
            <a:xfrm>
              <a:off x="2071564" y="5183976"/>
              <a:ext cx="429926"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D745</a:t>
              </a:r>
            </a:p>
          </p:txBody>
        </p:sp>
        <p:sp>
          <p:nvSpPr>
            <p:cNvPr id="39" name="TextBox 38">
              <a:extLst>
                <a:ext uri="{FF2B5EF4-FFF2-40B4-BE49-F238E27FC236}">
                  <a16:creationId xmlns:a16="http://schemas.microsoft.com/office/drawing/2014/main" id="{F510D24D-51A7-23E8-26DA-583156511422}"/>
                </a:ext>
              </a:extLst>
            </p:cNvPr>
            <p:cNvSpPr txBox="1"/>
            <p:nvPr/>
          </p:nvSpPr>
          <p:spPr>
            <a:xfrm>
              <a:off x="2227994" y="4745533"/>
              <a:ext cx="415498"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T739</a:t>
              </a:r>
            </a:p>
          </p:txBody>
        </p:sp>
        <p:sp>
          <p:nvSpPr>
            <p:cNvPr id="40" name="TextBox 39">
              <a:extLst>
                <a:ext uri="{FF2B5EF4-FFF2-40B4-BE49-F238E27FC236}">
                  <a16:creationId xmlns:a16="http://schemas.microsoft.com/office/drawing/2014/main" id="{9E3323D8-6045-BFEF-53B3-02473EC1984E}"/>
                </a:ext>
              </a:extLst>
            </p:cNvPr>
            <p:cNvSpPr txBox="1"/>
            <p:nvPr/>
          </p:nvSpPr>
          <p:spPr>
            <a:xfrm>
              <a:off x="2412783" y="4365241"/>
              <a:ext cx="429926"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D737</a:t>
              </a:r>
            </a:p>
          </p:txBody>
        </p:sp>
        <p:sp>
          <p:nvSpPr>
            <p:cNvPr id="41" name="TextBox 40">
              <a:extLst>
                <a:ext uri="{FF2B5EF4-FFF2-40B4-BE49-F238E27FC236}">
                  <a16:creationId xmlns:a16="http://schemas.microsoft.com/office/drawing/2014/main" id="{ABE24312-D4D3-A3AD-29BF-F0E6999A4107}"/>
                </a:ext>
              </a:extLst>
            </p:cNvPr>
            <p:cNvSpPr txBox="1"/>
            <p:nvPr/>
          </p:nvSpPr>
          <p:spPr>
            <a:xfrm>
              <a:off x="2412783" y="3923522"/>
              <a:ext cx="420308"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K733</a:t>
              </a:r>
            </a:p>
          </p:txBody>
        </p:sp>
      </p:grpSp>
      <p:grpSp>
        <p:nvGrpSpPr>
          <p:cNvPr id="64" name="Group 63">
            <a:extLst>
              <a:ext uri="{FF2B5EF4-FFF2-40B4-BE49-F238E27FC236}">
                <a16:creationId xmlns:a16="http://schemas.microsoft.com/office/drawing/2014/main" id="{B3BE268D-B41E-ADB8-C828-F517190E18AD}"/>
              </a:ext>
            </a:extLst>
          </p:cNvPr>
          <p:cNvGrpSpPr/>
          <p:nvPr/>
        </p:nvGrpSpPr>
        <p:grpSpPr>
          <a:xfrm>
            <a:off x="748181" y="3060767"/>
            <a:ext cx="2476027" cy="4763896"/>
            <a:chOff x="651054" y="3106383"/>
            <a:chExt cx="2476027" cy="4763896"/>
          </a:xfrm>
        </p:grpSpPr>
        <p:pic>
          <p:nvPicPr>
            <p:cNvPr id="3" name="Picture 2">
              <a:extLst>
                <a:ext uri="{FF2B5EF4-FFF2-40B4-BE49-F238E27FC236}">
                  <a16:creationId xmlns:a16="http://schemas.microsoft.com/office/drawing/2014/main" id="{0CF78B44-37F1-E84B-88FB-FDD1E7203466}"/>
                </a:ext>
              </a:extLst>
            </p:cNvPr>
            <p:cNvPicPr>
              <a:picLocks noChangeAspect="1"/>
            </p:cNvPicPr>
            <p:nvPr/>
          </p:nvPicPr>
          <p:blipFill rotWithShape="1">
            <a:blip r:embed="rId5"/>
            <a:srcRect l="29569" r="38398"/>
            <a:stretch/>
          </p:blipFill>
          <p:spPr>
            <a:xfrm>
              <a:off x="861323" y="3106383"/>
              <a:ext cx="2265758" cy="4763896"/>
            </a:xfrm>
            <a:prstGeom prst="rect">
              <a:avLst/>
            </a:prstGeom>
          </p:spPr>
        </p:pic>
        <p:cxnSp>
          <p:nvCxnSpPr>
            <p:cNvPr id="47" name="Straight Connector 46">
              <a:extLst>
                <a:ext uri="{FF2B5EF4-FFF2-40B4-BE49-F238E27FC236}">
                  <a16:creationId xmlns:a16="http://schemas.microsoft.com/office/drawing/2014/main" id="{0110FE02-2614-5B91-913F-88046FB26E67}"/>
                </a:ext>
              </a:extLst>
            </p:cNvPr>
            <p:cNvCxnSpPr>
              <a:cxnSpLocks/>
            </p:cNvCxnSpPr>
            <p:nvPr/>
          </p:nvCxnSpPr>
          <p:spPr>
            <a:xfrm>
              <a:off x="744991" y="7189080"/>
              <a:ext cx="177187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0638BB2-DABE-6395-8DF6-731BE1ECEDC9}"/>
                </a:ext>
              </a:extLst>
            </p:cNvPr>
            <p:cNvSpPr txBox="1"/>
            <p:nvPr/>
          </p:nvSpPr>
          <p:spPr>
            <a:xfrm>
              <a:off x="651054" y="7176202"/>
              <a:ext cx="1004704" cy="461665"/>
            </a:xfrm>
            <a:prstGeom prst="rect">
              <a:avLst/>
            </a:prstGeom>
            <a:noFill/>
          </p:spPr>
          <p:txBody>
            <a:bodyPr wrap="square" rtlCol="0">
              <a:spAutoFit/>
            </a:bodyPr>
            <a:lstStyle/>
            <a:p>
              <a:r>
                <a:rPr lang="en-US" sz="1200" dirty="0"/>
                <a:t>Infected cell membrane</a:t>
              </a:r>
            </a:p>
          </p:txBody>
        </p:sp>
      </p:grpSp>
      <p:grpSp>
        <p:nvGrpSpPr>
          <p:cNvPr id="82" name="Group 81">
            <a:extLst>
              <a:ext uri="{FF2B5EF4-FFF2-40B4-BE49-F238E27FC236}">
                <a16:creationId xmlns:a16="http://schemas.microsoft.com/office/drawing/2014/main" id="{251DA22C-3169-3332-DE80-4BF9F0C88D91}"/>
              </a:ext>
            </a:extLst>
          </p:cNvPr>
          <p:cNvGrpSpPr/>
          <p:nvPr/>
        </p:nvGrpSpPr>
        <p:grpSpPr>
          <a:xfrm>
            <a:off x="3291611" y="5925881"/>
            <a:ext cx="1779135" cy="1867396"/>
            <a:chOff x="3358986" y="6002883"/>
            <a:chExt cx="1779135" cy="1867396"/>
          </a:xfrm>
        </p:grpSpPr>
        <p:pic>
          <p:nvPicPr>
            <p:cNvPr id="8" name="Picture 7">
              <a:extLst>
                <a:ext uri="{FF2B5EF4-FFF2-40B4-BE49-F238E27FC236}">
                  <a16:creationId xmlns:a16="http://schemas.microsoft.com/office/drawing/2014/main" id="{7A861573-3F81-4A73-16BA-73EC0DA024A7}"/>
                </a:ext>
              </a:extLst>
            </p:cNvPr>
            <p:cNvPicPr>
              <a:picLocks noChangeAspect="1"/>
            </p:cNvPicPr>
            <p:nvPr/>
          </p:nvPicPr>
          <p:blipFill rotWithShape="1">
            <a:blip r:embed="rId6"/>
            <a:srcRect t="11132" r="12692" b="14746"/>
            <a:stretch/>
          </p:blipFill>
          <p:spPr>
            <a:xfrm>
              <a:off x="3358986" y="6002883"/>
              <a:ext cx="1779135" cy="1813860"/>
            </a:xfrm>
            <a:prstGeom prst="rect">
              <a:avLst/>
            </a:prstGeom>
          </p:spPr>
        </p:pic>
        <p:sp>
          <p:nvSpPr>
            <p:cNvPr id="50" name="TextBox 49">
              <a:extLst>
                <a:ext uri="{FF2B5EF4-FFF2-40B4-BE49-F238E27FC236}">
                  <a16:creationId xmlns:a16="http://schemas.microsoft.com/office/drawing/2014/main" id="{70ACFE63-AAA3-56C3-89B3-61CDAB3B1E34}"/>
                </a:ext>
              </a:extLst>
            </p:cNvPr>
            <p:cNvSpPr txBox="1"/>
            <p:nvPr/>
          </p:nvSpPr>
          <p:spPr>
            <a:xfrm>
              <a:off x="4501826" y="6334277"/>
              <a:ext cx="436338"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Q853</a:t>
              </a:r>
            </a:p>
          </p:txBody>
        </p:sp>
        <p:sp>
          <p:nvSpPr>
            <p:cNvPr id="51" name="TextBox 50">
              <a:extLst>
                <a:ext uri="{FF2B5EF4-FFF2-40B4-BE49-F238E27FC236}">
                  <a16:creationId xmlns:a16="http://schemas.microsoft.com/office/drawing/2014/main" id="{22B6A2BB-7517-6768-9968-852C377228C7}"/>
                </a:ext>
              </a:extLst>
            </p:cNvPr>
            <p:cNvSpPr txBox="1"/>
            <p:nvPr/>
          </p:nvSpPr>
          <p:spPr>
            <a:xfrm>
              <a:off x="4012455" y="7207510"/>
              <a:ext cx="405880"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L849</a:t>
              </a:r>
            </a:p>
          </p:txBody>
        </p:sp>
        <p:sp>
          <p:nvSpPr>
            <p:cNvPr id="52" name="TextBox 51">
              <a:extLst>
                <a:ext uri="{FF2B5EF4-FFF2-40B4-BE49-F238E27FC236}">
                  <a16:creationId xmlns:a16="http://schemas.microsoft.com/office/drawing/2014/main" id="{D0E20CE6-A001-9EA7-BB0B-597E2BA53DFC}"/>
                </a:ext>
              </a:extLst>
            </p:cNvPr>
            <p:cNvSpPr txBox="1"/>
            <p:nvPr/>
          </p:nvSpPr>
          <p:spPr>
            <a:xfrm>
              <a:off x="4031988" y="7639447"/>
              <a:ext cx="433132"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N848</a:t>
              </a:r>
            </a:p>
          </p:txBody>
        </p:sp>
        <p:cxnSp>
          <p:nvCxnSpPr>
            <p:cNvPr id="54" name="Straight Arrow Connector 53">
              <a:extLst>
                <a:ext uri="{FF2B5EF4-FFF2-40B4-BE49-F238E27FC236}">
                  <a16:creationId xmlns:a16="http://schemas.microsoft.com/office/drawing/2014/main" id="{4026F847-990C-5E08-A3A0-A40C2686F0C6}"/>
                </a:ext>
              </a:extLst>
            </p:cNvPr>
            <p:cNvCxnSpPr>
              <a:cxnSpLocks/>
            </p:cNvCxnSpPr>
            <p:nvPr/>
          </p:nvCxnSpPr>
          <p:spPr>
            <a:xfrm flipH="1">
              <a:off x="4208258" y="6531392"/>
              <a:ext cx="511707" cy="357812"/>
            </a:xfrm>
            <a:prstGeom prst="straightConnector1">
              <a:avLst/>
            </a:prstGeom>
            <a:ln w="19050">
              <a:solidFill>
                <a:srgbClr val="27DFD4"/>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A3EA80C8-9324-D766-5691-67187E3DFBB3}"/>
                </a:ext>
              </a:extLst>
            </p:cNvPr>
            <p:cNvCxnSpPr>
              <a:cxnSpLocks/>
            </p:cNvCxnSpPr>
            <p:nvPr/>
          </p:nvCxnSpPr>
          <p:spPr>
            <a:xfrm flipH="1">
              <a:off x="4632325" y="6531392"/>
              <a:ext cx="87640" cy="230832"/>
            </a:xfrm>
            <a:prstGeom prst="straightConnector1">
              <a:avLst/>
            </a:prstGeom>
            <a:ln w="190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7" name="Straight Connector 26">
            <a:extLst>
              <a:ext uri="{FF2B5EF4-FFF2-40B4-BE49-F238E27FC236}">
                <a16:creationId xmlns:a16="http://schemas.microsoft.com/office/drawing/2014/main" id="{8277E623-C2CC-2DCF-180C-31D6EB9A6CBB}"/>
              </a:ext>
            </a:extLst>
          </p:cNvPr>
          <p:cNvCxnSpPr>
            <a:cxnSpLocks/>
          </p:cNvCxnSpPr>
          <p:nvPr/>
        </p:nvCxnSpPr>
        <p:spPr>
          <a:xfrm>
            <a:off x="842118" y="3138856"/>
            <a:ext cx="177187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0D2232B-059B-84B5-3629-C074FE53F3EE}"/>
              </a:ext>
            </a:extLst>
          </p:cNvPr>
          <p:cNvSpPr txBox="1"/>
          <p:nvPr/>
        </p:nvSpPr>
        <p:spPr>
          <a:xfrm>
            <a:off x="748181" y="3125978"/>
            <a:ext cx="1004704" cy="461665"/>
          </a:xfrm>
          <a:prstGeom prst="rect">
            <a:avLst/>
          </a:prstGeom>
          <a:noFill/>
        </p:spPr>
        <p:txBody>
          <a:bodyPr wrap="square" rtlCol="0">
            <a:spAutoFit/>
          </a:bodyPr>
          <a:lstStyle/>
          <a:p>
            <a:r>
              <a:rPr lang="en-US" sz="1200" dirty="0"/>
              <a:t>Viral membrane</a:t>
            </a:r>
          </a:p>
        </p:txBody>
      </p:sp>
      <p:sp>
        <p:nvSpPr>
          <p:cNvPr id="66" name="TextBox 65">
            <a:extLst>
              <a:ext uri="{FF2B5EF4-FFF2-40B4-BE49-F238E27FC236}">
                <a16:creationId xmlns:a16="http://schemas.microsoft.com/office/drawing/2014/main" id="{13258CE7-0948-48FB-757B-3EC21F55E2C7}"/>
              </a:ext>
            </a:extLst>
          </p:cNvPr>
          <p:cNvSpPr txBox="1"/>
          <p:nvPr/>
        </p:nvSpPr>
        <p:spPr>
          <a:xfrm>
            <a:off x="4519743" y="2401666"/>
            <a:ext cx="436338"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Q853</a:t>
            </a:r>
          </a:p>
        </p:txBody>
      </p:sp>
      <p:sp>
        <p:nvSpPr>
          <p:cNvPr id="67" name="TextBox 66">
            <a:extLst>
              <a:ext uri="{FF2B5EF4-FFF2-40B4-BE49-F238E27FC236}">
                <a16:creationId xmlns:a16="http://schemas.microsoft.com/office/drawing/2014/main" id="{4FD2480F-D74B-C1B5-944C-DA65D101D3F3}"/>
              </a:ext>
            </a:extLst>
          </p:cNvPr>
          <p:cNvSpPr txBox="1"/>
          <p:nvPr/>
        </p:nvSpPr>
        <p:spPr>
          <a:xfrm>
            <a:off x="4414717" y="1639784"/>
            <a:ext cx="405880"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L849</a:t>
            </a:r>
          </a:p>
        </p:txBody>
      </p:sp>
      <p:sp>
        <p:nvSpPr>
          <p:cNvPr id="68" name="TextBox 67">
            <a:extLst>
              <a:ext uri="{FF2B5EF4-FFF2-40B4-BE49-F238E27FC236}">
                <a16:creationId xmlns:a16="http://schemas.microsoft.com/office/drawing/2014/main" id="{919A4C8B-EBD2-63EF-CDA1-E7CF509BC754}"/>
              </a:ext>
            </a:extLst>
          </p:cNvPr>
          <p:cNvSpPr txBox="1"/>
          <p:nvPr/>
        </p:nvSpPr>
        <p:spPr>
          <a:xfrm>
            <a:off x="4678652" y="1470832"/>
            <a:ext cx="433132"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N848</a:t>
            </a:r>
          </a:p>
        </p:txBody>
      </p:sp>
      <p:sp>
        <p:nvSpPr>
          <p:cNvPr id="69" name="TextBox 68">
            <a:extLst>
              <a:ext uri="{FF2B5EF4-FFF2-40B4-BE49-F238E27FC236}">
                <a16:creationId xmlns:a16="http://schemas.microsoft.com/office/drawing/2014/main" id="{B865EF01-27C6-1D36-92E1-4E7EF8E22E06}"/>
              </a:ext>
            </a:extLst>
          </p:cNvPr>
          <p:cNvSpPr txBox="1"/>
          <p:nvPr/>
        </p:nvSpPr>
        <p:spPr>
          <a:xfrm>
            <a:off x="280086" y="7910182"/>
            <a:ext cx="6343931" cy="2123658"/>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Supplementary Figure S6. Analysis of the 6C10 footprint on different conformations of the SARS-CoV-2 S2 domain. Related to Figure 4. </a:t>
            </a:r>
            <a:endParaRPr lang="en-US" sz="1100" dirty="0">
              <a:latin typeface="Arial" panose="020B0604020202020204" pitchFamily="34" charset="0"/>
              <a:cs typeface="Arial" panose="020B0604020202020204" pitchFamily="34" charset="0"/>
            </a:endParaRPr>
          </a:p>
          <a:p>
            <a:pPr algn="just"/>
            <a:r>
              <a:rPr lang="en-US" sz="1100" dirty="0">
                <a:solidFill>
                  <a:schemeClr val="bg2">
                    <a:lumMod val="25000"/>
                  </a:schemeClr>
                </a:solidFill>
                <a:latin typeface="Arial" panose="020B0604020202020204" pitchFamily="34" charset="0"/>
                <a:cs typeface="Arial" panose="020B0604020202020204" pitchFamily="34" charset="0"/>
              </a:rPr>
              <a:t>A-B</a:t>
            </a:r>
            <a:r>
              <a:rPr lang="en-US" sz="1100" dirty="0">
                <a:latin typeface="Arial" panose="020B0604020202020204" pitchFamily="34" charset="0"/>
                <a:cs typeface="Arial" panose="020B0604020202020204" pitchFamily="34" charset="0"/>
              </a:rPr>
              <a:t>. Footprint of 6C10 paratope in the S2 close conformation. Each monomer of the S2 domain (PDB: 6XKL) is colored in different greys. The 6C10 Fab model is colored dark purple (heavy chain) and light purple (light chain). Glycans are colored in orange. The epitope of 6C10 is colored in teal. Just one Fab is shown, with no visible clashes between the Fab and the S2. (B) shows a comparison of the 6C10 epitope on the S2 in the open conformation (teal, S2-DS5) or close conformation (light gray). Side chains of the residues forming H-bonds with the Fab are shown in sticks. </a:t>
            </a:r>
            <a:r>
              <a:rPr lang="en-US" sz="1100" b="1" dirty="0">
                <a:latin typeface="Arial" panose="020B0604020202020204" pitchFamily="34" charset="0"/>
                <a:cs typeface="Arial" panose="020B0604020202020204" pitchFamily="34" charset="0"/>
              </a:rPr>
              <a:t>C-D</a:t>
            </a:r>
            <a:r>
              <a:rPr lang="en-US" sz="1100" dirty="0">
                <a:latin typeface="Arial" panose="020B0604020202020204" pitchFamily="34" charset="0"/>
                <a:cs typeface="Arial" panose="020B0604020202020204" pitchFamily="34" charset="0"/>
              </a:rPr>
              <a:t>. Footprint of 6C10 paratope in the S2 </a:t>
            </a:r>
            <a:r>
              <a:rPr lang="en-US" sz="1100" dirty="0" err="1">
                <a:latin typeface="Arial" panose="020B0604020202020204" pitchFamily="34" charset="0"/>
                <a:cs typeface="Arial" panose="020B0604020202020204" pitchFamily="34" charset="0"/>
              </a:rPr>
              <a:t>postfusion</a:t>
            </a:r>
            <a:r>
              <a:rPr lang="en-US" sz="1100" dirty="0">
                <a:latin typeface="Arial" panose="020B0604020202020204" pitchFamily="34" charset="0"/>
                <a:cs typeface="Arial" panose="020B0604020202020204" pitchFamily="34" charset="0"/>
              </a:rPr>
              <a:t> (PDB: 6FDW). (C) In the </a:t>
            </a:r>
            <a:r>
              <a:rPr lang="en-US" sz="1100" dirty="0" err="1">
                <a:latin typeface="Arial" panose="020B0604020202020204" pitchFamily="34" charset="0"/>
                <a:cs typeface="Arial" panose="020B0604020202020204" pitchFamily="34" charset="0"/>
              </a:rPr>
              <a:t>postfusion</a:t>
            </a:r>
            <a:r>
              <a:rPr lang="en-US" sz="1100" dirty="0">
                <a:latin typeface="Arial" panose="020B0604020202020204" pitchFamily="34" charset="0"/>
                <a:cs typeface="Arial" panose="020B0604020202020204" pitchFamily="34" charset="0"/>
              </a:rPr>
              <a:t> conformation, the 6C10 epitope is split, and the accessibility of 6C10 Fab is shown with two Fabs.  </a:t>
            </a:r>
            <a:r>
              <a:rPr lang="en-US" sz="1100" b="1" dirty="0">
                <a:latin typeface="Arial" panose="020B0604020202020204" pitchFamily="34" charset="0"/>
                <a:cs typeface="Arial" panose="020B0604020202020204" pitchFamily="34" charset="0"/>
              </a:rPr>
              <a:t>(D-E) </a:t>
            </a:r>
            <a:r>
              <a:rPr lang="en-US" sz="1100" dirty="0">
                <a:latin typeface="Arial" panose="020B0604020202020204" pitchFamily="34" charset="0"/>
                <a:cs typeface="Arial" panose="020B0604020202020204" pitchFamily="34" charset="0"/>
              </a:rPr>
              <a:t>show a comparison of the 6C10 epitope on the S2 in the </a:t>
            </a:r>
            <a:r>
              <a:rPr lang="en-US" sz="1100" dirty="0" err="1">
                <a:latin typeface="Arial" panose="020B0604020202020204" pitchFamily="34" charset="0"/>
                <a:cs typeface="Arial" panose="020B0604020202020204" pitchFamily="34" charset="0"/>
              </a:rPr>
              <a:t>postfusion</a:t>
            </a:r>
            <a:r>
              <a:rPr lang="en-US" sz="1100" dirty="0">
                <a:latin typeface="Arial" panose="020B0604020202020204" pitchFamily="34" charset="0"/>
                <a:cs typeface="Arial" panose="020B0604020202020204" pitchFamily="34" charset="0"/>
              </a:rPr>
              <a:t> conformation of residues 733-772 (D) and 844-862 (E). </a:t>
            </a:r>
          </a:p>
        </p:txBody>
      </p:sp>
      <p:sp>
        <p:nvSpPr>
          <p:cNvPr id="70" name="TextBox 69">
            <a:extLst>
              <a:ext uri="{FF2B5EF4-FFF2-40B4-BE49-F238E27FC236}">
                <a16:creationId xmlns:a16="http://schemas.microsoft.com/office/drawing/2014/main" id="{9BF59426-3FC7-B940-2A88-BEED85BD8198}"/>
              </a:ext>
            </a:extLst>
          </p:cNvPr>
          <p:cNvSpPr txBox="1"/>
          <p:nvPr/>
        </p:nvSpPr>
        <p:spPr>
          <a:xfrm>
            <a:off x="867782" y="519101"/>
            <a:ext cx="309700" cy="338554"/>
          </a:xfrm>
          <a:prstGeom prst="rect">
            <a:avLst/>
          </a:prstGeom>
          <a:noFill/>
        </p:spPr>
        <p:txBody>
          <a:bodyPr wrap="none" rtlCol="0">
            <a:spAutoFit/>
          </a:bodyPr>
          <a:lstStyle/>
          <a:p>
            <a:r>
              <a:rPr lang="en-US" sz="1600" b="1" dirty="0"/>
              <a:t>A</a:t>
            </a:r>
          </a:p>
        </p:txBody>
      </p:sp>
      <p:sp>
        <p:nvSpPr>
          <p:cNvPr id="71" name="TextBox 70">
            <a:extLst>
              <a:ext uri="{FF2B5EF4-FFF2-40B4-BE49-F238E27FC236}">
                <a16:creationId xmlns:a16="http://schemas.microsoft.com/office/drawing/2014/main" id="{DB4E8024-AB1F-A0BE-347D-F22EED328CC8}"/>
              </a:ext>
            </a:extLst>
          </p:cNvPr>
          <p:cNvSpPr txBox="1"/>
          <p:nvPr/>
        </p:nvSpPr>
        <p:spPr>
          <a:xfrm>
            <a:off x="3181429" y="520780"/>
            <a:ext cx="300082" cy="338554"/>
          </a:xfrm>
          <a:prstGeom prst="rect">
            <a:avLst/>
          </a:prstGeom>
          <a:noFill/>
        </p:spPr>
        <p:txBody>
          <a:bodyPr wrap="none" rtlCol="0">
            <a:spAutoFit/>
          </a:bodyPr>
          <a:lstStyle/>
          <a:p>
            <a:r>
              <a:rPr lang="en-US" sz="1600" b="1" dirty="0"/>
              <a:t>B</a:t>
            </a:r>
          </a:p>
        </p:txBody>
      </p:sp>
      <p:sp>
        <p:nvSpPr>
          <p:cNvPr id="72" name="TextBox 71">
            <a:extLst>
              <a:ext uri="{FF2B5EF4-FFF2-40B4-BE49-F238E27FC236}">
                <a16:creationId xmlns:a16="http://schemas.microsoft.com/office/drawing/2014/main" id="{B60B4747-FC45-D342-ABD7-5D8EE9082EB0}"/>
              </a:ext>
            </a:extLst>
          </p:cNvPr>
          <p:cNvSpPr txBox="1"/>
          <p:nvPr/>
        </p:nvSpPr>
        <p:spPr>
          <a:xfrm>
            <a:off x="992970" y="3465638"/>
            <a:ext cx="293670" cy="338554"/>
          </a:xfrm>
          <a:prstGeom prst="rect">
            <a:avLst/>
          </a:prstGeom>
          <a:noFill/>
        </p:spPr>
        <p:txBody>
          <a:bodyPr wrap="none" rtlCol="0">
            <a:spAutoFit/>
          </a:bodyPr>
          <a:lstStyle/>
          <a:p>
            <a:r>
              <a:rPr lang="en-US" sz="1600" b="1" dirty="0"/>
              <a:t>C</a:t>
            </a:r>
          </a:p>
        </p:txBody>
      </p:sp>
      <p:sp>
        <p:nvSpPr>
          <p:cNvPr id="73" name="TextBox 72">
            <a:extLst>
              <a:ext uri="{FF2B5EF4-FFF2-40B4-BE49-F238E27FC236}">
                <a16:creationId xmlns:a16="http://schemas.microsoft.com/office/drawing/2014/main" id="{9DF31565-0A99-26AC-B1C0-7A93B9B2792D}"/>
              </a:ext>
            </a:extLst>
          </p:cNvPr>
          <p:cNvSpPr txBox="1"/>
          <p:nvPr/>
        </p:nvSpPr>
        <p:spPr>
          <a:xfrm>
            <a:off x="3215623" y="3369098"/>
            <a:ext cx="314510" cy="338554"/>
          </a:xfrm>
          <a:prstGeom prst="rect">
            <a:avLst/>
          </a:prstGeom>
          <a:noFill/>
        </p:spPr>
        <p:txBody>
          <a:bodyPr wrap="none" rtlCol="0">
            <a:spAutoFit/>
          </a:bodyPr>
          <a:lstStyle/>
          <a:p>
            <a:r>
              <a:rPr lang="en-US" sz="1600" b="1" dirty="0"/>
              <a:t>D</a:t>
            </a:r>
          </a:p>
        </p:txBody>
      </p:sp>
      <p:sp>
        <p:nvSpPr>
          <p:cNvPr id="74" name="TextBox 73">
            <a:extLst>
              <a:ext uri="{FF2B5EF4-FFF2-40B4-BE49-F238E27FC236}">
                <a16:creationId xmlns:a16="http://schemas.microsoft.com/office/drawing/2014/main" id="{F08545D2-B41C-B060-C3C5-EFC56D3DB61A}"/>
              </a:ext>
            </a:extLst>
          </p:cNvPr>
          <p:cNvSpPr txBox="1"/>
          <p:nvPr/>
        </p:nvSpPr>
        <p:spPr>
          <a:xfrm>
            <a:off x="3319284" y="5785849"/>
            <a:ext cx="284052" cy="338554"/>
          </a:xfrm>
          <a:prstGeom prst="rect">
            <a:avLst/>
          </a:prstGeom>
          <a:noFill/>
        </p:spPr>
        <p:txBody>
          <a:bodyPr wrap="none" rtlCol="0">
            <a:spAutoFit/>
          </a:bodyPr>
          <a:lstStyle/>
          <a:p>
            <a:r>
              <a:rPr lang="en-US" sz="1600" b="1" dirty="0"/>
              <a:t>E</a:t>
            </a:r>
          </a:p>
        </p:txBody>
      </p:sp>
      <p:sp>
        <p:nvSpPr>
          <p:cNvPr id="77" name="TextBox 76">
            <a:extLst>
              <a:ext uri="{FF2B5EF4-FFF2-40B4-BE49-F238E27FC236}">
                <a16:creationId xmlns:a16="http://schemas.microsoft.com/office/drawing/2014/main" id="{8417C9BF-D3C3-0CD9-E221-86BEA1102871}"/>
              </a:ext>
            </a:extLst>
          </p:cNvPr>
          <p:cNvSpPr txBox="1"/>
          <p:nvPr/>
        </p:nvSpPr>
        <p:spPr>
          <a:xfrm>
            <a:off x="3176881" y="2228855"/>
            <a:ext cx="423514" cy="230832"/>
          </a:xfrm>
          <a:prstGeom prst="rect">
            <a:avLst/>
          </a:prstGeom>
          <a:noFill/>
        </p:spPr>
        <p:txBody>
          <a:bodyPr wrap="none" rtlCol="0">
            <a:spAutoFit/>
          </a:bodyPr>
          <a:lstStyle/>
          <a:p>
            <a:r>
              <a:rPr lang="en-US" sz="900" b="1" dirty="0">
                <a:solidFill>
                  <a:schemeClr val="tx1">
                    <a:alpha val="85000"/>
                  </a:schemeClr>
                </a:solidFill>
                <a:effectLst>
                  <a:glow rad="210231">
                    <a:schemeClr val="bg1">
                      <a:alpha val="96810"/>
                    </a:schemeClr>
                  </a:glow>
                </a:effectLst>
              </a:rPr>
              <a:t>R765</a:t>
            </a:r>
          </a:p>
        </p:txBody>
      </p:sp>
      <p:sp>
        <p:nvSpPr>
          <p:cNvPr id="78" name="TextBox 77">
            <a:extLst>
              <a:ext uri="{FF2B5EF4-FFF2-40B4-BE49-F238E27FC236}">
                <a16:creationId xmlns:a16="http://schemas.microsoft.com/office/drawing/2014/main" id="{4F0AFB02-BE1F-A9B9-B89B-410865D483D2}"/>
              </a:ext>
            </a:extLst>
          </p:cNvPr>
          <p:cNvSpPr txBox="1"/>
          <p:nvPr/>
        </p:nvSpPr>
        <p:spPr>
          <a:xfrm>
            <a:off x="2443749" y="4120767"/>
            <a:ext cx="827997" cy="461665"/>
          </a:xfrm>
          <a:prstGeom prst="rect">
            <a:avLst/>
          </a:prstGeom>
          <a:noFill/>
        </p:spPr>
        <p:txBody>
          <a:bodyPr wrap="square" rtlCol="0">
            <a:spAutoFit/>
          </a:bodyPr>
          <a:lstStyle/>
          <a:p>
            <a:r>
              <a:rPr lang="en-US" sz="1200" b="0" i="0" u="none" strike="noStrike" dirty="0">
                <a:solidFill>
                  <a:srgbClr val="000000"/>
                </a:solidFill>
                <a:effectLst/>
                <a:latin typeface="Arial" panose="020B0604020202020204" pitchFamily="34" charset="0"/>
              </a:rPr>
              <a:t>Residues 733-772</a:t>
            </a:r>
            <a:endParaRPr lang="en-US" sz="1000" dirty="0"/>
          </a:p>
        </p:txBody>
      </p:sp>
      <p:sp>
        <p:nvSpPr>
          <p:cNvPr id="79" name="TextBox 78">
            <a:extLst>
              <a:ext uri="{FF2B5EF4-FFF2-40B4-BE49-F238E27FC236}">
                <a16:creationId xmlns:a16="http://schemas.microsoft.com/office/drawing/2014/main" id="{F698A32B-4EF3-D96C-4FF6-987CB7A4373E}"/>
              </a:ext>
            </a:extLst>
          </p:cNvPr>
          <p:cNvSpPr txBox="1"/>
          <p:nvPr/>
        </p:nvSpPr>
        <p:spPr>
          <a:xfrm>
            <a:off x="2286931" y="6565761"/>
            <a:ext cx="827997" cy="461665"/>
          </a:xfrm>
          <a:prstGeom prst="rect">
            <a:avLst/>
          </a:prstGeom>
          <a:noFill/>
        </p:spPr>
        <p:txBody>
          <a:bodyPr wrap="square" rtlCol="0">
            <a:spAutoFit/>
          </a:bodyPr>
          <a:lstStyle/>
          <a:p>
            <a:r>
              <a:rPr lang="en-US" sz="1200" b="0" i="0" u="none" strike="noStrike" dirty="0">
                <a:solidFill>
                  <a:srgbClr val="000000"/>
                </a:solidFill>
                <a:effectLst/>
                <a:latin typeface="Arial" panose="020B0604020202020204" pitchFamily="34" charset="0"/>
              </a:rPr>
              <a:t>Residues 844-862</a:t>
            </a:r>
            <a:endParaRPr lang="en-US" sz="1000" dirty="0"/>
          </a:p>
        </p:txBody>
      </p:sp>
      <p:sp>
        <p:nvSpPr>
          <p:cNvPr id="80" name="TextBox 79">
            <a:extLst>
              <a:ext uri="{FF2B5EF4-FFF2-40B4-BE49-F238E27FC236}">
                <a16:creationId xmlns:a16="http://schemas.microsoft.com/office/drawing/2014/main" id="{A6BC3C29-01A4-E414-A002-D13681CF1AC1}"/>
              </a:ext>
            </a:extLst>
          </p:cNvPr>
          <p:cNvSpPr txBox="1"/>
          <p:nvPr/>
        </p:nvSpPr>
        <p:spPr>
          <a:xfrm>
            <a:off x="4615198" y="3637573"/>
            <a:ext cx="827997" cy="461665"/>
          </a:xfrm>
          <a:prstGeom prst="rect">
            <a:avLst/>
          </a:prstGeom>
          <a:noFill/>
        </p:spPr>
        <p:txBody>
          <a:bodyPr wrap="square" rtlCol="0">
            <a:spAutoFit/>
          </a:bodyPr>
          <a:lstStyle/>
          <a:p>
            <a:r>
              <a:rPr lang="en-US" sz="1200" b="0" i="0" u="none" strike="noStrike" dirty="0">
                <a:solidFill>
                  <a:srgbClr val="000000"/>
                </a:solidFill>
                <a:effectLst/>
                <a:latin typeface="Arial" panose="020B0604020202020204" pitchFamily="34" charset="0"/>
              </a:rPr>
              <a:t>Residues 733-772</a:t>
            </a:r>
            <a:endParaRPr lang="en-US" sz="1000" dirty="0"/>
          </a:p>
        </p:txBody>
      </p:sp>
      <p:sp>
        <p:nvSpPr>
          <p:cNvPr id="81" name="TextBox 80">
            <a:extLst>
              <a:ext uri="{FF2B5EF4-FFF2-40B4-BE49-F238E27FC236}">
                <a16:creationId xmlns:a16="http://schemas.microsoft.com/office/drawing/2014/main" id="{AEF1F832-DE34-D250-F070-B93718C1B32B}"/>
              </a:ext>
            </a:extLst>
          </p:cNvPr>
          <p:cNvSpPr txBox="1"/>
          <p:nvPr/>
        </p:nvSpPr>
        <p:spPr>
          <a:xfrm>
            <a:off x="4615198" y="5803043"/>
            <a:ext cx="827997" cy="461665"/>
          </a:xfrm>
          <a:prstGeom prst="rect">
            <a:avLst/>
          </a:prstGeom>
          <a:noFill/>
        </p:spPr>
        <p:txBody>
          <a:bodyPr wrap="square" rtlCol="0">
            <a:spAutoFit/>
          </a:bodyPr>
          <a:lstStyle/>
          <a:p>
            <a:r>
              <a:rPr lang="en-US" sz="1200" b="0" i="0" u="none" strike="noStrike" dirty="0">
                <a:solidFill>
                  <a:srgbClr val="000000"/>
                </a:solidFill>
                <a:effectLst/>
                <a:latin typeface="Arial" panose="020B0604020202020204" pitchFamily="34" charset="0"/>
              </a:rPr>
              <a:t>Residues 844-862</a:t>
            </a:r>
            <a:endParaRPr lang="en-US" sz="1000" dirty="0"/>
          </a:p>
        </p:txBody>
      </p:sp>
    </p:spTree>
    <p:extLst>
      <p:ext uri="{BB962C8B-B14F-4D97-AF65-F5344CB8AC3E}">
        <p14:creationId xmlns:p14="http://schemas.microsoft.com/office/powerpoint/2010/main" val="4085433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84E620C-4697-5BE9-B27B-EA04BCF5EF9B}"/>
              </a:ext>
            </a:extLst>
          </p:cNvPr>
          <p:cNvPicPr>
            <a:picLocks noChangeAspect="1"/>
          </p:cNvPicPr>
          <p:nvPr/>
        </p:nvPicPr>
        <p:blipFill rotWithShape="1">
          <a:blip r:embed="rId2"/>
          <a:srcRect b="29000"/>
          <a:stretch/>
        </p:blipFill>
        <p:spPr>
          <a:xfrm>
            <a:off x="-514452" y="-179954"/>
            <a:ext cx="7859037" cy="7909587"/>
          </a:xfrm>
          <a:prstGeom prst="rect">
            <a:avLst/>
          </a:prstGeom>
        </p:spPr>
      </p:pic>
      <p:sp>
        <p:nvSpPr>
          <p:cNvPr id="3" name="TextBox 2">
            <a:extLst>
              <a:ext uri="{FF2B5EF4-FFF2-40B4-BE49-F238E27FC236}">
                <a16:creationId xmlns:a16="http://schemas.microsoft.com/office/drawing/2014/main" id="{29D07EAA-A107-446D-4E67-86AAD68933B7}"/>
              </a:ext>
            </a:extLst>
          </p:cNvPr>
          <p:cNvSpPr txBox="1"/>
          <p:nvPr/>
        </p:nvSpPr>
        <p:spPr>
          <a:xfrm>
            <a:off x="255055" y="7833944"/>
            <a:ext cx="6187248" cy="1107996"/>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Supplementary Figure S7. Sequence alignment of the S proteins of the five human-infective </a:t>
            </a:r>
            <a:r>
              <a:rPr lang="en-US" sz="1100" b="1" dirty="0" err="1">
                <a:latin typeface="Arial" panose="020B0604020202020204" pitchFamily="34" charset="0"/>
                <a:cs typeface="Arial" panose="020B0604020202020204" pitchFamily="34" charset="0"/>
              </a:rPr>
              <a:t>betacoronaviruses</a:t>
            </a:r>
            <a:r>
              <a:rPr lang="en-US" sz="1100" b="1" dirty="0">
                <a:latin typeface="Arial" panose="020B0604020202020204" pitchFamily="34" charset="0"/>
                <a:cs typeface="Arial" panose="020B0604020202020204" pitchFamily="34" charset="0"/>
              </a:rPr>
              <a:t>. Related to discussion</a:t>
            </a:r>
          </a:p>
          <a:p>
            <a:pPr algn="just"/>
            <a:r>
              <a:rPr lang="en-US" sz="1100" dirty="0">
                <a:latin typeface="Arial" panose="020B0604020202020204" pitchFamily="34" charset="0"/>
                <a:cs typeface="Arial" panose="020B0604020202020204" pitchFamily="34" charset="0"/>
              </a:rPr>
              <a:t>The sequence alignment was conducted by </a:t>
            </a:r>
            <a:r>
              <a:rPr lang="en-US" sz="1100" dirty="0" err="1">
                <a:latin typeface="Arial" panose="020B0604020202020204" pitchFamily="34" charset="0"/>
                <a:cs typeface="Arial" panose="020B0604020202020204" pitchFamily="34" charset="0"/>
              </a:rPr>
              <a:t>ESPript</a:t>
            </a:r>
            <a:r>
              <a:rPr lang="en-US" sz="1100" dirty="0">
                <a:latin typeface="Arial" panose="020B0604020202020204" pitchFamily="34" charset="0"/>
                <a:cs typeface="Arial" panose="020B0604020202020204" pitchFamily="34" charset="0"/>
              </a:rPr>
              <a:t>. The sequences used in the alignment are: SARS-CoV-2 (NCBI GenBank: MT121215.1), SARS-</a:t>
            </a:r>
            <a:r>
              <a:rPr lang="en-US" sz="1100" dirty="0" err="1">
                <a:latin typeface="Arial" panose="020B0604020202020204" pitchFamily="34" charset="0"/>
                <a:cs typeface="Arial" panose="020B0604020202020204" pitchFamily="34" charset="0"/>
              </a:rPr>
              <a:t>CoV</a:t>
            </a:r>
            <a:r>
              <a:rPr lang="en-US" sz="1100" dirty="0">
                <a:latin typeface="Arial" panose="020B0604020202020204" pitchFamily="34" charset="0"/>
                <a:cs typeface="Arial" panose="020B0604020202020204" pitchFamily="34" charset="0"/>
              </a:rPr>
              <a:t> (NCBI GenBank: ABF65836.1), MERS-</a:t>
            </a:r>
            <a:r>
              <a:rPr lang="en-US" sz="1100" dirty="0" err="1">
                <a:latin typeface="Arial" panose="020B0604020202020204" pitchFamily="34" charset="0"/>
                <a:cs typeface="Arial" panose="020B0604020202020204" pitchFamily="34" charset="0"/>
              </a:rPr>
              <a:t>CoV</a:t>
            </a:r>
            <a:r>
              <a:rPr lang="en-US" sz="1100" dirty="0">
                <a:latin typeface="Arial" panose="020B0604020202020204" pitchFamily="34" charset="0"/>
                <a:cs typeface="Arial" panose="020B0604020202020204" pitchFamily="34" charset="0"/>
              </a:rPr>
              <a:t> (NCBI GenBank: AKN11072.1), HCoV-OC43 (NCBI GenBank: YP_009555241.1), and HCoV-HKU1 (NCBI GenBank: ABD75513.1).</a:t>
            </a:r>
          </a:p>
        </p:txBody>
      </p:sp>
      <p:cxnSp>
        <p:nvCxnSpPr>
          <p:cNvPr id="25" name="Straight Arrow Connector 24">
            <a:extLst>
              <a:ext uri="{FF2B5EF4-FFF2-40B4-BE49-F238E27FC236}">
                <a16:creationId xmlns:a16="http://schemas.microsoft.com/office/drawing/2014/main" id="{13324D14-9AEE-EF7A-D208-7B669007E366}"/>
              </a:ext>
            </a:extLst>
          </p:cNvPr>
          <p:cNvCxnSpPr/>
          <p:nvPr/>
        </p:nvCxnSpPr>
        <p:spPr>
          <a:xfrm>
            <a:off x="2695575" y="5384800"/>
            <a:ext cx="0" cy="114300"/>
          </a:xfrm>
          <a:prstGeom prst="straightConnector1">
            <a:avLst/>
          </a:prstGeom>
          <a:ln w="22225">
            <a:solidFill>
              <a:srgbClr val="7030A0"/>
            </a:solidFill>
            <a:tailEnd type="stealt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3AA02FC-7649-0F36-4299-5F44A3447A6E}"/>
              </a:ext>
            </a:extLst>
          </p:cNvPr>
          <p:cNvSpPr txBox="1"/>
          <p:nvPr/>
        </p:nvSpPr>
        <p:spPr>
          <a:xfrm>
            <a:off x="2428875" y="5320184"/>
            <a:ext cx="327334" cy="230832"/>
          </a:xfrm>
          <a:prstGeom prst="rect">
            <a:avLst/>
          </a:prstGeom>
          <a:noFill/>
        </p:spPr>
        <p:txBody>
          <a:bodyPr wrap="none" rtlCol="0">
            <a:spAutoFit/>
          </a:bodyPr>
          <a:lstStyle/>
          <a:p>
            <a:r>
              <a:rPr lang="en-US" sz="900" b="1" dirty="0">
                <a:solidFill>
                  <a:srgbClr val="7030A0"/>
                </a:solidFill>
              </a:rPr>
              <a:t>S2’</a:t>
            </a:r>
          </a:p>
        </p:txBody>
      </p:sp>
      <p:sp>
        <p:nvSpPr>
          <p:cNvPr id="27" name="Rectangle 26">
            <a:extLst>
              <a:ext uri="{FF2B5EF4-FFF2-40B4-BE49-F238E27FC236}">
                <a16:creationId xmlns:a16="http://schemas.microsoft.com/office/drawing/2014/main" id="{D7D16990-C749-8E36-C094-DEB408F6D2A9}"/>
              </a:ext>
            </a:extLst>
          </p:cNvPr>
          <p:cNvSpPr/>
          <p:nvPr/>
        </p:nvSpPr>
        <p:spPr>
          <a:xfrm>
            <a:off x="5503127" y="5384800"/>
            <a:ext cx="797021" cy="464015"/>
          </a:xfrm>
          <a:prstGeom prst="rect">
            <a:avLst/>
          </a:prstGeom>
          <a:noFill/>
          <a:ln w="25400">
            <a:solidFill>
              <a:srgbClr val="FF78CD"/>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DC46F5FA-FA54-F71C-3163-455EC4110D1F}"/>
              </a:ext>
            </a:extLst>
          </p:cNvPr>
          <p:cNvGrpSpPr/>
          <p:nvPr/>
        </p:nvGrpSpPr>
        <p:grpSpPr>
          <a:xfrm>
            <a:off x="512204" y="4462272"/>
            <a:ext cx="5799769" cy="3267361"/>
            <a:chOff x="512204" y="4462272"/>
            <a:chExt cx="5799769" cy="3267361"/>
          </a:xfrm>
        </p:grpSpPr>
        <p:cxnSp>
          <p:nvCxnSpPr>
            <p:cNvPr id="7" name="Straight Connector 6">
              <a:extLst>
                <a:ext uri="{FF2B5EF4-FFF2-40B4-BE49-F238E27FC236}">
                  <a16:creationId xmlns:a16="http://schemas.microsoft.com/office/drawing/2014/main" id="{E489D0B9-C273-41D1-DD93-FD75040C00CA}"/>
                </a:ext>
              </a:extLst>
            </p:cNvPr>
            <p:cNvCxnSpPr/>
            <p:nvPr/>
          </p:nvCxnSpPr>
          <p:spPr>
            <a:xfrm>
              <a:off x="5653605" y="4462272"/>
              <a:ext cx="0" cy="449362"/>
            </a:xfrm>
            <a:prstGeom prst="line">
              <a:avLst/>
            </a:prstGeom>
            <a:ln w="31750">
              <a:solidFill>
                <a:srgbClr val="27DFD4"/>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EB794C8-9BAA-F7C1-7729-3DDA21536D21}"/>
                </a:ext>
              </a:extLst>
            </p:cNvPr>
            <p:cNvCxnSpPr>
              <a:cxnSpLocks/>
            </p:cNvCxnSpPr>
            <p:nvPr/>
          </p:nvCxnSpPr>
          <p:spPr>
            <a:xfrm flipH="1">
              <a:off x="522514" y="4911634"/>
              <a:ext cx="5131091" cy="0"/>
            </a:xfrm>
            <a:prstGeom prst="line">
              <a:avLst/>
            </a:prstGeom>
            <a:ln w="31750">
              <a:solidFill>
                <a:srgbClr val="27DFD4"/>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E08B01C-FD98-4EDE-1D07-0F8717A90D04}"/>
                </a:ext>
              </a:extLst>
            </p:cNvPr>
            <p:cNvCxnSpPr>
              <a:cxnSpLocks/>
            </p:cNvCxnSpPr>
            <p:nvPr/>
          </p:nvCxnSpPr>
          <p:spPr>
            <a:xfrm flipH="1">
              <a:off x="512204" y="4911634"/>
              <a:ext cx="5956" cy="2817999"/>
            </a:xfrm>
            <a:prstGeom prst="line">
              <a:avLst/>
            </a:prstGeom>
            <a:ln w="31750">
              <a:solidFill>
                <a:srgbClr val="27DFD4"/>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C1E3787-339B-7D1D-4C6C-FAB184899DB9}"/>
                </a:ext>
              </a:extLst>
            </p:cNvPr>
            <p:cNvCxnSpPr>
              <a:cxnSpLocks/>
            </p:cNvCxnSpPr>
            <p:nvPr/>
          </p:nvCxnSpPr>
          <p:spPr>
            <a:xfrm flipH="1">
              <a:off x="518161" y="7710383"/>
              <a:ext cx="5793812" cy="0"/>
            </a:xfrm>
            <a:prstGeom prst="line">
              <a:avLst/>
            </a:prstGeom>
            <a:ln w="31750">
              <a:solidFill>
                <a:srgbClr val="27DFD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0A23CBA-D6DE-22D1-8348-7D3A451DC88F}"/>
                </a:ext>
              </a:extLst>
            </p:cNvPr>
            <p:cNvCxnSpPr>
              <a:cxnSpLocks/>
            </p:cNvCxnSpPr>
            <p:nvPr/>
          </p:nvCxnSpPr>
          <p:spPr>
            <a:xfrm>
              <a:off x="6300148" y="4462272"/>
              <a:ext cx="0" cy="3255261"/>
            </a:xfrm>
            <a:prstGeom prst="line">
              <a:avLst/>
            </a:prstGeom>
            <a:ln w="31750">
              <a:solidFill>
                <a:srgbClr val="27DFD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87F9D3-17C1-6EC0-A95D-846B3A8BDADC}"/>
                </a:ext>
              </a:extLst>
            </p:cNvPr>
            <p:cNvCxnSpPr>
              <a:cxnSpLocks/>
            </p:cNvCxnSpPr>
            <p:nvPr/>
          </p:nvCxnSpPr>
          <p:spPr>
            <a:xfrm>
              <a:off x="5653605" y="4468368"/>
              <a:ext cx="658368" cy="0"/>
            </a:xfrm>
            <a:prstGeom prst="line">
              <a:avLst/>
            </a:prstGeom>
            <a:ln w="31750">
              <a:solidFill>
                <a:srgbClr val="27DFD4"/>
              </a:solidFill>
            </a:ln>
          </p:spPr>
          <p:style>
            <a:lnRef idx="1">
              <a:schemeClr val="accent1"/>
            </a:lnRef>
            <a:fillRef idx="0">
              <a:schemeClr val="accent1"/>
            </a:fillRef>
            <a:effectRef idx="0">
              <a:schemeClr val="accent1"/>
            </a:effectRef>
            <a:fontRef idx="minor">
              <a:schemeClr val="tx1"/>
            </a:fontRef>
          </p:style>
        </p:cxnSp>
      </p:grpSp>
      <p:sp>
        <p:nvSpPr>
          <p:cNvPr id="28" name="Rectangle 27">
            <a:extLst>
              <a:ext uri="{FF2B5EF4-FFF2-40B4-BE49-F238E27FC236}">
                <a16:creationId xmlns:a16="http://schemas.microsoft.com/office/drawing/2014/main" id="{79837543-71B9-6AB3-C630-D4BB06D8CD30}"/>
              </a:ext>
            </a:extLst>
          </p:cNvPr>
          <p:cNvSpPr/>
          <p:nvPr/>
        </p:nvSpPr>
        <p:spPr>
          <a:xfrm>
            <a:off x="966439" y="5857674"/>
            <a:ext cx="1530673" cy="464015"/>
          </a:xfrm>
          <a:prstGeom prst="rect">
            <a:avLst/>
          </a:prstGeom>
          <a:noFill/>
          <a:ln w="25400">
            <a:solidFill>
              <a:srgbClr val="FF78CD"/>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11885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45461</TotalTime>
  <Words>1142</Words>
  <Application>Microsoft Macintosh PowerPoint</Application>
  <PresentationFormat>Letter Paper (8.5x11 in)</PresentationFormat>
  <Paragraphs>156</Paragraphs>
  <Slides>9</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4" baseType="lpstr">
      <vt:lpstr>Arial</vt:lpstr>
      <vt:lpstr>Calibri</vt:lpstr>
      <vt:lpstr>Calibri Light</vt:lpstr>
      <vt:lpstr>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28</cp:revision>
  <dcterms:created xsi:type="dcterms:W3CDTF">2023-08-19T15:27:32Z</dcterms:created>
  <dcterms:modified xsi:type="dcterms:W3CDTF">2023-12-04T22:03:45Z</dcterms:modified>
</cp:coreProperties>
</file>