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  <p:sldId id="260" r:id="rId8"/>
    <p:sldId id="261" r:id="rId9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26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2B121-13CF-4755-A4DD-3F9B79C19C6B}" type="datetimeFigureOut">
              <a:rPr lang="ar-EG" smtClean="0"/>
              <a:t>03/06/1445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ED74-755D-4B72-8BED-74E9D7CC33E8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4194126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2B121-13CF-4755-A4DD-3F9B79C19C6B}" type="datetimeFigureOut">
              <a:rPr lang="ar-EG" smtClean="0"/>
              <a:t>03/06/1445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ED74-755D-4B72-8BED-74E9D7CC33E8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086770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2B121-13CF-4755-A4DD-3F9B79C19C6B}" type="datetimeFigureOut">
              <a:rPr lang="ar-EG" smtClean="0"/>
              <a:t>03/06/1445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ED74-755D-4B72-8BED-74E9D7CC33E8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282606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2B121-13CF-4755-A4DD-3F9B79C19C6B}" type="datetimeFigureOut">
              <a:rPr lang="ar-EG" smtClean="0"/>
              <a:t>03/06/1445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ED74-755D-4B72-8BED-74E9D7CC33E8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576572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2B121-13CF-4755-A4DD-3F9B79C19C6B}" type="datetimeFigureOut">
              <a:rPr lang="ar-EG" smtClean="0"/>
              <a:t>03/06/1445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ED74-755D-4B72-8BED-74E9D7CC33E8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730692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2B121-13CF-4755-A4DD-3F9B79C19C6B}" type="datetimeFigureOut">
              <a:rPr lang="ar-EG" smtClean="0"/>
              <a:t>03/06/1445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ED74-755D-4B72-8BED-74E9D7CC33E8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207452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2B121-13CF-4755-A4DD-3F9B79C19C6B}" type="datetimeFigureOut">
              <a:rPr lang="ar-EG" smtClean="0"/>
              <a:t>03/06/1445</a:t>
            </a:fld>
            <a:endParaRPr lang="ar-E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ED74-755D-4B72-8BED-74E9D7CC33E8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6503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2B121-13CF-4755-A4DD-3F9B79C19C6B}" type="datetimeFigureOut">
              <a:rPr lang="ar-EG" smtClean="0"/>
              <a:t>03/06/1445</a:t>
            </a:fld>
            <a:endParaRPr lang="ar-E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ED74-755D-4B72-8BED-74E9D7CC33E8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83708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2B121-13CF-4755-A4DD-3F9B79C19C6B}" type="datetimeFigureOut">
              <a:rPr lang="ar-EG" smtClean="0"/>
              <a:t>03/06/1445</a:t>
            </a:fld>
            <a:endParaRPr lang="ar-E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ED74-755D-4B72-8BED-74E9D7CC33E8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273538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2B121-13CF-4755-A4DD-3F9B79C19C6B}" type="datetimeFigureOut">
              <a:rPr lang="ar-EG" smtClean="0"/>
              <a:t>03/06/1445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ED74-755D-4B72-8BED-74E9D7CC33E8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608307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2B121-13CF-4755-A4DD-3F9B79C19C6B}" type="datetimeFigureOut">
              <a:rPr lang="ar-EG" smtClean="0"/>
              <a:t>03/06/1445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EED74-755D-4B72-8BED-74E9D7CC33E8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590185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12B121-13CF-4755-A4DD-3F9B79C19C6B}" type="datetimeFigureOut">
              <a:rPr lang="ar-EG" smtClean="0"/>
              <a:t>03/06/1445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EED74-755D-4B72-8BED-74E9D7CC33E8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411652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>
            <a:extLst>
              <a:ext uri="{FF2B5EF4-FFF2-40B4-BE49-F238E27FC236}">
                <a16:creationId xmlns:a16="http://schemas.microsoft.com/office/drawing/2014/main" id="{38089757-71E8-5E8D-5C28-187A824ECF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91" t="46951" r="16026" b="24101"/>
          <a:stretch>
            <a:fillRect/>
          </a:stretch>
        </p:blipFill>
        <p:spPr bwMode="auto">
          <a:xfrm>
            <a:off x="76200" y="792480"/>
            <a:ext cx="6690360" cy="222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2">
            <a:extLst>
              <a:ext uri="{FF2B5EF4-FFF2-40B4-BE49-F238E27FC236}">
                <a16:creationId xmlns:a16="http://schemas.microsoft.com/office/drawing/2014/main" id="{42A90050-7B23-2D71-3160-30706E7DCE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9" t="38518" r="16444" b="32642"/>
          <a:stretch>
            <a:fillRect/>
          </a:stretch>
        </p:blipFill>
        <p:spPr bwMode="auto">
          <a:xfrm>
            <a:off x="76200" y="3475355"/>
            <a:ext cx="6616840" cy="225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40AB8752-D151-256D-4A19-98FE2294F0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23175"/>
            <a:ext cx="1087120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EG" sz="1100" b="0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2-Undecenal </a:t>
            </a:r>
            <a:endParaRPr kumimoji="0" lang="en-US" altLang="ar-EG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EG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A36E766A-AC25-4784-B5A9-8F7F5A28D9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3201035"/>
            <a:ext cx="904240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EG" sz="1100" b="0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Tetradecane </a:t>
            </a:r>
            <a:endParaRPr kumimoji="0" lang="en-US" altLang="ar-EG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EG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30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D2647EB5-9B7E-477E-73DC-82F3D20F20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33" t="41086" r="17113" b="29877"/>
          <a:stretch>
            <a:fillRect/>
          </a:stretch>
        </p:blipFill>
        <p:spPr bwMode="auto">
          <a:xfrm>
            <a:off x="76200" y="6324616"/>
            <a:ext cx="6507480" cy="265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4" descr="Graphical user interface, application, Word&#10;&#10;Description automatically generated">
            <a:extLst>
              <a:ext uri="{FF2B5EF4-FFF2-40B4-BE49-F238E27FC236}">
                <a16:creationId xmlns:a16="http://schemas.microsoft.com/office/drawing/2014/main" id="{4293D645-D786-E863-F1AE-CF37AE1763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0" t="44643" r="16222" b="25728"/>
          <a:stretch>
            <a:fillRect/>
          </a:stretch>
        </p:blipFill>
        <p:spPr bwMode="auto">
          <a:xfrm>
            <a:off x="170377" y="9569164"/>
            <a:ext cx="6522663" cy="2332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7">
            <a:extLst>
              <a:ext uri="{FF2B5EF4-FFF2-40B4-BE49-F238E27FC236}">
                <a16:creationId xmlns:a16="http://schemas.microsoft.com/office/drawing/2014/main" id="{0FD02AE8-63EF-D868-7952-7BA72E686A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359" y="6019705"/>
            <a:ext cx="759460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EG" sz="1100" b="0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Eicosane</a:t>
            </a:r>
            <a:endParaRPr kumimoji="0" lang="en-US" altLang="ar-EG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EG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8">
            <a:extLst>
              <a:ext uri="{FF2B5EF4-FFF2-40B4-BE49-F238E27FC236}">
                <a16:creationId xmlns:a16="http://schemas.microsoft.com/office/drawing/2014/main" id="{D8FDD0FC-9E89-9E01-822E-44D38E46C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" y="9280652"/>
            <a:ext cx="998220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EG" sz="1100" b="0" i="0" u="sng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Octadecanal</a:t>
            </a:r>
            <a:r>
              <a:rPr kumimoji="0" lang="en-US" altLang="ar-EG" sz="1100" b="0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en-US" altLang="ar-EG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EG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C6E01E-2892-C465-0A96-154EF75107BA}"/>
              </a:ext>
            </a:extLst>
          </p:cNvPr>
          <p:cNvSpPr txBox="1"/>
          <p:nvPr/>
        </p:nvSpPr>
        <p:spPr>
          <a:xfrm>
            <a:off x="0" y="-588"/>
            <a:ext cx="342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Supplementary figure 1</a:t>
            </a:r>
            <a:endParaRPr lang="da-DK" b="1" dirty="0"/>
          </a:p>
        </p:txBody>
      </p:sp>
      <p:sp>
        <p:nvSpPr>
          <p:cNvPr id="2" name="TextBox 2">
            <a:extLst>
              <a:ext uri="{FF2B5EF4-FFF2-40B4-BE49-F238E27FC236}">
                <a16:creationId xmlns:a16="http://schemas.microsoft.com/office/drawing/2014/main" id="{7C42DE72-71F2-9FCF-B67F-92423BF3A9F6}"/>
              </a:ext>
            </a:extLst>
          </p:cNvPr>
          <p:cNvSpPr txBox="1"/>
          <p:nvPr/>
        </p:nvSpPr>
        <p:spPr>
          <a:xfrm>
            <a:off x="-19965" y="240402"/>
            <a:ext cx="378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  <a:endParaRPr lang="da-DK" b="1" dirty="0"/>
          </a:p>
        </p:txBody>
      </p:sp>
      <p:sp>
        <p:nvSpPr>
          <p:cNvPr id="4" name="TextBox 2">
            <a:extLst>
              <a:ext uri="{FF2B5EF4-FFF2-40B4-BE49-F238E27FC236}">
                <a16:creationId xmlns:a16="http://schemas.microsoft.com/office/drawing/2014/main" id="{DB0F4985-4840-4FF1-B357-BE3B1EE81D9E}"/>
              </a:ext>
            </a:extLst>
          </p:cNvPr>
          <p:cNvSpPr txBox="1"/>
          <p:nvPr/>
        </p:nvSpPr>
        <p:spPr>
          <a:xfrm>
            <a:off x="-14697" y="2953734"/>
            <a:ext cx="378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  <a:endParaRPr lang="da-DK" b="1" dirty="0"/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264A02FF-C0AC-94E3-BC98-997A686E5CA3}"/>
              </a:ext>
            </a:extLst>
          </p:cNvPr>
          <p:cNvSpPr txBox="1"/>
          <p:nvPr/>
        </p:nvSpPr>
        <p:spPr>
          <a:xfrm>
            <a:off x="-19965" y="5739661"/>
            <a:ext cx="378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</a:t>
            </a:r>
            <a:endParaRPr lang="da-DK" b="1" dirty="0"/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99E43C80-DF47-CBD4-6381-FFDC7E452168}"/>
              </a:ext>
            </a:extLst>
          </p:cNvPr>
          <p:cNvSpPr txBox="1"/>
          <p:nvPr/>
        </p:nvSpPr>
        <p:spPr>
          <a:xfrm>
            <a:off x="-19965" y="8943531"/>
            <a:ext cx="378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</a:t>
            </a:r>
            <a:endParaRPr lang="da-DK" b="1" dirty="0"/>
          </a:p>
        </p:txBody>
      </p:sp>
    </p:spTree>
    <p:extLst>
      <p:ext uri="{BB962C8B-B14F-4D97-AF65-F5344CB8AC3E}">
        <p14:creationId xmlns:p14="http://schemas.microsoft.com/office/powerpoint/2010/main" val="1930182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>
            <a:extLst>
              <a:ext uri="{FF2B5EF4-FFF2-40B4-BE49-F238E27FC236}">
                <a16:creationId xmlns:a16="http://schemas.microsoft.com/office/drawing/2014/main" id="{818D00D1-9753-B628-F07D-D9BBC34E68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0" t="27061" r="17555" b="44099"/>
          <a:stretch>
            <a:fillRect/>
          </a:stretch>
        </p:blipFill>
        <p:spPr bwMode="auto">
          <a:xfrm>
            <a:off x="220980" y="640080"/>
            <a:ext cx="6338707" cy="2354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Picture 6">
            <a:extLst>
              <a:ext uri="{FF2B5EF4-FFF2-40B4-BE49-F238E27FC236}">
                <a16:creationId xmlns:a16="http://schemas.microsoft.com/office/drawing/2014/main" id="{97D00386-98F8-DB86-E6A9-8288E72E0A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90" t="48790" r="16222" b="21581"/>
          <a:stretch>
            <a:fillRect/>
          </a:stretch>
        </p:blipFill>
        <p:spPr bwMode="auto">
          <a:xfrm>
            <a:off x="220981" y="3451543"/>
            <a:ext cx="6477000" cy="257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>
            <a:extLst>
              <a:ext uri="{FF2B5EF4-FFF2-40B4-BE49-F238E27FC236}">
                <a16:creationId xmlns:a16="http://schemas.microsoft.com/office/drawing/2014/main" id="{54004BAD-F855-5E53-9189-05B14263C7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" y="350139"/>
            <a:ext cx="1049020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EG" sz="1100" b="0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Octadecane</a:t>
            </a:r>
            <a:endParaRPr kumimoji="0" lang="en-US" altLang="ar-EG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EG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0288E7D5-CC90-16C5-D5BA-3EF0DFCBD0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" y="3179096"/>
            <a:ext cx="2085340" cy="536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EG" sz="1100" b="0" i="0" u="sng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Hexadecanoic</a:t>
            </a:r>
            <a:r>
              <a:rPr kumimoji="0" lang="en-US" altLang="ar-EG" sz="1100" b="0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acid, methyl ester:</a:t>
            </a:r>
            <a:endParaRPr kumimoji="0" lang="en-US" altLang="ar-EG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EG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078" name="Picture 7">
            <a:extLst>
              <a:ext uri="{FF2B5EF4-FFF2-40B4-BE49-F238E27FC236}">
                <a16:creationId xmlns:a16="http://schemas.microsoft.com/office/drawing/2014/main" id="{CF76BE5A-62BC-F205-8F03-C3FC1536B9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7" t="48395" r="17223" b="22765"/>
          <a:stretch>
            <a:fillRect/>
          </a:stretch>
        </p:blipFill>
        <p:spPr bwMode="auto">
          <a:xfrm>
            <a:off x="205740" y="6522720"/>
            <a:ext cx="6559687" cy="2316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8">
            <a:extLst>
              <a:ext uri="{FF2B5EF4-FFF2-40B4-BE49-F238E27FC236}">
                <a16:creationId xmlns:a16="http://schemas.microsoft.com/office/drawing/2014/main" id="{298F6681-21A9-216E-3976-05BA2B4DF2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0" t="51358" r="17555" b="19604"/>
          <a:stretch>
            <a:fillRect/>
          </a:stretch>
        </p:blipFill>
        <p:spPr bwMode="auto">
          <a:xfrm>
            <a:off x="205740" y="9418320"/>
            <a:ext cx="6559687" cy="242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7">
            <a:extLst>
              <a:ext uri="{FF2B5EF4-FFF2-40B4-BE49-F238E27FC236}">
                <a16:creationId xmlns:a16="http://schemas.microsoft.com/office/drawing/2014/main" id="{AC6F4D4C-E0A0-8C30-8653-161847F9FB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" y="6214363"/>
            <a:ext cx="2598420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EG" sz="1100" b="0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Cis-9-Hexadecenoic acid (palmitoleic acid):</a:t>
            </a:r>
            <a:endParaRPr kumimoji="0" lang="en-US" altLang="ar-EG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EG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541A8AA2-26AE-0867-3504-8C771F3788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" y="9098182"/>
            <a:ext cx="2293620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EG" sz="1100" b="0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Hexadecanoic acid (palmitic acid):</a:t>
            </a:r>
            <a:endParaRPr kumimoji="0" lang="en-US" altLang="ar-EG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EG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0D7C4D97-7B7F-8789-96B5-D362C20586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" y="11971020"/>
            <a:ext cx="659633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EG"/>
          </a:p>
        </p:txBody>
      </p:sp>
      <p:sp>
        <p:nvSpPr>
          <p:cNvPr id="7" name="TextBox 2">
            <a:extLst>
              <a:ext uri="{FF2B5EF4-FFF2-40B4-BE49-F238E27FC236}">
                <a16:creationId xmlns:a16="http://schemas.microsoft.com/office/drawing/2014/main" id="{EB5D1175-8887-54CE-2713-F2CB91E59096}"/>
              </a:ext>
            </a:extLst>
          </p:cNvPr>
          <p:cNvSpPr txBox="1"/>
          <p:nvPr/>
        </p:nvSpPr>
        <p:spPr>
          <a:xfrm>
            <a:off x="31656" y="60960"/>
            <a:ext cx="378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E</a:t>
            </a:r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id="{32C847C0-73F4-A2DB-EB68-01D67B1DD704}"/>
              </a:ext>
            </a:extLst>
          </p:cNvPr>
          <p:cNvSpPr txBox="1"/>
          <p:nvPr/>
        </p:nvSpPr>
        <p:spPr>
          <a:xfrm>
            <a:off x="31656" y="2893226"/>
            <a:ext cx="378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F</a:t>
            </a: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26BB47FF-48DA-005A-A36B-4FD1E1A05405}"/>
              </a:ext>
            </a:extLst>
          </p:cNvPr>
          <p:cNvSpPr txBox="1"/>
          <p:nvPr/>
        </p:nvSpPr>
        <p:spPr>
          <a:xfrm>
            <a:off x="31656" y="5887558"/>
            <a:ext cx="378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G</a:t>
            </a:r>
          </a:p>
        </p:txBody>
      </p:sp>
      <p:sp>
        <p:nvSpPr>
          <p:cNvPr id="10" name="TextBox 2">
            <a:extLst>
              <a:ext uri="{FF2B5EF4-FFF2-40B4-BE49-F238E27FC236}">
                <a16:creationId xmlns:a16="http://schemas.microsoft.com/office/drawing/2014/main" id="{FAA65C7D-4FDA-46B4-9B2C-4C64F2162E25}"/>
              </a:ext>
            </a:extLst>
          </p:cNvPr>
          <p:cNvSpPr txBox="1"/>
          <p:nvPr/>
        </p:nvSpPr>
        <p:spPr>
          <a:xfrm>
            <a:off x="31656" y="8800505"/>
            <a:ext cx="378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val="2032933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9">
            <a:extLst>
              <a:ext uri="{FF2B5EF4-FFF2-40B4-BE49-F238E27FC236}">
                <a16:creationId xmlns:a16="http://schemas.microsoft.com/office/drawing/2014/main" id="{828D5C62-7403-9BA2-8FF6-2CDE6CA8E0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6" t="46025" r="16666" b="24345"/>
          <a:stretch>
            <a:fillRect/>
          </a:stretch>
        </p:blipFill>
        <p:spPr bwMode="auto">
          <a:xfrm>
            <a:off x="99060" y="815340"/>
            <a:ext cx="6614160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Picture 10">
            <a:extLst>
              <a:ext uri="{FF2B5EF4-FFF2-40B4-BE49-F238E27FC236}">
                <a16:creationId xmlns:a16="http://schemas.microsoft.com/office/drawing/2014/main" id="{1152BC31-47AD-F925-AF0A-4238B1B89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2" t="53137" r="17557" b="17628"/>
          <a:stretch>
            <a:fillRect/>
          </a:stretch>
        </p:blipFill>
        <p:spPr bwMode="auto">
          <a:xfrm>
            <a:off x="99061" y="3291840"/>
            <a:ext cx="6387294" cy="222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>
            <a:extLst>
              <a:ext uri="{FF2B5EF4-FFF2-40B4-BE49-F238E27FC236}">
                <a16:creationId xmlns:a16="http://schemas.microsoft.com/office/drawing/2014/main" id="{A23CC8F4-E802-AAAE-BA23-98A25CEDDF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" y="475045"/>
            <a:ext cx="998220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EG" sz="1100" b="0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Nonadecane: </a:t>
            </a:r>
            <a:endParaRPr kumimoji="0" lang="en-US" altLang="ar-EG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EG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4CA2FD37-3F04-6A5D-28AF-FFC3DF48AA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" y="2941954"/>
            <a:ext cx="2217420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EG" sz="1100" b="0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9-Octadecenoic acid, methyl ester:</a:t>
            </a:r>
            <a:endParaRPr kumimoji="0" lang="en-US" altLang="ar-EG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EG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A90B4F9C-053C-81C0-A80E-F31348A49B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" y="5517515"/>
            <a:ext cx="657761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EG"/>
          </a:p>
        </p:txBody>
      </p:sp>
      <p:pic>
        <p:nvPicPr>
          <p:cNvPr id="4108" name="Picture 11">
            <a:extLst>
              <a:ext uri="{FF2B5EF4-FFF2-40B4-BE49-F238E27FC236}">
                <a16:creationId xmlns:a16="http://schemas.microsoft.com/office/drawing/2014/main" id="{9F46A20E-F193-78E9-3185-C941CE281A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32" t="52544" r="17223" b="18617"/>
          <a:stretch>
            <a:fillRect/>
          </a:stretch>
        </p:blipFill>
        <p:spPr bwMode="auto">
          <a:xfrm>
            <a:off x="213360" y="6096000"/>
            <a:ext cx="6387295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2">
            <a:extLst>
              <a:ext uri="{FF2B5EF4-FFF2-40B4-BE49-F238E27FC236}">
                <a16:creationId xmlns:a16="http://schemas.microsoft.com/office/drawing/2014/main" id="{F1806789-6571-E74A-F7DA-A190FA3EA3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11" t="51753" r="16554" b="19209"/>
          <a:stretch>
            <a:fillRect/>
          </a:stretch>
        </p:blipFill>
        <p:spPr bwMode="auto">
          <a:xfrm>
            <a:off x="213360" y="8953500"/>
            <a:ext cx="6475207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13">
            <a:extLst>
              <a:ext uri="{FF2B5EF4-FFF2-40B4-BE49-F238E27FC236}">
                <a16:creationId xmlns:a16="http://schemas.microsoft.com/office/drawing/2014/main" id="{5CA412C9-8020-A789-C4C9-B7108EB799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" y="5766053"/>
            <a:ext cx="2103120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EG" sz="1100" b="0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Octadecanoic acid, methyl ester:</a:t>
            </a:r>
            <a:endParaRPr kumimoji="0" lang="en-US" altLang="ar-EG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EG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01D0DF08-3A1D-8CB4-3D2A-FBB49DA027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" y="8617585"/>
            <a:ext cx="1219200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EG" sz="1100" b="0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Cis-Vaccenic acid:</a:t>
            </a:r>
            <a:endParaRPr kumimoji="0" lang="en-US" altLang="ar-EG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EG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15">
            <a:extLst>
              <a:ext uri="{FF2B5EF4-FFF2-40B4-BE49-F238E27FC236}">
                <a16:creationId xmlns:a16="http://schemas.microsoft.com/office/drawing/2014/main" id="{22633DE5-9B37-3221-8DDD-C24D910D38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" y="11049000"/>
            <a:ext cx="65479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EG"/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98C4DF8E-49C2-B781-0109-000A1F081026}"/>
              </a:ext>
            </a:extLst>
          </p:cNvPr>
          <p:cNvSpPr txBox="1"/>
          <p:nvPr/>
        </p:nvSpPr>
        <p:spPr>
          <a:xfrm>
            <a:off x="31656" y="60960"/>
            <a:ext cx="378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I</a:t>
            </a: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355F0072-00EC-75D9-8191-153FFB3B1B32}"/>
              </a:ext>
            </a:extLst>
          </p:cNvPr>
          <p:cNvSpPr txBox="1"/>
          <p:nvPr/>
        </p:nvSpPr>
        <p:spPr>
          <a:xfrm>
            <a:off x="31656" y="2681274"/>
            <a:ext cx="378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J</a:t>
            </a:r>
          </a:p>
        </p:txBody>
      </p:sp>
      <p:sp>
        <p:nvSpPr>
          <p:cNvPr id="7" name="TextBox 2">
            <a:extLst>
              <a:ext uri="{FF2B5EF4-FFF2-40B4-BE49-F238E27FC236}">
                <a16:creationId xmlns:a16="http://schemas.microsoft.com/office/drawing/2014/main" id="{18A63ACE-9762-188E-6A85-87F3AAA0CD30}"/>
              </a:ext>
            </a:extLst>
          </p:cNvPr>
          <p:cNvSpPr txBox="1"/>
          <p:nvPr/>
        </p:nvSpPr>
        <p:spPr>
          <a:xfrm>
            <a:off x="31656" y="5548815"/>
            <a:ext cx="378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K</a:t>
            </a:r>
          </a:p>
        </p:txBody>
      </p:sp>
      <p:sp>
        <p:nvSpPr>
          <p:cNvPr id="11" name="TextBox 2">
            <a:extLst>
              <a:ext uri="{FF2B5EF4-FFF2-40B4-BE49-F238E27FC236}">
                <a16:creationId xmlns:a16="http://schemas.microsoft.com/office/drawing/2014/main" id="{103C0B62-9A33-E2A0-42FD-5BB2B4B02BCF}"/>
              </a:ext>
            </a:extLst>
          </p:cNvPr>
          <p:cNvSpPr txBox="1"/>
          <p:nvPr/>
        </p:nvSpPr>
        <p:spPr>
          <a:xfrm>
            <a:off x="31656" y="8338860"/>
            <a:ext cx="378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4065124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3">
            <a:extLst>
              <a:ext uri="{FF2B5EF4-FFF2-40B4-BE49-F238E27FC236}">
                <a16:creationId xmlns:a16="http://schemas.microsoft.com/office/drawing/2014/main" id="{FD740173-DBD4-4F13-7C3E-782B6EEC2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8" t="51160" r="16554" b="20001"/>
          <a:stretch>
            <a:fillRect/>
          </a:stretch>
        </p:blipFill>
        <p:spPr bwMode="auto">
          <a:xfrm>
            <a:off x="106681" y="617220"/>
            <a:ext cx="6553200" cy="230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Picture 1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7BF61D4-E7F9-722D-04A5-A31BE27E32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90" t="49185" r="17332" b="21185"/>
          <a:stretch>
            <a:fillRect/>
          </a:stretch>
        </p:blipFill>
        <p:spPr bwMode="auto">
          <a:xfrm>
            <a:off x="106681" y="3376295"/>
            <a:ext cx="6443114" cy="268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>
            <a:extLst>
              <a:ext uri="{FF2B5EF4-FFF2-40B4-BE49-F238E27FC236}">
                <a16:creationId xmlns:a16="http://schemas.microsoft.com/office/drawing/2014/main" id="{A337CA8C-75F3-4B22-B058-BB5145D32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" y="302831"/>
            <a:ext cx="1315720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EG" sz="1100" b="0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Octadecanoic acid:</a:t>
            </a:r>
            <a:endParaRPr kumimoji="0" lang="en-US" altLang="ar-EG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EG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C66835BF-040B-763C-1ADF-271F109D01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" y="3061906"/>
            <a:ext cx="1051560" cy="53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EG" sz="1100" b="0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Oleyl Alcohol:</a:t>
            </a:r>
            <a:endParaRPr kumimoji="0" lang="en-US" altLang="ar-EG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EG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5734CB57-E702-B1D0-A036-E2B45260FC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" y="6059170"/>
            <a:ext cx="660518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EG"/>
          </a:p>
        </p:txBody>
      </p:sp>
      <p:pic>
        <p:nvPicPr>
          <p:cNvPr id="5127" name="Picture 15">
            <a:extLst>
              <a:ext uri="{FF2B5EF4-FFF2-40B4-BE49-F238E27FC236}">
                <a16:creationId xmlns:a16="http://schemas.microsoft.com/office/drawing/2014/main" id="{5EAA3220-6A8E-120A-53C7-3CB988584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2" t="57285" r="16888" b="14272"/>
          <a:stretch>
            <a:fillRect/>
          </a:stretch>
        </p:blipFill>
        <p:spPr bwMode="auto">
          <a:xfrm>
            <a:off x="274321" y="6606540"/>
            <a:ext cx="6443114" cy="22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16">
            <a:extLst>
              <a:ext uri="{FF2B5EF4-FFF2-40B4-BE49-F238E27FC236}">
                <a16:creationId xmlns:a16="http://schemas.microsoft.com/office/drawing/2014/main" id="{78E0A232-E7C7-7326-B06E-61DC726F97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0" t="55112" r="16554" b="15654"/>
          <a:stretch>
            <a:fillRect/>
          </a:stretch>
        </p:blipFill>
        <p:spPr bwMode="auto">
          <a:xfrm>
            <a:off x="274320" y="9295765"/>
            <a:ext cx="6530305" cy="246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8">
            <a:extLst>
              <a:ext uri="{FF2B5EF4-FFF2-40B4-BE49-F238E27FC236}">
                <a16:creationId xmlns:a16="http://schemas.microsoft.com/office/drawing/2014/main" id="{5F4C8F54-09A0-DDD3-CB14-9B59BFE006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" y="6247065"/>
            <a:ext cx="2306320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EG" sz="1100" b="0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Cis-11-Eicosenoic acid, methyl ester: </a:t>
            </a:r>
            <a:endParaRPr kumimoji="0" lang="en-US" altLang="ar-EG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EG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511FBED6-39CE-515C-B374-AB9E118BE9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" y="8976994"/>
            <a:ext cx="4978400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EG" sz="1100" b="0" i="0" u="sng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Hexadecanoic</a:t>
            </a:r>
            <a:r>
              <a:rPr kumimoji="0" lang="en-US" altLang="ar-EG" sz="1100" b="0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acid, 2-hydroxy-1-(hydroxymethyl) ethyl ester (2-Palmitoylglycerol):</a:t>
            </a:r>
            <a:endParaRPr kumimoji="0" lang="en-US" altLang="ar-EG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EG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CE31D6B0-FA11-B0E9-9FA8-A497471955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" y="11756390"/>
            <a:ext cx="6494226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EG"/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id="{BE2A1121-7CED-0AC1-2A91-EC5125E05BCA}"/>
              </a:ext>
            </a:extLst>
          </p:cNvPr>
          <p:cNvSpPr txBox="1"/>
          <p:nvPr/>
        </p:nvSpPr>
        <p:spPr>
          <a:xfrm>
            <a:off x="-1906" y="0"/>
            <a:ext cx="378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M</a:t>
            </a: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A966F3A9-F6ED-2DAF-83F7-01A2694EA105}"/>
              </a:ext>
            </a:extLst>
          </p:cNvPr>
          <p:cNvSpPr txBox="1"/>
          <p:nvPr/>
        </p:nvSpPr>
        <p:spPr>
          <a:xfrm>
            <a:off x="-1906" y="2734429"/>
            <a:ext cx="378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N</a:t>
            </a:r>
          </a:p>
        </p:txBody>
      </p:sp>
      <p:sp>
        <p:nvSpPr>
          <p:cNvPr id="10" name="TextBox 2">
            <a:extLst>
              <a:ext uri="{FF2B5EF4-FFF2-40B4-BE49-F238E27FC236}">
                <a16:creationId xmlns:a16="http://schemas.microsoft.com/office/drawing/2014/main" id="{7EA306A2-0063-26BC-8410-4C1910E45D43}"/>
              </a:ext>
            </a:extLst>
          </p:cNvPr>
          <p:cNvSpPr txBox="1"/>
          <p:nvPr/>
        </p:nvSpPr>
        <p:spPr>
          <a:xfrm>
            <a:off x="-1906" y="5968452"/>
            <a:ext cx="378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O</a:t>
            </a:r>
          </a:p>
        </p:txBody>
      </p:sp>
      <p:sp>
        <p:nvSpPr>
          <p:cNvPr id="11" name="TextBox 2">
            <a:extLst>
              <a:ext uri="{FF2B5EF4-FFF2-40B4-BE49-F238E27FC236}">
                <a16:creationId xmlns:a16="http://schemas.microsoft.com/office/drawing/2014/main" id="{331F65B3-0651-0702-1187-C55D91EFBFF7}"/>
              </a:ext>
            </a:extLst>
          </p:cNvPr>
          <p:cNvSpPr txBox="1"/>
          <p:nvPr/>
        </p:nvSpPr>
        <p:spPr>
          <a:xfrm>
            <a:off x="-1906" y="8796440"/>
            <a:ext cx="378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651453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7">
            <a:extLst>
              <a:ext uri="{FF2B5EF4-FFF2-40B4-BE49-F238E27FC236}">
                <a16:creationId xmlns:a16="http://schemas.microsoft.com/office/drawing/2014/main" id="{E10550C8-C6E6-100F-CBE9-945CF0C7F5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0" t="54913" r="17334" b="15851"/>
          <a:stretch>
            <a:fillRect/>
          </a:stretch>
        </p:blipFill>
        <p:spPr bwMode="auto">
          <a:xfrm>
            <a:off x="190500" y="731520"/>
            <a:ext cx="6560820" cy="253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5" name="Picture 18">
            <a:extLst>
              <a:ext uri="{FF2B5EF4-FFF2-40B4-BE49-F238E27FC236}">
                <a16:creationId xmlns:a16="http://schemas.microsoft.com/office/drawing/2014/main" id="{83489236-2CB5-4639-4093-F29B05D5E6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0" t="47211" r="17000" b="23952"/>
          <a:stretch>
            <a:fillRect/>
          </a:stretch>
        </p:blipFill>
        <p:spPr bwMode="auto">
          <a:xfrm>
            <a:off x="190501" y="3719195"/>
            <a:ext cx="6545548" cy="2430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>
            <a:extLst>
              <a:ext uri="{FF2B5EF4-FFF2-40B4-BE49-F238E27FC236}">
                <a16:creationId xmlns:a16="http://schemas.microsoft.com/office/drawing/2014/main" id="{1AAF72DB-F36B-DD3A-8DF2-8A1B7A914C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499" y="395292"/>
            <a:ext cx="3395980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EG" sz="1100" b="0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1,2-Benzenedicarboxylic acid, mono(2-ethylhexyl) ester: </a:t>
            </a:r>
            <a:endParaRPr kumimoji="0" lang="en-US" altLang="ar-EG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EG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FC4EE2AA-ADC2-5FAD-2F58-59E2D6EE41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070" y="3375273"/>
            <a:ext cx="4513580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EG" sz="1100" b="0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9-Octadecenoic acid (Z)-, 2,3-dihydroxypropyl ester (Glyceryl monooleate):</a:t>
            </a:r>
            <a:endParaRPr kumimoji="0" lang="en-US" altLang="ar-EG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EG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924C409-1A18-88DA-4A67-5D40A49C78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" y="6149658"/>
            <a:ext cx="659747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EG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7D9AB2-34E1-8FDE-3F39-690CF8FB870C}"/>
              </a:ext>
            </a:extLst>
          </p:cNvPr>
          <p:cNvSpPr txBox="1"/>
          <p:nvPr/>
        </p:nvSpPr>
        <p:spPr>
          <a:xfrm>
            <a:off x="190498" y="6262936"/>
            <a:ext cx="638098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200" b="1" dirty="0"/>
              <a:t>Supplementary figure 1.</a:t>
            </a:r>
            <a:r>
              <a:rPr lang="en-US" sz="1200" dirty="0"/>
              <a:t> </a:t>
            </a:r>
            <a:r>
              <a:rPr lang="en-US" sz="1200" i="1" dirty="0"/>
              <a:t>P. lividus</a:t>
            </a:r>
            <a:r>
              <a:rPr lang="en-US" sz="1200" dirty="0"/>
              <a:t> gonad extract compounds detected by GC-MS (A-R). Chemical structure, compound name, and reference library are provided for each compound </a:t>
            </a:r>
            <a:endParaRPr lang="ar-EG" sz="1200" dirty="0"/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8508F7A0-749E-F319-B3D5-C9F6962977FE}"/>
              </a:ext>
            </a:extLst>
          </p:cNvPr>
          <p:cNvSpPr txBox="1"/>
          <p:nvPr/>
        </p:nvSpPr>
        <p:spPr>
          <a:xfrm>
            <a:off x="0" y="120883"/>
            <a:ext cx="378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Q</a:t>
            </a:r>
          </a:p>
        </p:txBody>
      </p:sp>
      <p:sp>
        <p:nvSpPr>
          <p:cNvPr id="7" name="TextBox 2">
            <a:extLst>
              <a:ext uri="{FF2B5EF4-FFF2-40B4-BE49-F238E27FC236}">
                <a16:creationId xmlns:a16="http://schemas.microsoft.com/office/drawing/2014/main" id="{31C10B81-2D24-77B7-20CD-04FC054E0099}"/>
              </a:ext>
            </a:extLst>
          </p:cNvPr>
          <p:cNvSpPr txBox="1"/>
          <p:nvPr/>
        </p:nvSpPr>
        <p:spPr>
          <a:xfrm>
            <a:off x="0" y="3108558"/>
            <a:ext cx="378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3868202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3750CD9AD26F642889281F1D16607CD" ma:contentTypeVersion="4" ma:contentTypeDescription="Create a new document." ma:contentTypeScope="" ma:versionID="d8d506b14d0d4a28bc4658c2ffda2b76">
  <xsd:schema xmlns:xsd="http://www.w3.org/2001/XMLSchema" xmlns:xs="http://www.w3.org/2001/XMLSchema" xmlns:p="http://schemas.microsoft.com/office/2006/metadata/properties" xmlns:ns3="8d476e5d-1972-440a-829a-d3167db56115" targetNamespace="http://schemas.microsoft.com/office/2006/metadata/properties" ma:root="true" ma:fieldsID="e235ce4d12dc172d1b910e675c766c44" ns3:_="">
    <xsd:import namespace="8d476e5d-1972-440a-829a-d3167db5611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476e5d-1972-440a-829a-d3167db561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C752B4D-7529-4E62-9FF6-E5B7A8BD12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476e5d-1972-440a-829a-d3167db561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9DB8F00-93D3-419C-9530-C7CDE64E7B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A2753B2-660B-4FC8-B9CB-B755B8D570C5}">
  <ds:schemaRefs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terms/"/>
    <ds:schemaRef ds:uri="8d476e5d-1972-440a-829a-d3167db56115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135</Words>
  <Application>Microsoft Office PowerPoint</Application>
  <PresentationFormat>Widescreen</PresentationFormat>
  <Paragraphs>38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nehal Shawky Abdelrahman Nagy</dc:creator>
  <cp:lastModifiedBy>Mohamed Helal</cp:lastModifiedBy>
  <cp:revision>13</cp:revision>
  <dcterms:created xsi:type="dcterms:W3CDTF">2023-01-10T11:09:54Z</dcterms:created>
  <dcterms:modified xsi:type="dcterms:W3CDTF">2023-12-15T15:20:55Z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0x01010093750CD9AD26F642889281F1D16607CD</vt:lpwstr>
  </property>
</Properties>
</file>