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119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2A2A"/>
    <a:srgbClr val="FFF8DC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-130" y="-58"/>
      </p:cViewPr>
      <p:guideLst>
        <p:guide orient="horz" pos="192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Sheet1!$A$2:$A$13</c:f>
              <c:strCache>
                <c:ptCount val="12"/>
                <c:pt idx="0">
                  <c:v>Amyotrophic lateral sclerosis(7/364)</c:v>
                </c:pt>
                <c:pt idx="1">
                  <c:v>Parkinson disease(6/249)</c:v>
                </c:pt>
                <c:pt idx="2">
                  <c:v>Alzheimer disease(8/369)</c:v>
                </c:pt>
                <c:pt idx="3">
                  <c:v>FoxO signaling pathway(4/131)</c:v>
                </c:pt>
                <c:pt idx="4">
                  <c:v>Lysosome(4/128)</c:v>
                </c:pt>
                <c:pt idx="5">
                  <c:v>Prion disease(7/273)</c:v>
                </c:pt>
                <c:pt idx="6">
                  <c:v>Thyroid hormone synthesis(3/75)</c:v>
                </c:pt>
                <c:pt idx="7">
                  <c:v>Spinocerebellar ataxia(5/143)</c:v>
                </c:pt>
                <c:pt idx="8">
                  <c:v>Longevity regulating pathway(4/102)</c:v>
                </c:pt>
                <c:pt idx="9">
                  <c:v>Huntington disease(10/306)</c:v>
                </c:pt>
                <c:pt idx="10">
                  <c:v>Proteasome(3/46)</c:v>
                </c:pt>
                <c:pt idx="11">
                  <c:v>Vasopressin-regulated water reabsorption(3/44)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13.6886825706161</c:v>
                </c:pt>
                <c:pt idx="1">
                  <c:v>19.233213294554801</c:v>
                </c:pt>
                <c:pt idx="2">
                  <c:v>19.753582004323398</c:v>
                </c:pt>
                <c:pt idx="3">
                  <c:v>21.546930597678699</c:v>
                </c:pt>
                <c:pt idx="4">
                  <c:v>22.459694451002701</c:v>
                </c:pt>
                <c:pt idx="5">
                  <c:v>24.7606690855844</c:v>
                </c:pt>
                <c:pt idx="6">
                  <c:v>27.217619399117499</c:v>
                </c:pt>
                <c:pt idx="7">
                  <c:v>33.0452818283662</c:v>
                </c:pt>
                <c:pt idx="8">
                  <c:v>33.389396834552102</c:v>
                </c:pt>
                <c:pt idx="9">
                  <c:v>54.571846331504297</c:v>
                </c:pt>
                <c:pt idx="10">
                  <c:v>60.037171773206801</c:v>
                </c:pt>
                <c:pt idx="11">
                  <c:v>64.386912259107802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5313408"/>
        <c:axId val="325453696"/>
      </c:barChart>
      <c:catAx>
        <c:axId val="235313408"/>
        <c:scaling>
          <c:orientation val="minMax"/>
        </c:scaling>
        <c:delete val="1"/>
        <c:axPos val="l"/>
        <c:majorTickMark val="out"/>
        <c:minorTickMark val="none"/>
        <c:tickLblPos val="nextTo"/>
        <c:crossAx val="325453696"/>
        <c:crosses val="autoZero"/>
        <c:auto val="1"/>
        <c:lblAlgn val="ctr"/>
        <c:lblOffset val="100"/>
        <c:noMultiLvlLbl val="0"/>
      </c:catAx>
      <c:valAx>
        <c:axId val="3254536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353134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Lysosome(2/128)</c:v>
                </c:pt>
                <c:pt idx="1">
                  <c:v>African trypanosomiasis(1/37)</c:v>
                </c:pt>
                <c:pt idx="2">
                  <c:v>Base excision repair(1/33)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101.395264242818</c:v>
                </c:pt>
                <c:pt idx="1">
                  <c:v>111.380770266494</c:v>
                </c:pt>
                <c:pt idx="2">
                  <c:v>129.46212215949001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712192"/>
        <c:axId val="328713728"/>
      </c:barChart>
      <c:catAx>
        <c:axId val="328712192"/>
        <c:scaling>
          <c:orientation val="minMax"/>
        </c:scaling>
        <c:delete val="1"/>
        <c:axPos val="l"/>
        <c:majorTickMark val="out"/>
        <c:minorTickMark val="none"/>
        <c:tickLblPos val="nextTo"/>
        <c:crossAx val="328713728"/>
        <c:crosses val="autoZero"/>
        <c:auto val="1"/>
        <c:lblAlgn val="ctr"/>
        <c:lblOffset val="100"/>
        <c:noMultiLvlLbl val="0"/>
      </c:catAx>
      <c:valAx>
        <c:axId val="3287137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87121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Sheet1!$A$2:$A$13</c:f>
              <c:strCache>
                <c:ptCount val="12"/>
                <c:pt idx="0">
                  <c:v>Rap1 signaling pathway(5/210)</c:v>
                </c:pt>
                <c:pt idx="1">
                  <c:v>Epstein-Barr virus infection(5/202)</c:v>
                </c:pt>
                <c:pt idx="2">
                  <c:v>Apoptosis(4/142)</c:v>
                </c:pt>
                <c:pt idx="3">
                  <c:v>NOD-like receptor signaling pathway(5/181)</c:v>
                </c:pt>
                <c:pt idx="4">
                  <c:v>Antigen processing and presentation(3/78)</c:v>
                </c:pt>
                <c:pt idx="5">
                  <c:v>Herpes simplex virus 1 infection(12/498)</c:v>
                </c:pt>
                <c:pt idx="6">
                  <c:v>Cytosolic DNA-sensing pathway(3/63)</c:v>
                </c:pt>
                <c:pt idx="7">
                  <c:v>Influenza A(6/172)</c:v>
                </c:pt>
                <c:pt idx="8">
                  <c:v>Measles(6/139)</c:v>
                </c:pt>
                <c:pt idx="9">
                  <c:v>Glycosphingolipid biosynthesis(3/45)</c:v>
                </c:pt>
                <c:pt idx="10">
                  <c:v>Lysosome(6/128)</c:v>
                </c:pt>
                <c:pt idx="11">
                  <c:v>Glycosaminoglycan degradation(2/19)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15.962446622288899</c:v>
                </c:pt>
                <c:pt idx="1">
                  <c:v>17.2139223543744</c:v>
                </c:pt>
                <c:pt idx="2">
                  <c:v>18.364719936816101</c:v>
                </c:pt>
                <c:pt idx="3">
                  <c:v>21.214816426147099</c:v>
                </c:pt>
                <c:pt idx="4">
                  <c:v>25.1701664693942</c:v>
                </c:pt>
                <c:pt idx="5">
                  <c:v>34.9722506563105</c:v>
                </c:pt>
                <c:pt idx="6">
                  <c:v>35.853942873476498</c:v>
                </c:pt>
                <c:pt idx="7">
                  <c:v>38.030735754271703</c:v>
                </c:pt>
                <c:pt idx="8">
                  <c:v>55.335746167001503</c:v>
                </c:pt>
                <c:pt idx="9">
                  <c:v>61.446370421635699</c:v>
                </c:pt>
                <c:pt idx="10">
                  <c:v>63.729121513990599</c:v>
                </c:pt>
                <c:pt idx="11">
                  <c:v>87.600014694414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762112"/>
        <c:axId val="328763648"/>
      </c:barChart>
      <c:catAx>
        <c:axId val="328762112"/>
        <c:scaling>
          <c:orientation val="minMax"/>
        </c:scaling>
        <c:delete val="1"/>
        <c:axPos val="l"/>
        <c:majorTickMark val="out"/>
        <c:minorTickMark val="none"/>
        <c:tickLblPos val="nextTo"/>
        <c:crossAx val="328763648"/>
        <c:crosses val="autoZero"/>
        <c:auto val="1"/>
        <c:lblAlgn val="ctr"/>
        <c:lblOffset val="100"/>
        <c:noMultiLvlLbl val="0"/>
      </c:catAx>
      <c:valAx>
        <c:axId val="3287636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87621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Sheet1!$A$2:$A$13</c:f>
              <c:strCache>
                <c:ptCount val="12"/>
                <c:pt idx="0">
                  <c:v>Spinocerebellar ataxia(2/143)</c:v>
                </c:pt>
                <c:pt idx="1">
                  <c:v>Fluid shear stress and atherosclerosis(2/139)</c:v>
                </c:pt>
                <c:pt idx="2">
                  <c:v>Thyroid hormone signaling pathway(2/121)</c:v>
                </c:pt>
                <c:pt idx="3">
                  <c:v>Herpes simplex virus 1 infection(5/498)</c:v>
                </c:pt>
                <c:pt idx="4">
                  <c:v>Epstein-Barr virus infection(3/202)</c:v>
                </c:pt>
                <c:pt idx="5">
                  <c:v>AGE-RAGE signaling pathway in diabetic complications(2/100)</c:v>
                </c:pt>
                <c:pt idx="6">
                  <c:v>Influenza A(3/172)</c:v>
                </c:pt>
                <c:pt idx="7">
                  <c:v>Hepatitis C(3/157)</c:v>
                </c:pt>
                <c:pt idx="8">
                  <c:v>Measles(3/139)</c:v>
                </c:pt>
                <c:pt idx="9">
                  <c:v>Amphetamine addiction(2/69)</c:v>
                </c:pt>
                <c:pt idx="10">
                  <c:v>Dopaminergic synapse(3/132)</c:v>
                </c:pt>
                <c:pt idx="11">
                  <c:v>Cocaine addiction(2/49)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44.0870506834179</c:v>
                </c:pt>
                <c:pt idx="1">
                  <c:v>45.979368312179702</c:v>
                </c:pt>
                <c:pt idx="2">
                  <c:v>56.3571973650579</c:v>
                </c:pt>
                <c:pt idx="3">
                  <c:v>64.102359567983996</c:v>
                </c:pt>
                <c:pt idx="4">
                  <c:v>70.256299462856404</c:v>
                </c:pt>
                <c:pt idx="5">
                  <c:v>74.198879583639794</c:v>
                </c:pt>
                <c:pt idx="6">
                  <c:v>89.278252001585003</c:v>
                </c:pt>
                <c:pt idx="7">
                  <c:v>102.085326238245</c:v>
                </c:pt>
                <c:pt idx="8">
                  <c:v>121.844836027662</c:v>
                </c:pt>
                <c:pt idx="9">
                  <c:v>125.15221878494999</c:v>
                </c:pt>
                <c:pt idx="10">
                  <c:v>131.26386591543101</c:v>
                </c:pt>
                <c:pt idx="11">
                  <c:v>200.545171328967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0569216"/>
        <c:axId val="330570752"/>
      </c:barChart>
      <c:catAx>
        <c:axId val="330569216"/>
        <c:scaling>
          <c:orientation val="minMax"/>
        </c:scaling>
        <c:delete val="1"/>
        <c:axPos val="l"/>
        <c:majorTickMark val="out"/>
        <c:minorTickMark val="none"/>
        <c:tickLblPos val="nextTo"/>
        <c:crossAx val="330570752"/>
        <c:crosses val="autoZero"/>
        <c:auto val="1"/>
        <c:lblAlgn val="ctr"/>
        <c:lblOffset val="100"/>
        <c:noMultiLvlLbl val="0"/>
      </c:catAx>
      <c:valAx>
        <c:axId val="3305707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305692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Lysosome(3/128)</c:v>
                </c:pt>
                <c:pt idx="1">
                  <c:v>Small cell lung cancer(3/92)</c:v>
                </c:pt>
                <c:pt idx="2">
                  <c:v>Apoptosis(4/142)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57.6287103163734</c:v>
                </c:pt>
                <c:pt idx="1">
                  <c:v>94.744157198648196</c:v>
                </c:pt>
                <c:pt idx="2">
                  <c:v>99.7642499277529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0627712"/>
        <c:axId val="330641792"/>
      </c:barChart>
      <c:catAx>
        <c:axId val="330627712"/>
        <c:scaling>
          <c:orientation val="minMax"/>
        </c:scaling>
        <c:delete val="1"/>
        <c:axPos val="l"/>
        <c:majorTickMark val="out"/>
        <c:minorTickMark val="none"/>
        <c:tickLblPos val="nextTo"/>
        <c:crossAx val="330641792"/>
        <c:crosses val="autoZero"/>
        <c:auto val="1"/>
        <c:lblAlgn val="ctr"/>
        <c:lblOffset val="100"/>
        <c:noMultiLvlLbl val="0"/>
      </c:catAx>
      <c:valAx>
        <c:axId val="3306417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306277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Spinocerebellar ataxia(3/143)</c:v>
                </c:pt>
                <c:pt idx="1">
                  <c:v>Proteasome(2/46)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38.040523423026499</c:v>
                </c:pt>
                <c:pt idx="1">
                  <c:v>80.201024060250106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0681728"/>
        <c:axId val="330683520"/>
      </c:barChart>
      <c:catAx>
        <c:axId val="330681728"/>
        <c:scaling>
          <c:orientation val="minMax"/>
        </c:scaling>
        <c:delete val="1"/>
        <c:axPos val="l"/>
        <c:majorTickMark val="out"/>
        <c:minorTickMark val="none"/>
        <c:tickLblPos val="nextTo"/>
        <c:crossAx val="330683520"/>
        <c:crosses val="autoZero"/>
        <c:auto val="1"/>
        <c:lblAlgn val="ctr"/>
        <c:lblOffset val="100"/>
        <c:noMultiLvlLbl val="0"/>
      </c:catAx>
      <c:valAx>
        <c:axId val="33068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306817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Parkinson disease(2/249)</c:v>
                </c:pt>
                <c:pt idx="1">
                  <c:v>Spinocerebellar ataxia(2/143)</c:v>
                </c:pt>
                <c:pt idx="2">
                  <c:v>Apoptosis(2/142)</c:v>
                </c:pt>
                <c:pt idx="3">
                  <c:v>Folate biosynthesis(1/26)</c:v>
                </c:pt>
                <c:pt idx="4">
                  <c:v>Lysosome(3/128)</c:v>
                </c:pt>
                <c:pt idx="5">
                  <c:v>Proteasome(2/46)</c:v>
                </c:pt>
                <c:pt idx="6">
                  <c:v>Ubiquinone and other terpenoid-quinone biosynthesis(1/11)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18.756810225555299</c:v>
                </c:pt>
                <c:pt idx="1">
                  <c:v>44.0870506834179</c:v>
                </c:pt>
                <c:pt idx="2">
                  <c:v>44.548323264813298</c:v>
                </c:pt>
                <c:pt idx="3">
                  <c:v>98.406229037571606</c:v>
                </c:pt>
                <c:pt idx="4">
                  <c:v>137.19294801829901</c:v>
                </c:pt>
                <c:pt idx="5">
                  <c:v>218.610214782328</c:v>
                </c:pt>
                <c:pt idx="6">
                  <c:v>309.051915254368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514368"/>
        <c:axId val="325515904"/>
      </c:barChart>
      <c:catAx>
        <c:axId val="325514368"/>
        <c:scaling>
          <c:orientation val="minMax"/>
        </c:scaling>
        <c:delete val="1"/>
        <c:axPos val="l"/>
        <c:majorTickMark val="out"/>
        <c:minorTickMark val="none"/>
        <c:tickLblPos val="nextTo"/>
        <c:crossAx val="325515904"/>
        <c:crosses val="autoZero"/>
        <c:auto val="1"/>
        <c:lblAlgn val="ctr"/>
        <c:lblOffset val="100"/>
        <c:noMultiLvlLbl val="0"/>
      </c:catAx>
      <c:valAx>
        <c:axId val="325515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55143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Sheet1!$A$2:$A$14</c:f>
              <c:strCache>
                <c:ptCount val="13"/>
                <c:pt idx="0">
                  <c:v>Epstein-Barr virus infection(3/202)</c:v>
                </c:pt>
                <c:pt idx="1">
                  <c:v>Tuberculosis(3/180)</c:v>
                </c:pt>
                <c:pt idx="2">
                  <c:v>Influenza A(3/172)</c:v>
                </c:pt>
                <c:pt idx="3">
                  <c:v>Coronavirus disease(4/232)</c:v>
                </c:pt>
                <c:pt idx="4">
                  <c:v>Apoptosis(3/142)</c:v>
                </c:pt>
                <c:pt idx="5">
                  <c:v>Measles(3/139)</c:v>
                </c:pt>
                <c:pt idx="6">
                  <c:v>RIG-I-like receptor signaling pathway(2/70)</c:v>
                </c:pt>
                <c:pt idx="7">
                  <c:v>Lysosome(3/128)</c:v>
                </c:pt>
                <c:pt idx="8">
                  <c:v>Cytosolic DNA-sensing pathway(2/63)</c:v>
                </c:pt>
                <c:pt idx="9">
                  <c:v>Herpes simplex virus 1 infection(8/498)</c:v>
                </c:pt>
                <c:pt idx="10">
                  <c:v>Sphingolipid metabolism(2/49)</c:v>
                </c:pt>
                <c:pt idx="11">
                  <c:v>Intestinal immune network for IgA production(2/48)</c:v>
                </c:pt>
                <c:pt idx="12">
                  <c:v>Antigen processing and presentation(3/78)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16.6898947786921</c:v>
                </c:pt>
                <c:pt idx="1">
                  <c:v>20.363780923403599</c:v>
                </c:pt>
                <c:pt idx="2">
                  <c:v>21.997232752004798</c:v>
                </c:pt>
                <c:pt idx="3">
                  <c:v>27.471308816015899</c:v>
                </c:pt>
                <c:pt idx="4">
                  <c:v>30.238128793993798</c:v>
                </c:pt>
                <c:pt idx="5">
                  <c:v>31.308745708244199</c:v>
                </c:pt>
                <c:pt idx="6">
                  <c:v>34.669973972645302</c:v>
                </c:pt>
                <c:pt idx="7">
                  <c:v>35.770282414132801</c:v>
                </c:pt>
                <c:pt idx="8">
                  <c:v>40.673923370997997</c:v>
                </c:pt>
                <c:pt idx="9">
                  <c:v>45.949285919035297</c:v>
                </c:pt>
                <c:pt idx="10">
                  <c:v>59.143552246324496</c:v>
                </c:pt>
                <c:pt idx="11">
                  <c:v>60.966810027544597</c:v>
                </c:pt>
                <c:pt idx="12">
                  <c:v>77.223768210124504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576576"/>
        <c:axId val="325578112"/>
      </c:barChart>
      <c:catAx>
        <c:axId val="325576576"/>
        <c:scaling>
          <c:orientation val="minMax"/>
        </c:scaling>
        <c:delete val="1"/>
        <c:axPos val="l"/>
        <c:majorTickMark val="out"/>
        <c:minorTickMark val="none"/>
        <c:tickLblPos val="nextTo"/>
        <c:crossAx val="325578112"/>
        <c:crosses val="autoZero"/>
        <c:auto val="1"/>
        <c:lblAlgn val="ctr"/>
        <c:lblOffset val="100"/>
        <c:noMultiLvlLbl val="0"/>
      </c:catAx>
      <c:valAx>
        <c:axId val="3255781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55765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Protein processing in endoplasmic reticulum(3/171)</c:v>
                </c:pt>
                <c:pt idx="1">
                  <c:v>Folate biosynthesis(2/26)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48.986111594584798</c:v>
                </c:pt>
                <c:pt idx="1">
                  <c:v>283.34315732426899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7629440"/>
        <c:axId val="327659904"/>
      </c:barChart>
      <c:catAx>
        <c:axId val="327629440"/>
        <c:scaling>
          <c:orientation val="minMax"/>
        </c:scaling>
        <c:delete val="1"/>
        <c:axPos val="l"/>
        <c:majorTickMark val="out"/>
        <c:minorTickMark val="none"/>
        <c:tickLblPos val="nextTo"/>
        <c:crossAx val="327659904"/>
        <c:crosses val="autoZero"/>
        <c:auto val="1"/>
        <c:lblAlgn val="ctr"/>
        <c:lblOffset val="100"/>
        <c:noMultiLvlLbl val="0"/>
      </c:catAx>
      <c:valAx>
        <c:axId val="327659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76294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Herpes simplex virus 1 infection(5/498)</c:v>
                </c:pt>
                <c:pt idx="1">
                  <c:v>Phagosome(3/152)</c:v>
                </c:pt>
                <c:pt idx="2">
                  <c:v>Apoptosis(3/142)</c:v>
                </c:pt>
                <c:pt idx="3">
                  <c:v>Lysosome(3/128)</c:v>
                </c:pt>
                <c:pt idx="4">
                  <c:v>Antigen processing and presentation(3/78)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17.5364510110461</c:v>
                </c:pt>
                <c:pt idx="1">
                  <c:v>36.581163858802299</c:v>
                </c:pt>
                <c:pt idx="2">
                  <c:v>40.764314101167599</c:v>
                </c:pt>
                <c:pt idx="3">
                  <c:v>47.985008447454398</c:v>
                </c:pt>
                <c:pt idx="4">
                  <c:v>101.64502522901699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7699840"/>
        <c:axId val="327705728"/>
      </c:barChart>
      <c:catAx>
        <c:axId val="327699840"/>
        <c:scaling>
          <c:orientation val="minMax"/>
        </c:scaling>
        <c:delete val="1"/>
        <c:axPos val="l"/>
        <c:majorTickMark val="out"/>
        <c:minorTickMark val="none"/>
        <c:tickLblPos val="nextTo"/>
        <c:crossAx val="327705728"/>
        <c:crosses val="autoZero"/>
        <c:auto val="1"/>
        <c:lblAlgn val="ctr"/>
        <c:lblOffset val="100"/>
        <c:noMultiLvlLbl val="0"/>
      </c:catAx>
      <c:valAx>
        <c:axId val="3277057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76998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Ribosome(3/158)</c:v>
                </c:pt>
                <c:pt idx="1">
                  <c:v>Pyrimidine metabolism(2/56)</c:v>
                </c:pt>
                <c:pt idx="2">
                  <c:v>Glycine, serine and threonine metabolism(2/40)</c:v>
                </c:pt>
                <c:pt idx="3">
                  <c:v>Coronavirus disease(6/232)</c:v>
                </c:pt>
                <c:pt idx="4">
                  <c:v>beta-Alanine metabolism(2/30)</c:v>
                </c:pt>
                <c:pt idx="5">
                  <c:v>Butanoate metabolism(2/28)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36.537083673170798</c:v>
                </c:pt>
                <c:pt idx="1">
                  <c:v>66.993591228952695</c:v>
                </c:pt>
                <c:pt idx="2">
                  <c:v>108.69943604587201</c:v>
                </c:pt>
                <c:pt idx="3">
                  <c:v>114.86876710717399</c:v>
                </c:pt>
                <c:pt idx="4">
                  <c:v>163.41370065602499</c:v>
                </c:pt>
                <c:pt idx="5">
                  <c:v>180.12002317237901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008448"/>
        <c:axId val="328009984"/>
      </c:barChart>
      <c:catAx>
        <c:axId val="328008448"/>
        <c:scaling>
          <c:orientation val="minMax"/>
        </c:scaling>
        <c:delete val="1"/>
        <c:axPos val="l"/>
        <c:majorTickMark val="out"/>
        <c:minorTickMark val="none"/>
        <c:tickLblPos val="nextTo"/>
        <c:crossAx val="328009984"/>
        <c:crosses val="autoZero"/>
        <c:auto val="1"/>
        <c:lblAlgn val="ctr"/>
        <c:lblOffset val="100"/>
        <c:noMultiLvlLbl val="0"/>
      </c:catAx>
      <c:valAx>
        <c:axId val="3280099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80084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Alzheimer disease(6/369)</c:v>
                </c:pt>
                <c:pt idx="1">
                  <c:v>Coronavirus disease(6/232)</c:v>
                </c:pt>
                <c:pt idx="2">
                  <c:v>Ribosome(5/158)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21.274780052376901</c:v>
                </c:pt>
                <c:pt idx="1">
                  <c:v>49.7206217285378</c:v>
                </c:pt>
                <c:pt idx="2">
                  <c:v>59.133844181726197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066560"/>
        <c:axId val="328068096"/>
      </c:barChart>
      <c:catAx>
        <c:axId val="328066560"/>
        <c:scaling>
          <c:orientation val="minMax"/>
        </c:scaling>
        <c:delete val="1"/>
        <c:axPos val="l"/>
        <c:majorTickMark val="out"/>
        <c:minorTickMark val="none"/>
        <c:tickLblPos val="nextTo"/>
        <c:crossAx val="328068096"/>
        <c:crosses val="autoZero"/>
        <c:auto val="1"/>
        <c:lblAlgn val="ctr"/>
        <c:lblOffset val="100"/>
        <c:noMultiLvlLbl val="0"/>
      </c:catAx>
      <c:valAx>
        <c:axId val="3280680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80665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Sphingolipid signaling pathway(1/119)</c:v>
                </c:pt>
                <c:pt idx="1">
                  <c:v>Leukocyte transendothelial migration(1/114)</c:v>
                </c:pt>
                <c:pt idx="2">
                  <c:v>Sphingolipid metabolism(1/49)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73.758760517467906</c:v>
                </c:pt>
                <c:pt idx="1">
                  <c:v>78.098644010577004</c:v>
                </c:pt>
                <c:pt idx="2">
                  <c:v>233.90451356016899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091904"/>
        <c:axId val="328097792"/>
      </c:barChart>
      <c:catAx>
        <c:axId val="328091904"/>
        <c:scaling>
          <c:orientation val="minMax"/>
        </c:scaling>
        <c:delete val="1"/>
        <c:axPos val="l"/>
        <c:majorTickMark val="out"/>
        <c:minorTickMark val="none"/>
        <c:tickLblPos val="nextTo"/>
        <c:crossAx val="328097792"/>
        <c:crosses val="autoZero"/>
        <c:auto val="1"/>
        <c:lblAlgn val="ctr"/>
        <c:lblOffset val="100"/>
        <c:noMultiLvlLbl val="0"/>
      </c:catAx>
      <c:valAx>
        <c:axId val="3280977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80919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00080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Lysosome(2/128)</c:v>
                </c:pt>
                <c:pt idx="1">
                  <c:v>Coronavirus disease(3/232)</c:v>
                </c:pt>
                <c:pt idx="2">
                  <c:v>Ribosome(3/158)</c:v>
                </c:pt>
                <c:pt idx="3">
                  <c:v>Glycosaminoglycan degradation(1/19)</c:v>
                </c:pt>
                <c:pt idx="4">
                  <c:v>Fatty acid biosynthesis(1/18)</c:v>
                </c:pt>
                <c:pt idx="5">
                  <c:v>Sphingolipid metabolism(2/49)</c:v>
                </c:pt>
                <c:pt idx="6">
                  <c:v>Taurine and hypotaurine metabolism(1/11)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22.398090610542202</c:v>
                </c:pt>
                <c:pt idx="1">
                  <c:v>23.014535731820601</c:v>
                </c:pt>
                <c:pt idx="2">
                  <c:v>42.946212148182703</c:v>
                </c:pt>
                <c:pt idx="3">
                  <c:v>73.255128758011594</c:v>
                </c:pt>
                <c:pt idx="4">
                  <c:v>78.887966825945895</c:v>
                </c:pt>
                <c:pt idx="5">
                  <c:v>93.680297576167405</c:v>
                </c:pt>
                <c:pt idx="6">
                  <c:v>154.704793237601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666112"/>
        <c:axId val="328688384"/>
      </c:barChart>
      <c:catAx>
        <c:axId val="328666112"/>
        <c:scaling>
          <c:orientation val="minMax"/>
        </c:scaling>
        <c:delete val="1"/>
        <c:axPos val="l"/>
        <c:majorTickMark val="out"/>
        <c:minorTickMark val="none"/>
        <c:tickLblPos val="nextTo"/>
        <c:crossAx val="328688384"/>
        <c:crosses val="autoZero"/>
        <c:auto val="1"/>
        <c:lblAlgn val="ctr"/>
        <c:lblOffset val="100"/>
        <c:noMultiLvlLbl val="0"/>
      </c:catAx>
      <c:valAx>
        <c:axId val="328688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86661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01553"/>
            <a:ext cx="9144000" cy="2130602"/>
          </a:xfrm>
        </p:spPr>
        <p:txBody>
          <a:bodyPr anchor="b"/>
          <a:lstStyle>
            <a:lvl1pPr algn="ctr">
              <a:defRPr sz="535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14319"/>
            <a:ext cx="9144000" cy="1477538"/>
          </a:xfrm>
        </p:spPr>
        <p:txBody>
          <a:bodyPr/>
          <a:lstStyle>
            <a:lvl1pPr marL="0" indent="0" algn="ctr">
              <a:buNone/>
              <a:defRPr sz="2142"/>
            </a:lvl1pPr>
            <a:lvl2pPr marL="408005" indent="0" algn="ctr">
              <a:buNone/>
              <a:defRPr sz="1785"/>
            </a:lvl2pPr>
            <a:lvl3pPr marL="816011" indent="0" algn="ctr">
              <a:buNone/>
              <a:defRPr sz="1606"/>
            </a:lvl3pPr>
            <a:lvl4pPr marL="1224016" indent="0" algn="ctr">
              <a:buNone/>
              <a:defRPr sz="1428"/>
            </a:lvl4pPr>
            <a:lvl5pPr marL="1632021" indent="0" algn="ctr">
              <a:buNone/>
              <a:defRPr sz="1428"/>
            </a:lvl5pPr>
            <a:lvl6pPr marL="2040026" indent="0" algn="ctr">
              <a:buNone/>
              <a:defRPr sz="1428"/>
            </a:lvl6pPr>
            <a:lvl7pPr marL="2448032" indent="0" algn="ctr">
              <a:buNone/>
              <a:defRPr sz="1428"/>
            </a:lvl7pPr>
            <a:lvl8pPr marL="2856037" indent="0" algn="ctr">
              <a:buNone/>
              <a:defRPr sz="1428"/>
            </a:lvl8pPr>
            <a:lvl9pPr marL="3264042" indent="0" algn="ctr">
              <a:buNone/>
              <a:defRPr sz="1428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F8B9-D53D-46F5-BB1D-4E18D7FAC51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3B62-FBFD-429B-BEA1-D5BF3CC79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156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F8B9-D53D-46F5-BB1D-4E18D7FAC51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3B62-FBFD-429B-BEA1-D5BF3CC79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389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25823"/>
            <a:ext cx="2628900" cy="518625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25823"/>
            <a:ext cx="7734300" cy="518625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F8B9-D53D-46F5-BB1D-4E18D7FAC51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3B62-FBFD-429B-BEA1-D5BF3CC79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71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F8B9-D53D-46F5-BB1D-4E18D7FAC51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3B62-FBFD-429B-BEA1-D5BF3CC79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856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525704"/>
            <a:ext cx="10515600" cy="2545672"/>
          </a:xfrm>
        </p:spPr>
        <p:txBody>
          <a:bodyPr anchor="b"/>
          <a:lstStyle>
            <a:lvl1pPr>
              <a:defRPr sz="535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095459"/>
            <a:ext cx="10515600" cy="1338709"/>
          </a:xfrm>
        </p:spPr>
        <p:txBody>
          <a:bodyPr/>
          <a:lstStyle>
            <a:lvl1pPr marL="0" indent="0">
              <a:buNone/>
              <a:defRPr sz="2142">
                <a:solidFill>
                  <a:schemeClr val="tx1">
                    <a:tint val="75000"/>
                  </a:schemeClr>
                </a:solidFill>
              </a:defRPr>
            </a:lvl1pPr>
            <a:lvl2pPr marL="408005" indent="0">
              <a:buNone/>
              <a:defRPr sz="1785">
                <a:solidFill>
                  <a:schemeClr val="tx1">
                    <a:tint val="75000"/>
                  </a:schemeClr>
                </a:solidFill>
              </a:defRPr>
            </a:lvl2pPr>
            <a:lvl3pPr marL="816011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3pPr>
            <a:lvl4pPr marL="1224016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4pPr>
            <a:lvl5pPr marL="1632021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5pPr>
            <a:lvl6pPr marL="2040026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6pPr>
            <a:lvl7pPr marL="2448032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7pPr>
            <a:lvl8pPr marL="2856037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8pPr>
            <a:lvl9pPr marL="3264042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F8B9-D53D-46F5-BB1D-4E18D7FAC51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3B62-FBFD-429B-BEA1-D5BF3CC79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546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29117"/>
            <a:ext cx="5181600" cy="388296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29117"/>
            <a:ext cx="5181600" cy="388296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F8B9-D53D-46F5-BB1D-4E18D7FAC51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3B62-FBFD-429B-BEA1-D5BF3CC79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890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25824"/>
            <a:ext cx="10515600" cy="118288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00205"/>
            <a:ext cx="5157787" cy="735227"/>
          </a:xfrm>
        </p:spPr>
        <p:txBody>
          <a:bodyPr anchor="b"/>
          <a:lstStyle>
            <a:lvl1pPr marL="0" indent="0">
              <a:buNone/>
              <a:defRPr sz="2142" b="1"/>
            </a:lvl1pPr>
            <a:lvl2pPr marL="408005" indent="0">
              <a:buNone/>
              <a:defRPr sz="1785" b="1"/>
            </a:lvl2pPr>
            <a:lvl3pPr marL="816011" indent="0">
              <a:buNone/>
              <a:defRPr sz="1606" b="1"/>
            </a:lvl3pPr>
            <a:lvl4pPr marL="1224016" indent="0">
              <a:buNone/>
              <a:defRPr sz="1428" b="1"/>
            </a:lvl4pPr>
            <a:lvl5pPr marL="1632021" indent="0">
              <a:buNone/>
              <a:defRPr sz="1428" b="1"/>
            </a:lvl5pPr>
            <a:lvl6pPr marL="2040026" indent="0">
              <a:buNone/>
              <a:defRPr sz="1428" b="1"/>
            </a:lvl6pPr>
            <a:lvl7pPr marL="2448032" indent="0">
              <a:buNone/>
              <a:defRPr sz="1428" b="1"/>
            </a:lvl7pPr>
            <a:lvl8pPr marL="2856037" indent="0">
              <a:buNone/>
              <a:defRPr sz="1428" b="1"/>
            </a:lvl8pPr>
            <a:lvl9pPr marL="3264042" indent="0">
              <a:buNone/>
              <a:defRPr sz="1428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235432"/>
            <a:ext cx="5157787" cy="32879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500205"/>
            <a:ext cx="5183188" cy="735227"/>
          </a:xfrm>
        </p:spPr>
        <p:txBody>
          <a:bodyPr anchor="b"/>
          <a:lstStyle>
            <a:lvl1pPr marL="0" indent="0">
              <a:buNone/>
              <a:defRPr sz="2142" b="1"/>
            </a:lvl1pPr>
            <a:lvl2pPr marL="408005" indent="0">
              <a:buNone/>
              <a:defRPr sz="1785" b="1"/>
            </a:lvl2pPr>
            <a:lvl3pPr marL="816011" indent="0">
              <a:buNone/>
              <a:defRPr sz="1606" b="1"/>
            </a:lvl3pPr>
            <a:lvl4pPr marL="1224016" indent="0">
              <a:buNone/>
              <a:defRPr sz="1428" b="1"/>
            </a:lvl4pPr>
            <a:lvl5pPr marL="1632021" indent="0">
              <a:buNone/>
              <a:defRPr sz="1428" b="1"/>
            </a:lvl5pPr>
            <a:lvl6pPr marL="2040026" indent="0">
              <a:buNone/>
              <a:defRPr sz="1428" b="1"/>
            </a:lvl6pPr>
            <a:lvl7pPr marL="2448032" indent="0">
              <a:buNone/>
              <a:defRPr sz="1428" b="1"/>
            </a:lvl7pPr>
            <a:lvl8pPr marL="2856037" indent="0">
              <a:buNone/>
              <a:defRPr sz="1428" b="1"/>
            </a:lvl8pPr>
            <a:lvl9pPr marL="3264042" indent="0">
              <a:buNone/>
              <a:defRPr sz="1428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35432"/>
            <a:ext cx="5183188" cy="32879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F8B9-D53D-46F5-BB1D-4E18D7FAC51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3B62-FBFD-429B-BEA1-D5BF3CC79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222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F8B9-D53D-46F5-BB1D-4E18D7FAC51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3B62-FBFD-429B-BEA1-D5BF3CC79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787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F8B9-D53D-46F5-BB1D-4E18D7FAC51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3B62-FBFD-429B-BEA1-D5BF3CC79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415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07988"/>
            <a:ext cx="3932237" cy="1427956"/>
          </a:xfrm>
        </p:spPr>
        <p:txBody>
          <a:bodyPr anchor="b"/>
          <a:lstStyle>
            <a:lvl1pPr>
              <a:defRPr sz="285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881140"/>
            <a:ext cx="6172200" cy="4349034"/>
          </a:xfrm>
        </p:spPr>
        <p:txBody>
          <a:bodyPr/>
          <a:lstStyle>
            <a:lvl1pPr>
              <a:defRPr sz="2856"/>
            </a:lvl1pPr>
            <a:lvl2pPr>
              <a:defRPr sz="2499"/>
            </a:lvl2pPr>
            <a:lvl3pPr>
              <a:defRPr sz="2142"/>
            </a:lvl3pPr>
            <a:lvl4pPr>
              <a:defRPr sz="1785"/>
            </a:lvl4pPr>
            <a:lvl5pPr>
              <a:defRPr sz="1785"/>
            </a:lvl5pPr>
            <a:lvl6pPr>
              <a:defRPr sz="1785"/>
            </a:lvl6pPr>
            <a:lvl7pPr>
              <a:defRPr sz="1785"/>
            </a:lvl7pPr>
            <a:lvl8pPr>
              <a:defRPr sz="1785"/>
            </a:lvl8pPr>
            <a:lvl9pPr>
              <a:defRPr sz="178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835944"/>
            <a:ext cx="3932237" cy="3401313"/>
          </a:xfrm>
        </p:spPr>
        <p:txBody>
          <a:bodyPr/>
          <a:lstStyle>
            <a:lvl1pPr marL="0" indent="0">
              <a:buNone/>
              <a:defRPr sz="1428"/>
            </a:lvl1pPr>
            <a:lvl2pPr marL="408005" indent="0">
              <a:buNone/>
              <a:defRPr sz="1249"/>
            </a:lvl2pPr>
            <a:lvl3pPr marL="816011" indent="0">
              <a:buNone/>
              <a:defRPr sz="1071"/>
            </a:lvl3pPr>
            <a:lvl4pPr marL="1224016" indent="0">
              <a:buNone/>
              <a:defRPr sz="892"/>
            </a:lvl4pPr>
            <a:lvl5pPr marL="1632021" indent="0">
              <a:buNone/>
              <a:defRPr sz="892"/>
            </a:lvl5pPr>
            <a:lvl6pPr marL="2040026" indent="0">
              <a:buNone/>
              <a:defRPr sz="892"/>
            </a:lvl6pPr>
            <a:lvl7pPr marL="2448032" indent="0">
              <a:buNone/>
              <a:defRPr sz="892"/>
            </a:lvl7pPr>
            <a:lvl8pPr marL="2856037" indent="0">
              <a:buNone/>
              <a:defRPr sz="892"/>
            </a:lvl8pPr>
            <a:lvl9pPr marL="3264042" indent="0">
              <a:buNone/>
              <a:defRPr sz="89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F8B9-D53D-46F5-BB1D-4E18D7FAC51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3B62-FBFD-429B-BEA1-D5BF3CC79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6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07988"/>
            <a:ext cx="3932237" cy="1427956"/>
          </a:xfrm>
        </p:spPr>
        <p:txBody>
          <a:bodyPr anchor="b"/>
          <a:lstStyle>
            <a:lvl1pPr>
              <a:defRPr sz="285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881140"/>
            <a:ext cx="6172200" cy="4349034"/>
          </a:xfrm>
        </p:spPr>
        <p:txBody>
          <a:bodyPr anchor="t"/>
          <a:lstStyle>
            <a:lvl1pPr marL="0" indent="0">
              <a:buNone/>
              <a:defRPr sz="2856"/>
            </a:lvl1pPr>
            <a:lvl2pPr marL="408005" indent="0">
              <a:buNone/>
              <a:defRPr sz="2499"/>
            </a:lvl2pPr>
            <a:lvl3pPr marL="816011" indent="0">
              <a:buNone/>
              <a:defRPr sz="2142"/>
            </a:lvl3pPr>
            <a:lvl4pPr marL="1224016" indent="0">
              <a:buNone/>
              <a:defRPr sz="1785"/>
            </a:lvl4pPr>
            <a:lvl5pPr marL="1632021" indent="0">
              <a:buNone/>
              <a:defRPr sz="1785"/>
            </a:lvl5pPr>
            <a:lvl6pPr marL="2040026" indent="0">
              <a:buNone/>
              <a:defRPr sz="1785"/>
            </a:lvl6pPr>
            <a:lvl7pPr marL="2448032" indent="0">
              <a:buNone/>
              <a:defRPr sz="1785"/>
            </a:lvl7pPr>
            <a:lvl8pPr marL="2856037" indent="0">
              <a:buNone/>
              <a:defRPr sz="1785"/>
            </a:lvl8pPr>
            <a:lvl9pPr marL="3264042" indent="0">
              <a:buNone/>
              <a:defRPr sz="178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835944"/>
            <a:ext cx="3932237" cy="3401313"/>
          </a:xfrm>
        </p:spPr>
        <p:txBody>
          <a:bodyPr/>
          <a:lstStyle>
            <a:lvl1pPr marL="0" indent="0">
              <a:buNone/>
              <a:defRPr sz="1428"/>
            </a:lvl1pPr>
            <a:lvl2pPr marL="408005" indent="0">
              <a:buNone/>
              <a:defRPr sz="1249"/>
            </a:lvl2pPr>
            <a:lvl3pPr marL="816011" indent="0">
              <a:buNone/>
              <a:defRPr sz="1071"/>
            </a:lvl3pPr>
            <a:lvl4pPr marL="1224016" indent="0">
              <a:buNone/>
              <a:defRPr sz="892"/>
            </a:lvl4pPr>
            <a:lvl5pPr marL="1632021" indent="0">
              <a:buNone/>
              <a:defRPr sz="892"/>
            </a:lvl5pPr>
            <a:lvl6pPr marL="2040026" indent="0">
              <a:buNone/>
              <a:defRPr sz="892"/>
            </a:lvl6pPr>
            <a:lvl7pPr marL="2448032" indent="0">
              <a:buNone/>
              <a:defRPr sz="892"/>
            </a:lvl7pPr>
            <a:lvl8pPr marL="2856037" indent="0">
              <a:buNone/>
              <a:defRPr sz="892"/>
            </a:lvl8pPr>
            <a:lvl9pPr marL="3264042" indent="0">
              <a:buNone/>
              <a:defRPr sz="89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F8B9-D53D-46F5-BB1D-4E18D7FAC51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3B62-FBFD-429B-BEA1-D5BF3CC79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968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25824"/>
            <a:ext cx="10515600" cy="1182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29117"/>
            <a:ext cx="10515600" cy="3882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5672161"/>
            <a:ext cx="2743200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0F8B9-D53D-46F5-BB1D-4E18D7FAC512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5672161"/>
            <a:ext cx="4114800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5672161"/>
            <a:ext cx="2743200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53B62-FBFD-429B-BEA1-D5BF3CC79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67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16011" rtl="0" eaLnBrk="1" latinLnBrk="0" hangingPunct="1">
        <a:lnSpc>
          <a:spcPct val="90000"/>
        </a:lnSpc>
        <a:spcBef>
          <a:spcPct val="0"/>
        </a:spcBef>
        <a:buNone/>
        <a:defRPr sz="39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4003" indent="-204003" algn="l" defTabSz="816011" rtl="0" eaLnBrk="1" latinLnBrk="0" hangingPunct="1">
        <a:lnSpc>
          <a:spcPct val="90000"/>
        </a:lnSpc>
        <a:spcBef>
          <a:spcPts val="892"/>
        </a:spcBef>
        <a:buFont typeface="Arial" panose="020B0604020202020204" pitchFamily="34" charset="0"/>
        <a:buChar char="•"/>
        <a:defRPr sz="2499" kern="1200">
          <a:solidFill>
            <a:schemeClr val="tx1"/>
          </a:solidFill>
          <a:latin typeface="+mn-lt"/>
          <a:ea typeface="+mn-ea"/>
          <a:cs typeface="+mn-cs"/>
        </a:defRPr>
      </a:lvl1pPr>
      <a:lvl2pPr marL="612008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2142" kern="1200">
          <a:solidFill>
            <a:schemeClr val="tx1"/>
          </a:solidFill>
          <a:latin typeface="+mn-lt"/>
          <a:ea typeface="+mn-ea"/>
          <a:cs typeface="+mn-cs"/>
        </a:defRPr>
      </a:lvl2pPr>
      <a:lvl3pPr marL="1020013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3pPr>
      <a:lvl4pPr marL="1428018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4pPr>
      <a:lvl5pPr marL="1836024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5pPr>
      <a:lvl6pPr marL="2244029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6pPr>
      <a:lvl7pPr marL="2652034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7pPr>
      <a:lvl8pPr marL="3060040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8pPr>
      <a:lvl9pPr marL="3468045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1pPr>
      <a:lvl2pPr marL="408005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816011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3pPr>
      <a:lvl4pPr marL="1224016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4pPr>
      <a:lvl5pPr marL="1632021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5pPr>
      <a:lvl6pPr marL="2040026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6pPr>
      <a:lvl7pPr marL="2448032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7pPr>
      <a:lvl8pPr marL="2856037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8pPr>
      <a:lvl9pPr marL="3264042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361384088"/>
              </p:ext>
            </p:extLst>
          </p:nvPr>
        </p:nvGraphicFramePr>
        <p:xfrm>
          <a:off x="2982563" y="282873"/>
          <a:ext cx="1137402" cy="18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395215"/>
            <a:ext cx="31668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Vasopressin-regulated water reabsorption(3/44)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Proteasome(3/46)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Huntington disease(10/306)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Longevity regulating pathway(4/102)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Spinocerebellar ataxia(5/143)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Thyroid hormone synthesis(3/75)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Prion disease(7/273)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Lysosome(4/128)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 err="1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FoxO</a:t>
            </a: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signaling pathway(4/131)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Alzheimer disease(8/369)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Parkinson disease(6/249)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Amyotrophic lateral sclerosis(7/364)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9179" y="174642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3115050644"/>
              </p:ext>
            </p:extLst>
          </p:nvPr>
        </p:nvGraphicFramePr>
        <p:xfrm>
          <a:off x="7437127" y="291606"/>
          <a:ext cx="1137402" cy="1178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069962" y="403948"/>
            <a:ext cx="3551424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Ubiquinone and other </a:t>
            </a:r>
            <a:r>
              <a:rPr lang="en-US" altLang="zh-CN" sz="1000" dirty="0" err="1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terpenoid-quinone</a:t>
            </a: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biosynthesis(1/11)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Proteasome(2/46)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Lysosome(3/128)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Folate biosynthesis(1/26)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Apoptosis(2/142)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Spinocerebellar ataxia(2/143)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Parkinson disease(2/249)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03742" y="183375"/>
            <a:ext cx="3166821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CESC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1043567733"/>
              </p:ext>
            </p:extLst>
          </p:nvPr>
        </p:nvGraphicFramePr>
        <p:xfrm>
          <a:off x="11076756" y="255919"/>
          <a:ext cx="1137402" cy="1974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101262" y="366206"/>
            <a:ext cx="3166821" cy="175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Antigen processing and presentation(3/78)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Intestinal immune network for IgA production(2/48)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Sphingolipid metabolism(2/49)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Herpes simplex virus 1 infection(8/498)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Cytosolic DNA-sensing pathway(2/63)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Lysosome(3/128)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RIG-I-like receptor signaling pathway(2/70)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Measles(3/139)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Apoptosis(3/142)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Coronavirus disease(4/232)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Influenza A(3/172)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Tuberculosis(3/180)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Epstein-Barr virus infection(3/202)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550441" y="164203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COAD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1489304300"/>
              </p:ext>
            </p:extLst>
          </p:nvPr>
        </p:nvGraphicFramePr>
        <p:xfrm>
          <a:off x="7439299" y="1501176"/>
          <a:ext cx="1137402" cy="549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463805" y="1611464"/>
            <a:ext cx="316682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Folate biosynthesis(2/26)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Protein processing in endoplasmic reticulum(3/171)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12984" y="1409461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HNSC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2845860767"/>
              </p:ext>
            </p:extLst>
          </p:nvPr>
        </p:nvGraphicFramePr>
        <p:xfrm>
          <a:off x="2980936" y="2187300"/>
          <a:ext cx="1137402" cy="931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442" y="2297588"/>
            <a:ext cx="3166821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Antigen processing and presentation(3/78)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Lysosome(3/128)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Apoptosis(3/142)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Phagosome(3/152)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Herpes simplex virus 1 infection(5/498)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4621" y="2095585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KIRP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21" name="图表 20"/>
          <p:cNvGraphicFramePr/>
          <p:nvPr>
            <p:extLst>
              <p:ext uri="{D42A27DB-BD31-4B8C-83A1-F6EECF244321}">
                <p14:modId xmlns:p14="http://schemas.microsoft.com/office/powerpoint/2010/main" val="2590371138"/>
              </p:ext>
            </p:extLst>
          </p:nvPr>
        </p:nvGraphicFramePr>
        <p:xfrm>
          <a:off x="7402595" y="2118146"/>
          <a:ext cx="1137402" cy="10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427101" y="2228434"/>
            <a:ext cx="31668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Butanoate metabolism(2/28)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beta-Alanine metabolism(2/30)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Coronavirus disease(6/232)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Glycine, serine and threonine metabolism(2/40)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Pyrimidine metabolism(2/56)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Ribosome(3/158)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76280" y="2026431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LIHC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31" name="图表 30"/>
          <p:cNvGraphicFramePr/>
          <p:nvPr>
            <p:extLst>
              <p:ext uri="{D42A27DB-BD31-4B8C-83A1-F6EECF244321}">
                <p14:modId xmlns:p14="http://schemas.microsoft.com/office/powerpoint/2010/main" val="4129437820"/>
              </p:ext>
            </p:extLst>
          </p:nvPr>
        </p:nvGraphicFramePr>
        <p:xfrm>
          <a:off x="11085210" y="2255526"/>
          <a:ext cx="1137402" cy="690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8102647" y="2367869"/>
            <a:ext cx="316682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Ribosome(5/158)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Coronavirus disease(6/232)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Alzheimer disease(6/369)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551826" y="2147296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LUAD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34" name="图表 33"/>
          <p:cNvGraphicFramePr/>
          <p:nvPr>
            <p:extLst>
              <p:ext uri="{D42A27DB-BD31-4B8C-83A1-F6EECF244321}">
                <p14:modId xmlns:p14="http://schemas.microsoft.com/office/powerpoint/2010/main" val="2975101364"/>
              </p:ext>
            </p:extLst>
          </p:nvPr>
        </p:nvGraphicFramePr>
        <p:xfrm>
          <a:off x="2955475" y="3256924"/>
          <a:ext cx="1137402" cy="690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-27088" y="3369267"/>
            <a:ext cx="316682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Sphingolipid metabolism(1/49)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Leukocyte </a:t>
            </a:r>
            <a:r>
              <a:rPr lang="en-US" altLang="zh-CN" sz="1000" dirty="0" err="1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transendothelial</a:t>
            </a: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migration(1/114)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Sphingolipid signaling pathway(1/119)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22091" y="3148694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PAAD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37" name="图表 36"/>
          <p:cNvGraphicFramePr/>
          <p:nvPr>
            <p:extLst>
              <p:ext uri="{D42A27DB-BD31-4B8C-83A1-F6EECF244321}">
                <p14:modId xmlns:p14="http://schemas.microsoft.com/office/powerpoint/2010/main" val="3036126017"/>
              </p:ext>
            </p:extLst>
          </p:nvPr>
        </p:nvGraphicFramePr>
        <p:xfrm>
          <a:off x="11085210" y="3110015"/>
          <a:ext cx="1137402" cy="1184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8102647" y="3222358"/>
            <a:ext cx="3166821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Taurine and </a:t>
            </a:r>
            <a:r>
              <a:rPr lang="en-US" altLang="zh-CN" sz="1000" dirty="0" err="1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hypotaurine</a:t>
            </a: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metabolism(1/11)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Sphingolipid metabolism(2/49)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Fatty acid biosynthesis(1/18)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Glycosaminoglycan degradation(1/19)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Ribosome(3/158)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Coronavirus disease(3/232)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Lysosome(2/128)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551826" y="3001785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PRAD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46" name="图表 45"/>
          <p:cNvGraphicFramePr/>
          <p:nvPr>
            <p:extLst>
              <p:ext uri="{D42A27DB-BD31-4B8C-83A1-F6EECF244321}">
                <p14:modId xmlns:p14="http://schemas.microsoft.com/office/powerpoint/2010/main" val="925707383"/>
              </p:ext>
            </p:extLst>
          </p:nvPr>
        </p:nvGraphicFramePr>
        <p:xfrm>
          <a:off x="11057219" y="4332285"/>
          <a:ext cx="1137402" cy="702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8074656" y="4444628"/>
            <a:ext cx="316682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Base excision repair(1/33)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African trypanosomiasis(1/37)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Lysosome(2/128)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523835" y="4224055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READ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49" name="图表 48"/>
          <p:cNvGraphicFramePr/>
          <p:nvPr>
            <p:extLst>
              <p:ext uri="{D42A27DB-BD31-4B8C-83A1-F6EECF244321}">
                <p14:modId xmlns:p14="http://schemas.microsoft.com/office/powerpoint/2010/main" val="1701849859"/>
              </p:ext>
            </p:extLst>
          </p:nvPr>
        </p:nvGraphicFramePr>
        <p:xfrm>
          <a:off x="2969812" y="4148813"/>
          <a:ext cx="1137402" cy="1835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-12751" y="4261156"/>
            <a:ext cx="31668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Glycosaminoglycan degradation(2/19)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Lysosome(6/128)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Glycosphingolipid biosynthesis(3/45)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Measles(6/139)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Influenza A(6/172)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Cytosolic DNA-sensing pathway(3/63)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Herpes simplex virus 1 infection(12/498)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Antigen processing and presentation(3/78)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NOD-like receptor signaling pathway(5/181)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Apoptosis(4/142)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Epstein-Barr virus infection(5/202)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Rap1 signaling pathway(5/210)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36428" y="4040583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STAD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52" name="图表 51"/>
          <p:cNvGraphicFramePr/>
          <p:nvPr>
            <p:extLst>
              <p:ext uri="{D42A27DB-BD31-4B8C-83A1-F6EECF244321}">
                <p14:modId xmlns:p14="http://schemas.microsoft.com/office/powerpoint/2010/main" val="3161779260"/>
              </p:ext>
            </p:extLst>
          </p:nvPr>
        </p:nvGraphicFramePr>
        <p:xfrm>
          <a:off x="7415661" y="3287791"/>
          <a:ext cx="1137402" cy="1831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3752802" y="3400135"/>
            <a:ext cx="38471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Cocaine addiction(2/49)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Dopaminergic synapse(3/132)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Amphetamine addiction(2/69)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Measles(3/139)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Hepatitis C(3/157)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Influenza A(3/172)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AGE-RAGE signaling pathway in diabetic complications(2/100)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Epstein-Barr virus infection(3/202)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Herpes simplex virus 1 infection(5/498)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Thyroid hormone signaling pathway(2/121)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Fluid shear stress and atherosclerosis(2/139)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Spinocerebellar ataxia(2/143)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882277" y="3179562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PCPG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55" name="图表 54"/>
          <p:cNvGraphicFramePr/>
          <p:nvPr>
            <p:extLst>
              <p:ext uri="{D42A27DB-BD31-4B8C-83A1-F6EECF244321}">
                <p14:modId xmlns:p14="http://schemas.microsoft.com/office/powerpoint/2010/main" val="709610193"/>
              </p:ext>
            </p:extLst>
          </p:nvPr>
        </p:nvGraphicFramePr>
        <p:xfrm>
          <a:off x="7442580" y="5270443"/>
          <a:ext cx="1137402" cy="702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4460017" y="5382786"/>
            <a:ext cx="316682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Apoptosis(4/142)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Small cell lung cancer(3/92)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Lysosome(3/128)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909196" y="5162213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THCA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58" name="图表 57"/>
          <p:cNvGraphicFramePr/>
          <p:nvPr>
            <p:extLst>
              <p:ext uri="{D42A27DB-BD31-4B8C-83A1-F6EECF244321}">
                <p14:modId xmlns:p14="http://schemas.microsoft.com/office/powerpoint/2010/main" val="2403946467"/>
              </p:ext>
            </p:extLst>
          </p:nvPr>
        </p:nvGraphicFramePr>
        <p:xfrm>
          <a:off x="11087926" y="5111397"/>
          <a:ext cx="1137402" cy="583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8105363" y="5223740"/>
            <a:ext cx="316682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altLang="zh-CN" sz="1000" dirty="0">
                <a:solidFill>
                  <a:srgbClr val="A52A2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Proteasome(2/46)</a:t>
            </a:r>
          </a:p>
          <a:p>
            <a:pPr algn="r">
              <a:lnSpc>
                <a:spcPts val="1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Spinocerebellar ataxia(3/143)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554542" y="5003167"/>
            <a:ext cx="32485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UCEC</a:t>
            </a:r>
            <a:endParaRPr lang="en-US" altLang="zh-CN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0350426" y="5611540"/>
            <a:ext cx="14526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(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</a:t>
            </a: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&lt; 0.05 and 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Q</a:t>
            </a: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&lt; 0.2)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740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333</Words>
  <Application>Microsoft Office PowerPoint</Application>
  <PresentationFormat>自定义</PresentationFormat>
  <Paragraphs>105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吴思佳</dc:creator>
  <cp:lastModifiedBy>吴思佳</cp:lastModifiedBy>
  <cp:revision>16</cp:revision>
  <dcterms:created xsi:type="dcterms:W3CDTF">2022-08-11T07:45:27Z</dcterms:created>
  <dcterms:modified xsi:type="dcterms:W3CDTF">2022-12-12T03:52:46Z</dcterms:modified>
</cp:coreProperties>
</file>