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10799763" cy="3600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10" d="100"/>
          <a:sy n="110" d="100"/>
        </p:scale>
        <p:origin x="-163" y="-706"/>
      </p:cViewPr>
      <p:guideLst>
        <p:guide orient="horz" pos="1134"/>
        <p:guide pos="340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49971" y="589241"/>
            <a:ext cx="8099822" cy="1253490"/>
          </a:xfrm>
        </p:spPr>
        <p:txBody>
          <a:bodyPr anchor="b"/>
          <a:lstStyle>
            <a:lvl1pPr algn="ctr">
              <a:defRPr sz="315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971" y="1891070"/>
            <a:ext cx="8099822" cy="869275"/>
          </a:xfrm>
        </p:spPr>
        <p:txBody>
          <a:bodyPr/>
          <a:lstStyle>
            <a:lvl1pPr marL="0" indent="0" algn="ctr">
              <a:buNone/>
              <a:defRPr sz="1260"/>
            </a:lvl1pPr>
            <a:lvl2pPr marL="240030" indent="0" algn="ctr">
              <a:buNone/>
              <a:defRPr sz="1050"/>
            </a:lvl2pPr>
            <a:lvl3pPr marL="480060" indent="0" algn="ctr">
              <a:buNone/>
              <a:defRPr sz="945"/>
            </a:lvl3pPr>
            <a:lvl4pPr marL="720090" indent="0" algn="ctr">
              <a:buNone/>
              <a:defRPr sz="840"/>
            </a:lvl4pPr>
            <a:lvl5pPr marL="960120" indent="0" algn="ctr">
              <a:buNone/>
              <a:defRPr sz="840"/>
            </a:lvl5pPr>
            <a:lvl6pPr marL="1200150" indent="0" algn="ctr">
              <a:buNone/>
              <a:defRPr sz="840"/>
            </a:lvl6pPr>
            <a:lvl7pPr marL="1440180" indent="0" algn="ctr">
              <a:buNone/>
              <a:defRPr sz="840"/>
            </a:lvl7pPr>
            <a:lvl8pPr marL="1680210" indent="0" algn="ctr">
              <a:buNone/>
              <a:defRPr sz="840"/>
            </a:lvl8pPr>
            <a:lvl9pPr marL="1920240" indent="0" algn="ctr">
              <a:buNone/>
              <a:defRPr sz="84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EE9A1-CCAF-434D-B251-5C5256F0EB9C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7ED51-3FDB-4C4D-88A9-8BFB93B7CB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9209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EE9A1-CCAF-434D-B251-5C5256F0EB9C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7ED51-3FDB-4C4D-88A9-8BFB93B7CB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2550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8580" y="191691"/>
            <a:ext cx="2328699" cy="305121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484" y="191691"/>
            <a:ext cx="6851100" cy="305121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EE9A1-CCAF-434D-B251-5C5256F0EB9C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7ED51-3FDB-4C4D-88A9-8BFB93B7CB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7411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EE9A1-CCAF-434D-B251-5C5256F0EB9C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7ED51-3FDB-4C4D-88A9-8BFB93B7CB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2873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59" y="897613"/>
            <a:ext cx="9314796" cy="1497687"/>
          </a:xfrm>
        </p:spPr>
        <p:txBody>
          <a:bodyPr anchor="b"/>
          <a:lstStyle>
            <a:lvl1pPr>
              <a:defRPr sz="315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59" y="2409468"/>
            <a:ext cx="9314796" cy="787598"/>
          </a:xfrm>
        </p:spPr>
        <p:txBody>
          <a:bodyPr/>
          <a:lstStyle>
            <a:lvl1pPr marL="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1pPr>
            <a:lvl2pPr marL="24003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2pPr>
            <a:lvl3pPr marL="480060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3pPr>
            <a:lvl4pPr marL="72009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4pPr>
            <a:lvl5pPr marL="96012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5pPr>
            <a:lvl6pPr marL="120015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6pPr>
            <a:lvl7pPr marL="144018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7pPr>
            <a:lvl8pPr marL="168021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8pPr>
            <a:lvl9pPr marL="192024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EE9A1-CCAF-434D-B251-5C5256F0EB9C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7ED51-3FDB-4C4D-88A9-8BFB93B7CB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2950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484" y="958453"/>
            <a:ext cx="4589899" cy="228445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0" y="958453"/>
            <a:ext cx="4589899" cy="228445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EE9A1-CCAF-434D-B251-5C5256F0EB9C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7ED51-3FDB-4C4D-88A9-8BFB93B7CB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6723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191691"/>
            <a:ext cx="9314796" cy="69592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891" y="882610"/>
            <a:ext cx="4568806" cy="432554"/>
          </a:xfrm>
        </p:spPr>
        <p:txBody>
          <a:bodyPr anchor="b"/>
          <a:lstStyle>
            <a:lvl1pPr marL="0" indent="0">
              <a:buNone/>
              <a:defRPr sz="1260" b="1"/>
            </a:lvl1pPr>
            <a:lvl2pPr marL="240030" indent="0">
              <a:buNone/>
              <a:defRPr sz="1050" b="1"/>
            </a:lvl2pPr>
            <a:lvl3pPr marL="480060" indent="0">
              <a:buNone/>
              <a:defRPr sz="945" b="1"/>
            </a:lvl3pPr>
            <a:lvl4pPr marL="720090" indent="0">
              <a:buNone/>
              <a:defRPr sz="840" b="1"/>
            </a:lvl4pPr>
            <a:lvl5pPr marL="960120" indent="0">
              <a:buNone/>
              <a:defRPr sz="840" b="1"/>
            </a:lvl5pPr>
            <a:lvl6pPr marL="1200150" indent="0">
              <a:buNone/>
              <a:defRPr sz="840" b="1"/>
            </a:lvl6pPr>
            <a:lvl7pPr marL="1440180" indent="0">
              <a:buNone/>
              <a:defRPr sz="840" b="1"/>
            </a:lvl7pPr>
            <a:lvl8pPr marL="1680210" indent="0">
              <a:buNone/>
              <a:defRPr sz="840" b="1"/>
            </a:lvl8pPr>
            <a:lvl9pPr marL="1920240" indent="0">
              <a:buNone/>
              <a:defRPr sz="84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891" y="1315164"/>
            <a:ext cx="4568806" cy="193440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7380" y="882610"/>
            <a:ext cx="4591306" cy="432554"/>
          </a:xfrm>
        </p:spPr>
        <p:txBody>
          <a:bodyPr anchor="b"/>
          <a:lstStyle>
            <a:lvl1pPr marL="0" indent="0">
              <a:buNone/>
              <a:defRPr sz="1260" b="1"/>
            </a:lvl1pPr>
            <a:lvl2pPr marL="240030" indent="0">
              <a:buNone/>
              <a:defRPr sz="1050" b="1"/>
            </a:lvl2pPr>
            <a:lvl3pPr marL="480060" indent="0">
              <a:buNone/>
              <a:defRPr sz="945" b="1"/>
            </a:lvl3pPr>
            <a:lvl4pPr marL="720090" indent="0">
              <a:buNone/>
              <a:defRPr sz="840" b="1"/>
            </a:lvl4pPr>
            <a:lvl5pPr marL="960120" indent="0">
              <a:buNone/>
              <a:defRPr sz="840" b="1"/>
            </a:lvl5pPr>
            <a:lvl6pPr marL="1200150" indent="0">
              <a:buNone/>
              <a:defRPr sz="840" b="1"/>
            </a:lvl6pPr>
            <a:lvl7pPr marL="1440180" indent="0">
              <a:buNone/>
              <a:defRPr sz="840" b="1"/>
            </a:lvl7pPr>
            <a:lvl8pPr marL="1680210" indent="0">
              <a:buNone/>
              <a:defRPr sz="840" b="1"/>
            </a:lvl8pPr>
            <a:lvl9pPr marL="1920240" indent="0">
              <a:buNone/>
              <a:defRPr sz="84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7380" y="1315164"/>
            <a:ext cx="4591306" cy="193440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EE9A1-CCAF-434D-B251-5C5256F0EB9C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7ED51-3FDB-4C4D-88A9-8BFB93B7CB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4939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EE9A1-CCAF-434D-B251-5C5256F0EB9C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7ED51-3FDB-4C4D-88A9-8BFB93B7CB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4623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EE9A1-CCAF-434D-B251-5C5256F0EB9C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7ED51-3FDB-4C4D-88A9-8BFB93B7CB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5455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1" y="240030"/>
            <a:ext cx="3483204" cy="840105"/>
          </a:xfrm>
        </p:spPr>
        <p:txBody>
          <a:bodyPr anchor="b"/>
          <a:lstStyle>
            <a:lvl1pPr>
              <a:defRPr sz="168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306" y="518398"/>
            <a:ext cx="5467380" cy="2558653"/>
          </a:xfrm>
        </p:spPr>
        <p:txBody>
          <a:bodyPr/>
          <a:lstStyle>
            <a:lvl1pPr>
              <a:defRPr sz="1680"/>
            </a:lvl1pPr>
            <a:lvl2pPr>
              <a:defRPr sz="1470"/>
            </a:lvl2pPr>
            <a:lvl3pPr>
              <a:defRPr sz="126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1" y="1080135"/>
            <a:ext cx="3483204" cy="2001084"/>
          </a:xfrm>
        </p:spPr>
        <p:txBody>
          <a:bodyPr/>
          <a:lstStyle>
            <a:lvl1pPr marL="0" indent="0">
              <a:buNone/>
              <a:defRPr sz="840"/>
            </a:lvl1pPr>
            <a:lvl2pPr marL="240030" indent="0">
              <a:buNone/>
              <a:defRPr sz="735"/>
            </a:lvl2pPr>
            <a:lvl3pPr marL="480060" indent="0">
              <a:buNone/>
              <a:defRPr sz="630"/>
            </a:lvl3pPr>
            <a:lvl4pPr marL="720090" indent="0">
              <a:buNone/>
              <a:defRPr sz="525"/>
            </a:lvl4pPr>
            <a:lvl5pPr marL="960120" indent="0">
              <a:buNone/>
              <a:defRPr sz="525"/>
            </a:lvl5pPr>
            <a:lvl6pPr marL="1200150" indent="0">
              <a:buNone/>
              <a:defRPr sz="525"/>
            </a:lvl6pPr>
            <a:lvl7pPr marL="1440180" indent="0">
              <a:buNone/>
              <a:defRPr sz="525"/>
            </a:lvl7pPr>
            <a:lvl8pPr marL="1680210" indent="0">
              <a:buNone/>
              <a:defRPr sz="525"/>
            </a:lvl8pPr>
            <a:lvl9pPr marL="1920240" indent="0">
              <a:buNone/>
              <a:defRPr sz="52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EE9A1-CCAF-434D-B251-5C5256F0EB9C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7ED51-3FDB-4C4D-88A9-8BFB93B7CB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5580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1" y="240030"/>
            <a:ext cx="3483204" cy="840105"/>
          </a:xfrm>
        </p:spPr>
        <p:txBody>
          <a:bodyPr anchor="b"/>
          <a:lstStyle>
            <a:lvl1pPr>
              <a:defRPr sz="168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306" y="518398"/>
            <a:ext cx="5467380" cy="2558653"/>
          </a:xfrm>
        </p:spPr>
        <p:txBody>
          <a:bodyPr anchor="t"/>
          <a:lstStyle>
            <a:lvl1pPr marL="0" indent="0">
              <a:buNone/>
              <a:defRPr sz="1680"/>
            </a:lvl1pPr>
            <a:lvl2pPr marL="240030" indent="0">
              <a:buNone/>
              <a:defRPr sz="1470"/>
            </a:lvl2pPr>
            <a:lvl3pPr marL="480060" indent="0">
              <a:buNone/>
              <a:defRPr sz="1260"/>
            </a:lvl3pPr>
            <a:lvl4pPr marL="720090" indent="0">
              <a:buNone/>
              <a:defRPr sz="1050"/>
            </a:lvl4pPr>
            <a:lvl5pPr marL="960120" indent="0">
              <a:buNone/>
              <a:defRPr sz="1050"/>
            </a:lvl5pPr>
            <a:lvl6pPr marL="1200150" indent="0">
              <a:buNone/>
              <a:defRPr sz="1050"/>
            </a:lvl6pPr>
            <a:lvl7pPr marL="1440180" indent="0">
              <a:buNone/>
              <a:defRPr sz="1050"/>
            </a:lvl7pPr>
            <a:lvl8pPr marL="1680210" indent="0">
              <a:buNone/>
              <a:defRPr sz="1050"/>
            </a:lvl8pPr>
            <a:lvl9pPr marL="1920240" indent="0">
              <a:buNone/>
              <a:defRPr sz="105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1" y="1080135"/>
            <a:ext cx="3483204" cy="2001084"/>
          </a:xfrm>
        </p:spPr>
        <p:txBody>
          <a:bodyPr/>
          <a:lstStyle>
            <a:lvl1pPr marL="0" indent="0">
              <a:buNone/>
              <a:defRPr sz="840"/>
            </a:lvl1pPr>
            <a:lvl2pPr marL="240030" indent="0">
              <a:buNone/>
              <a:defRPr sz="735"/>
            </a:lvl2pPr>
            <a:lvl3pPr marL="480060" indent="0">
              <a:buNone/>
              <a:defRPr sz="630"/>
            </a:lvl3pPr>
            <a:lvl4pPr marL="720090" indent="0">
              <a:buNone/>
              <a:defRPr sz="525"/>
            </a:lvl4pPr>
            <a:lvl5pPr marL="960120" indent="0">
              <a:buNone/>
              <a:defRPr sz="525"/>
            </a:lvl5pPr>
            <a:lvl6pPr marL="1200150" indent="0">
              <a:buNone/>
              <a:defRPr sz="525"/>
            </a:lvl6pPr>
            <a:lvl7pPr marL="1440180" indent="0">
              <a:buNone/>
              <a:defRPr sz="525"/>
            </a:lvl7pPr>
            <a:lvl8pPr marL="1680210" indent="0">
              <a:buNone/>
              <a:defRPr sz="525"/>
            </a:lvl8pPr>
            <a:lvl9pPr marL="1920240" indent="0">
              <a:buNone/>
              <a:defRPr sz="52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EE9A1-CCAF-434D-B251-5C5256F0EB9C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7ED51-3FDB-4C4D-88A9-8BFB93B7CB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9559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84" y="191691"/>
            <a:ext cx="9314796" cy="6959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84" y="958453"/>
            <a:ext cx="9314796" cy="22844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84" y="3337084"/>
            <a:ext cx="2429947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EE9A1-CCAF-434D-B251-5C5256F0EB9C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422" y="3337084"/>
            <a:ext cx="3644920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32" y="3337084"/>
            <a:ext cx="2429947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7ED51-3FDB-4C4D-88A9-8BFB93B7CB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547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80060" rtl="0" eaLnBrk="1" latinLnBrk="0" hangingPunct="1">
        <a:lnSpc>
          <a:spcPct val="90000"/>
        </a:lnSpc>
        <a:spcBef>
          <a:spcPct val="0"/>
        </a:spcBef>
        <a:buNone/>
        <a:defRPr sz="23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0015" indent="-120015" algn="l" defTabSz="48006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470" kern="1200">
          <a:solidFill>
            <a:schemeClr val="tx1"/>
          </a:solidFill>
          <a:latin typeface="+mn-lt"/>
          <a:ea typeface="+mn-ea"/>
          <a:cs typeface="+mn-cs"/>
        </a:defRPr>
      </a:lvl1pPr>
      <a:lvl2pPr marL="36004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2pPr>
      <a:lvl3pPr marL="60007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84010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4pPr>
      <a:lvl5pPr marL="108013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5pPr>
      <a:lvl6pPr marL="132016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6pPr>
      <a:lvl7pPr marL="156019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8pPr>
      <a:lvl9pPr marL="204025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1pPr>
      <a:lvl2pPr marL="24003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8006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4pPr>
      <a:lvl5pPr marL="96012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5pPr>
      <a:lvl6pPr marL="120015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6pPr>
      <a:lvl7pPr marL="144018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7pPr>
      <a:lvl8pPr marL="168021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7184" y="1713113"/>
            <a:ext cx="1013133" cy="1179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3517" y="273635"/>
            <a:ext cx="1066800" cy="1246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242" y="1710212"/>
            <a:ext cx="276225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0570" y="1665815"/>
            <a:ext cx="1152525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1415" y="220150"/>
            <a:ext cx="1152525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4" name="组合 203">
            <a:extLst>
              <a:ext uri="{FF2B5EF4-FFF2-40B4-BE49-F238E27FC236}">
                <a16:creationId xmlns="" xmlns:a16="http://schemas.microsoft.com/office/drawing/2014/main" id="{97284EEB-481E-45A7-BAE1-56112E4B58D9}"/>
              </a:ext>
            </a:extLst>
          </p:cNvPr>
          <p:cNvGrpSpPr/>
          <p:nvPr/>
        </p:nvGrpSpPr>
        <p:grpSpPr>
          <a:xfrm>
            <a:off x="222116" y="166420"/>
            <a:ext cx="3930693" cy="3334450"/>
            <a:chOff x="4704529" y="13334413"/>
            <a:chExt cx="3930693" cy="3334450"/>
          </a:xfrm>
        </p:grpSpPr>
        <p:sp>
          <p:nvSpPr>
            <p:cNvPr id="238" name="圆角矩形 3">
              <a:extLst>
                <a:ext uri="{FF2B5EF4-FFF2-40B4-BE49-F238E27FC236}">
                  <a16:creationId xmlns="" xmlns:a16="http://schemas.microsoft.com/office/drawing/2014/main" id="{EFF7ECD7-2888-4076-BAE9-D8BCDCF86172}"/>
                </a:ext>
              </a:extLst>
            </p:cNvPr>
            <p:cNvSpPr/>
            <p:nvPr/>
          </p:nvSpPr>
          <p:spPr>
            <a:xfrm>
              <a:off x="4704530" y="13334413"/>
              <a:ext cx="3922683" cy="395784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000" dirty="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CAediting_524911 in </a:t>
              </a:r>
              <a:r>
                <a:rPr lang="en-US" altLang="zh-CN" sz="1000" i="1" dirty="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hsa-miR-589-3p</a:t>
              </a:r>
              <a:endParaRPr lang="zh-CN" altLang="en-US" sz="1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9" name="圆角矩形 4">
              <a:extLst>
                <a:ext uri="{FF2B5EF4-FFF2-40B4-BE49-F238E27FC236}">
                  <a16:creationId xmlns="" xmlns:a16="http://schemas.microsoft.com/office/drawing/2014/main" id="{81B99801-3422-4593-A61D-100CFEC73513}"/>
                </a:ext>
              </a:extLst>
            </p:cNvPr>
            <p:cNvSpPr/>
            <p:nvPr/>
          </p:nvSpPr>
          <p:spPr>
            <a:xfrm>
              <a:off x="6865301" y="13963602"/>
              <a:ext cx="1750570" cy="395784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000" i="1" dirty="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miRNA-589</a:t>
              </a:r>
              <a:r>
                <a:rPr lang="en-US" altLang="zh-CN" sz="1000" dirty="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 binding loss in </a:t>
              </a:r>
              <a:r>
                <a:rPr lang="en-US" altLang="zh-CN" sz="1000" i="1" dirty="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DLEU1</a:t>
              </a:r>
              <a:endParaRPr lang="zh-CN" altLang="en-US" sz="1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0" name="圆角矩形 5">
              <a:extLst>
                <a:ext uri="{FF2B5EF4-FFF2-40B4-BE49-F238E27FC236}">
                  <a16:creationId xmlns="" xmlns:a16="http://schemas.microsoft.com/office/drawing/2014/main" id="{CDBC8A20-6B9E-4A13-852D-2326FE616A7E}"/>
                </a:ext>
              </a:extLst>
            </p:cNvPr>
            <p:cNvSpPr/>
            <p:nvPr/>
          </p:nvSpPr>
          <p:spPr>
            <a:xfrm>
              <a:off x="4704530" y="13963602"/>
              <a:ext cx="1809632" cy="395784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000" i="1" dirty="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miRNA-589</a:t>
              </a:r>
              <a:r>
                <a:rPr lang="en-US" altLang="zh-CN" sz="1000" dirty="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 binding gain in </a:t>
              </a:r>
              <a:r>
                <a:rPr lang="en-US" altLang="zh-CN" sz="1000" i="1" dirty="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LEFTY1</a:t>
              </a:r>
              <a:endParaRPr lang="zh-CN" altLang="en-US" sz="1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1" name="圆角矩形 6">
              <a:extLst>
                <a:ext uri="{FF2B5EF4-FFF2-40B4-BE49-F238E27FC236}">
                  <a16:creationId xmlns="" xmlns:a16="http://schemas.microsoft.com/office/drawing/2014/main" id="{C60AFD93-4CB7-4929-B06B-A781279861DD}"/>
                </a:ext>
              </a:extLst>
            </p:cNvPr>
            <p:cNvSpPr/>
            <p:nvPr/>
          </p:nvSpPr>
          <p:spPr>
            <a:xfrm>
              <a:off x="6871633" y="14547407"/>
              <a:ext cx="1735629" cy="395784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000" dirty="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High expression of </a:t>
              </a:r>
              <a:r>
                <a:rPr lang="en-US" altLang="zh-CN" sz="1000" i="1" dirty="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DLEU1</a:t>
              </a:r>
              <a:endParaRPr lang="zh-CN" altLang="en-US" sz="1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2" name="圆角矩形 7">
              <a:extLst>
                <a:ext uri="{FF2B5EF4-FFF2-40B4-BE49-F238E27FC236}">
                  <a16:creationId xmlns="" xmlns:a16="http://schemas.microsoft.com/office/drawing/2014/main" id="{8B8479EF-3231-4A46-B48F-512DA27F0CA8}"/>
                </a:ext>
              </a:extLst>
            </p:cNvPr>
            <p:cNvSpPr/>
            <p:nvPr/>
          </p:nvSpPr>
          <p:spPr>
            <a:xfrm>
              <a:off x="4704584" y="14565203"/>
              <a:ext cx="1809572" cy="395784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000" dirty="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Low expression of  </a:t>
              </a:r>
              <a:r>
                <a:rPr lang="en-US" altLang="zh-CN" sz="1000" i="1" dirty="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LEFTY1</a:t>
              </a:r>
              <a:endParaRPr lang="zh-CN" altLang="en-US" sz="1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3" name="圆角矩形 8">
              <a:extLst>
                <a:ext uri="{FF2B5EF4-FFF2-40B4-BE49-F238E27FC236}">
                  <a16:creationId xmlns="" xmlns:a16="http://schemas.microsoft.com/office/drawing/2014/main" id="{51DF0D9C-AC7D-4FE2-9575-5CB66F44930A}"/>
                </a:ext>
              </a:extLst>
            </p:cNvPr>
            <p:cNvSpPr/>
            <p:nvPr/>
          </p:nvSpPr>
          <p:spPr>
            <a:xfrm>
              <a:off x="4704529" y="15143058"/>
              <a:ext cx="1809631" cy="90945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000" dirty="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Key gene in 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nodal </a:t>
              </a:r>
              <a:r>
                <a:rPr lang="en-US" altLang="zh-CN" sz="1000" dirty="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signaling to be associated with germ cell pluripotency, the presence of carcinoma in situ, and TGCT</a:t>
              </a:r>
              <a:endParaRPr lang="zh-CN" altLang="en-US" sz="1000" dirty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4" name="圆角矩形 9">
              <a:extLst>
                <a:ext uri="{FF2B5EF4-FFF2-40B4-BE49-F238E27FC236}">
                  <a16:creationId xmlns="" xmlns:a16="http://schemas.microsoft.com/office/drawing/2014/main" id="{FB2BE197-BFBE-436D-9714-20DACE9FD7D7}"/>
                </a:ext>
              </a:extLst>
            </p:cNvPr>
            <p:cNvSpPr/>
            <p:nvPr/>
          </p:nvSpPr>
          <p:spPr>
            <a:xfrm>
              <a:off x="6865301" y="15144211"/>
              <a:ext cx="1750570" cy="916767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000" i="1" dirty="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DLEU1</a:t>
              </a:r>
              <a:r>
                <a:rPr lang="en-US" altLang="zh-CN" sz="1000" dirty="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 may be a tumor suppressor gene for TGCT cancer</a:t>
              </a:r>
              <a:endParaRPr lang="zh-CN" altLang="en-US" sz="1000" dirty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5" name="圆角矩形 10">
              <a:extLst>
                <a:ext uri="{FF2B5EF4-FFF2-40B4-BE49-F238E27FC236}">
                  <a16:creationId xmlns="" xmlns:a16="http://schemas.microsoft.com/office/drawing/2014/main" id="{286EF37E-8B0A-436B-8E14-2AC3BA1FDAC5}"/>
                </a:ext>
              </a:extLst>
            </p:cNvPr>
            <p:cNvSpPr/>
            <p:nvPr/>
          </p:nvSpPr>
          <p:spPr>
            <a:xfrm>
              <a:off x="4704530" y="16273079"/>
              <a:ext cx="3930692" cy="395784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000" dirty="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Better condition of TGCT cancer</a:t>
              </a:r>
              <a:endParaRPr lang="zh-CN" altLang="en-US" sz="1000" dirty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246" name="肘形连接符 2">
              <a:extLst>
                <a:ext uri="{FF2B5EF4-FFF2-40B4-BE49-F238E27FC236}">
                  <a16:creationId xmlns="" xmlns:a16="http://schemas.microsoft.com/office/drawing/2014/main" id="{7E7880E0-DFB4-467A-846B-5C12B2273C18}"/>
                </a:ext>
              </a:extLst>
            </p:cNvPr>
            <p:cNvCxnSpPr>
              <a:stCxn id="238" idx="2"/>
              <a:endCxn id="240" idx="0"/>
            </p:cNvCxnSpPr>
            <p:nvPr/>
          </p:nvCxnSpPr>
          <p:spPr>
            <a:xfrm rot="5400000">
              <a:off x="6020907" y="13318636"/>
              <a:ext cx="233405" cy="1056526"/>
            </a:xfrm>
            <a:prstGeom prst="bentConnector3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肘形连接符 12">
              <a:extLst>
                <a:ext uri="{FF2B5EF4-FFF2-40B4-BE49-F238E27FC236}">
                  <a16:creationId xmlns="" xmlns:a16="http://schemas.microsoft.com/office/drawing/2014/main" id="{80C1C172-3CBA-478A-A738-16B57BA78904}"/>
                </a:ext>
              </a:extLst>
            </p:cNvPr>
            <p:cNvCxnSpPr>
              <a:stCxn id="238" idx="2"/>
              <a:endCxn id="239" idx="0"/>
            </p:cNvCxnSpPr>
            <p:nvPr/>
          </p:nvCxnSpPr>
          <p:spPr>
            <a:xfrm rot="16200000" flipH="1">
              <a:off x="7086527" y="13309542"/>
              <a:ext cx="233405" cy="1074714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肘形连接符 15">
              <a:extLst>
                <a:ext uri="{FF2B5EF4-FFF2-40B4-BE49-F238E27FC236}">
                  <a16:creationId xmlns="" xmlns:a16="http://schemas.microsoft.com/office/drawing/2014/main" id="{1C957B2C-7F47-4CC1-9D9F-550DD13B6E95}"/>
                </a:ext>
              </a:extLst>
            </p:cNvPr>
            <p:cNvCxnSpPr>
              <a:stCxn id="240" idx="2"/>
              <a:endCxn id="242" idx="0"/>
            </p:cNvCxnSpPr>
            <p:nvPr/>
          </p:nvCxnSpPr>
          <p:spPr>
            <a:xfrm rot="16200000" flipH="1">
              <a:off x="5506450" y="14462282"/>
              <a:ext cx="205817" cy="24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肘形连接符 18">
              <a:extLst>
                <a:ext uri="{FF2B5EF4-FFF2-40B4-BE49-F238E27FC236}">
                  <a16:creationId xmlns="" xmlns:a16="http://schemas.microsoft.com/office/drawing/2014/main" id="{57E1FC66-06AA-47A7-9D66-898E5A8028C9}"/>
                </a:ext>
              </a:extLst>
            </p:cNvPr>
            <p:cNvCxnSpPr>
              <a:stCxn id="239" idx="2"/>
              <a:endCxn id="241" idx="0"/>
            </p:cNvCxnSpPr>
            <p:nvPr/>
          </p:nvCxnSpPr>
          <p:spPr>
            <a:xfrm rot="5400000">
              <a:off x="7646007" y="14452827"/>
              <a:ext cx="188021" cy="1138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肘形连接符 21">
              <a:extLst>
                <a:ext uri="{FF2B5EF4-FFF2-40B4-BE49-F238E27FC236}">
                  <a16:creationId xmlns="" xmlns:a16="http://schemas.microsoft.com/office/drawing/2014/main" id="{685F36A7-E86B-46EE-9EF4-832F3BE8589D}"/>
                </a:ext>
              </a:extLst>
            </p:cNvPr>
            <p:cNvCxnSpPr>
              <a:stCxn id="242" idx="2"/>
              <a:endCxn id="243" idx="0"/>
            </p:cNvCxnSpPr>
            <p:nvPr/>
          </p:nvCxnSpPr>
          <p:spPr>
            <a:xfrm rot="5400000">
              <a:off x="5518323" y="15052010"/>
              <a:ext cx="182071" cy="25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肘形连接符 24">
              <a:extLst>
                <a:ext uri="{FF2B5EF4-FFF2-40B4-BE49-F238E27FC236}">
                  <a16:creationId xmlns="" xmlns:a16="http://schemas.microsoft.com/office/drawing/2014/main" id="{80F685AF-EFD3-493E-8F1D-0A0B58D7F51E}"/>
                </a:ext>
              </a:extLst>
            </p:cNvPr>
            <p:cNvCxnSpPr>
              <a:stCxn id="241" idx="2"/>
              <a:endCxn id="244" idx="0"/>
            </p:cNvCxnSpPr>
            <p:nvPr/>
          </p:nvCxnSpPr>
          <p:spPr>
            <a:xfrm rot="16200000" flipH="1">
              <a:off x="7639507" y="15043132"/>
              <a:ext cx="201020" cy="1138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肘形连接符 27">
              <a:extLst>
                <a:ext uri="{FF2B5EF4-FFF2-40B4-BE49-F238E27FC236}">
                  <a16:creationId xmlns="" xmlns:a16="http://schemas.microsoft.com/office/drawing/2014/main" id="{A0F93892-76F4-419D-8131-E0D77DEDB241}"/>
                </a:ext>
              </a:extLst>
            </p:cNvPr>
            <p:cNvCxnSpPr>
              <a:stCxn id="243" idx="2"/>
              <a:endCxn id="245" idx="0"/>
            </p:cNvCxnSpPr>
            <p:nvPr/>
          </p:nvCxnSpPr>
          <p:spPr>
            <a:xfrm rot="16200000" flipH="1">
              <a:off x="6029325" y="15632527"/>
              <a:ext cx="220571" cy="1060531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肘形连接符 71">
              <a:extLst>
                <a:ext uri="{FF2B5EF4-FFF2-40B4-BE49-F238E27FC236}">
                  <a16:creationId xmlns="" xmlns:a16="http://schemas.microsoft.com/office/drawing/2014/main" id="{FEA7B324-426B-463E-9994-960C7E9370FE}"/>
                </a:ext>
              </a:extLst>
            </p:cNvPr>
            <p:cNvCxnSpPr>
              <a:stCxn id="244" idx="2"/>
              <a:endCxn id="245" idx="0"/>
            </p:cNvCxnSpPr>
            <p:nvPr/>
          </p:nvCxnSpPr>
          <p:spPr>
            <a:xfrm rot="5400000">
              <a:off x="7099181" y="15631673"/>
              <a:ext cx="212101" cy="1070710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5" name="TextBox 20">
            <a:extLst>
              <a:ext uri="{FF2B5EF4-FFF2-40B4-BE49-F238E27FC236}">
                <a16:creationId xmlns="" xmlns:a16="http://schemas.microsoft.com/office/drawing/2014/main" id="{E9CD17DC-45E0-443B-8FAB-2943586E325D}"/>
              </a:ext>
            </a:extLst>
          </p:cNvPr>
          <p:cNvSpPr txBox="1"/>
          <p:nvPr/>
        </p:nvSpPr>
        <p:spPr>
          <a:xfrm>
            <a:off x="4874656" y="3197087"/>
            <a:ext cx="27026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Editing frequency of 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CAediting_524911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26" name="组合 225">
            <a:extLst>
              <a:ext uri="{FF2B5EF4-FFF2-40B4-BE49-F238E27FC236}">
                <a16:creationId xmlns="" xmlns:a16="http://schemas.microsoft.com/office/drawing/2014/main" id="{F7877587-96DA-45AB-86EA-E0D0875EF0CB}"/>
              </a:ext>
            </a:extLst>
          </p:cNvPr>
          <p:cNvGrpSpPr/>
          <p:nvPr/>
        </p:nvGrpSpPr>
        <p:grpSpPr>
          <a:xfrm>
            <a:off x="4340360" y="124421"/>
            <a:ext cx="3359415" cy="1519010"/>
            <a:chOff x="6323703" y="1252177"/>
            <a:chExt cx="3359415" cy="1519010"/>
          </a:xfrm>
        </p:grpSpPr>
        <p:pic>
          <p:nvPicPr>
            <p:cNvPr id="233" name="Picture 4">
              <a:extLst>
                <a:ext uri="{FF2B5EF4-FFF2-40B4-BE49-F238E27FC236}">
                  <a16:creationId xmlns="" xmlns:a16="http://schemas.microsoft.com/office/drawing/2014/main" id="{5E11D7C7-3A4D-493F-B254-7CD6C2911E8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35" b="19295"/>
            <a:stretch/>
          </p:blipFill>
          <p:spPr bwMode="auto">
            <a:xfrm>
              <a:off x="6858000" y="1299483"/>
              <a:ext cx="2804160" cy="12591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4" name="TextBox 34">
              <a:extLst>
                <a:ext uri="{FF2B5EF4-FFF2-40B4-BE49-F238E27FC236}">
                  <a16:creationId xmlns="" xmlns:a16="http://schemas.microsoft.com/office/drawing/2014/main" id="{60061F55-8026-4F2B-9CBC-C6ED64E7F45F}"/>
                </a:ext>
              </a:extLst>
            </p:cNvPr>
            <p:cNvSpPr txBox="1"/>
            <p:nvPr/>
          </p:nvSpPr>
          <p:spPr>
            <a:xfrm rot="16200000">
              <a:off x="5728085" y="1870502"/>
              <a:ext cx="143745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en-US" altLang="zh-CN" sz="1000" i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DLEU1</a:t>
              </a:r>
              <a:r>
                <a:rPr lang="en-US" altLang="zh-CN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 Expression</a:t>
              </a:r>
              <a:endParaRPr lang="zh-CN" altLang="en-US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5" name="TextBox 35">
              <a:extLst>
                <a:ext uri="{FF2B5EF4-FFF2-40B4-BE49-F238E27FC236}">
                  <a16:creationId xmlns="" xmlns:a16="http://schemas.microsoft.com/office/drawing/2014/main" id="{9FC5D549-DE9B-40DF-AE1E-FFF769CDE2D9}"/>
                </a:ext>
              </a:extLst>
            </p:cNvPr>
            <p:cNvSpPr txBox="1"/>
            <p:nvPr/>
          </p:nvSpPr>
          <p:spPr>
            <a:xfrm>
              <a:off x="6405305" y="1252177"/>
              <a:ext cx="516708" cy="12772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9pPr>
            </a:lstStyle>
            <a:p>
              <a:pPr algn="r">
                <a:lnSpc>
                  <a:spcPct val="110000"/>
                </a:lnSpc>
              </a:pPr>
              <a:r>
                <a:rPr lang="en-US" altLang="zh-CN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1.6</a:t>
              </a:r>
            </a:p>
            <a:p>
              <a:pPr algn="r">
                <a:lnSpc>
                  <a:spcPct val="110000"/>
                </a:lnSpc>
              </a:pPr>
              <a:endPara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  <a:p>
              <a:pPr algn="r">
                <a:lnSpc>
                  <a:spcPct val="110000"/>
                </a:lnSpc>
              </a:pPr>
              <a:r>
                <a:rPr lang="en-US" altLang="zh-CN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1.2</a:t>
              </a:r>
            </a:p>
            <a:p>
              <a:pPr algn="r">
                <a:lnSpc>
                  <a:spcPct val="110000"/>
                </a:lnSpc>
              </a:pPr>
              <a:endPara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  <a:p>
              <a:pPr algn="r">
                <a:lnSpc>
                  <a:spcPct val="110000"/>
                </a:lnSpc>
              </a:pPr>
              <a:r>
                <a:rPr lang="en-US" altLang="zh-CN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0.8</a:t>
              </a:r>
            </a:p>
            <a:p>
              <a:pPr algn="r">
                <a:lnSpc>
                  <a:spcPct val="110000"/>
                </a:lnSpc>
              </a:pPr>
              <a:endPara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  <a:p>
              <a:pPr algn="r">
                <a:lnSpc>
                  <a:spcPct val="110000"/>
                </a:lnSpc>
              </a:pPr>
              <a:r>
                <a:rPr lang="en-US" altLang="zh-CN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0.4</a:t>
              </a:r>
              <a:endParaRPr lang="zh-CN" altLang="en-US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6" name="TextBox 23">
              <a:extLst>
                <a:ext uri="{FF2B5EF4-FFF2-40B4-BE49-F238E27FC236}">
                  <a16:creationId xmlns="" xmlns:a16="http://schemas.microsoft.com/office/drawing/2014/main" id="{A779D5B3-D772-44D1-ADD0-D1EDB8A31D89}"/>
                </a:ext>
              </a:extLst>
            </p:cNvPr>
            <p:cNvSpPr txBox="1"/>
            <p:nvPr/>
          </p:nvSpPr>
          <p:spPr>
            <a:xfrm>
              <a:off x="6952493" y="1373307"/>
              <a:ext cx="1626383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1000" i="1" dirty="0" smtClean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P </a:t>
              </a:r>
              <a:r>
                <a:rPr lang="en-US" altLang="zh-CN" sz="1000" dirty="0" smtClean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= 2.94E</a:t>
              </a:r>
              <a:r>
                <a:rPr lang="en-US" altLang="zh-CN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−</a:t>
              </a:r>
              <a:r>
                <a:rPr lang="en-US" altLang="zh-CN" sz="1000" dirty="0" smtClean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02, R = 0.38</a:t>
              </a:r>
              <a:endParaRPr lang="zh-CN" altLang="en-US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7" name="TextBox 31">
              <a:extLst>
                <a:ext uri="{FF2B5EF4-FFF2-40B4-BE49-F238E27FC236}">
                  <a16:creationId xmlns="" xmlns:a16="http://schemas.microsoft.com/office/drawing/2014/main" id="{730FE594-A038-4103-86E2-2055A6242A81}"/>
                </a:ext>
              </a:extLst>
            </p:cNvPr>
            <p:cNvSpPr txBox="1"/>
            <p:nvPr/>
          </p:nvSpPr>
          <p:spPr>
            <a:xfrm>
              <a:off x="6942971" y="2524966"/>
              <a:ext cx="274014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10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   0.2              </a:t>
              </a:r>
              <a:r>
                <a:rPr lang="en-US" altLang="zh-CN" sz="1000" dirty="0" smtClean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  0.4                0.6                0.8</a:t>
              </a:r>
              <a:endParaRPr lang="zh-CN" altLang="en-US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229" name="TextBox 48">
            <a:extLst>
              <a:ext uri="{FF2B5EF4-FFF2-40B4-BE49-F238E27FC236}">
                <a16:creationId xmlns="" xmlns:a16="http://schemas.microsoft.com/office/drawing/2014/main" id="{3F8D9458-C279-409A-9FF3-734A01A0E066}"/>
              </a:ext>
            </a:extLst>
          </p:cNvPr>
          <p:cNvSpPr txBox="1"/>
          <p:nvPr/>
        </p:nvSpPr>
        <p:spPr>
          <a:xfrm>
            <a:off x="4923430" y="2879321"/>
            <a:ext cx="27401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   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0.2               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0.4                0.6               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0.8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230" name="TextBox 49">
            <a:extLst>
              <a:ext uri="{FF2B5EF4-FFF2-40B4-BE49-F238E27FC236}">
                <a16:creationId xmlns="" xmlns:a16="http://schemas.microsoft.com/office/drawing/2014/main" id="{23DABA01-F0DD-4F10-AF07-7E456351F688}"/>
              </a:ext>
            </a:extLst>
          </p:cNvPr>
          <p:cNvSpPr txBox="1"/>
          <p:nvPr/>
        </p:nvSpPr>
        <p:spPr>
          <a:xfrm>
            <a:off x="4406722" y="1699836"/>
            <a:ext cx="516708" cy="1269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>
              <a:lnSpc>
                <a:spcPct val="85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20</a:t>
            </a:r>
          </a:p>
          <a:p>
            <a:pPr algn="r">
              <a:lnSpc>
                <a:spcPct val="85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85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15</a:t>
            </a: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85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85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10</a:t>
            </a:r>
          </a:p>
          <a:p>
            <a:pPr algn="r">
              <a:lnSpc>
                <a:spcPct val="85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85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5</a:t>
            </a:r>
          </a:p>
          <a:p>
            <a:pPr algn="r">
              <a:lnSpc>
                <a:spcPct val="85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85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0</a:t>
            </a: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231" name="TextBox 50">
            <a:extLst>
              <a:ext uri="{FF2B5EF4-FFF2-40B4-BE49-F238E27FC236}">
                <a16:creationId xmlns="" xmlns:a16="http://schemas.microsoft.com/office/drawing/2014/main" id="{9A93F60E-AC3B-4518-A435-EC1C418602FC}"/>
              </a:ext>
            </a:extLst>
          </p:cNvPr>
          <p:cNvSpPr txBox="1"/>
          <p:nvPr/>
        </p:nvSpPr>
        <p:spPr>
          <a:xfrm rot="16200000">
            <a:off x="3703616" y="2255933"/>
            <a:ext cx="15578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LEFTY1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Expression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232" name="TextBox 51">
            <a:extLst>
              <a:ext uri="{FF2B5EF4-FFF2-40B4-BE49-F238E27FC236}">
                <a16:creationId xmlns="" xmlns:a16="http://schemas.microsoft.com/office/drawing/2014/main" id="{98169E9A-A70C-405E-BED0-2738B6C317AE}"/>
              </a:ext>
            </a:extLst>
          </p:cNvPr>
          <p:cNvSpPr txBox="1"/>
          <p:nvPr/>
        </p:nvSpPr>
        <p:spPr>
          <a:xfrm>
            <a:off x="4997725" y="1764978"/>
            <a:ext cx="1597808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i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 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= 1.09E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−02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, R = −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0.44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206" name="TextBox 40">
            <a:extLst>
              <a:ext uri="{FF2B5EF4-FFF2-40B4-BE49-F238E27FC236}">
                <a16:creationId xmlns="" xmlns:a16="http://schemas.microsoft.com/office/drawing/2014/main" id="{B387EE8A-4E40-49BD-B559-1293B5FCE222}"/>
              </a:ext>
            </a:extLst>
          </p:cNvPr>
          <p:cNvSpPr txBox="1"/>
          <p:nvPr/>
        </p:nvSpPr>
        <p:spPr>
          <a:xfrm>
            <a:off x="9205511" y="151320"/>
            <a:ext cx="411479" cy="1400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>
              <a:lnSpc>
                <a:spcPct val="175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2.0</a:t>
            </a:r>
          </a:p>
          <a:p>
            <a:pPr algn="r">
              <a:lnSpc>
                <a:spcPct val="175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1.5</a:t>
            </a: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175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1.0</a:t>
            </a:r>
          </a:p>
          <a:p>
            <a:pPr algn="r">
              <a:lnSpc>
                <a:spcPct val="175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0.5</a:t>
            </a:r>
          </a:p>
          <a:p>
            <a:pPr algn="r">
              <a:lnSpc>
                <a:spcPct val="175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0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207" name="TextBox 41">
            <a:extLst>
              <a:ext uri="{FF2B5EF4-FFF2-40B4-BE49-F238E27FC236}">
                <a16:creationId xmlns="" xmlns:a16="http://schemas.microsoft.com/office/drawing/2014/main" id="{2C002F99-762D-412D-81D5-A76DBF53AB3F}"/>
              </a:ext>
            </a:extLst>
          </p:cNvPr>
          <p:cNvSpPr txBox="1"/>
          <p:nvPr/>
        </p:nvSpPr>
        <p:spPr>
          <a:xfrm rot="16200000">
            <a:off x="7123512" y="778895"/>
            <a:ext cx="13651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DLEU1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Expression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208" name="TextBox 42">
            <a:extLst>
              <a:ext uri="{FF2B5EF4-FFF2-40B4-BE49-F238E27FC236}">
                <a16:creationId xmlns="" xmlns:a16="http://schemas.microsoft.com/office/drawing/2014/main" id="{8501F3E4-E33D-4262-9A3E-4426AB3491F6}"/>
              </a:ext>
            </a:extLst>
          </p:cNvPr>
          <p:cNvSpPr txBox="1"/>
          <p:nvPr/>
        </p:nvSpPr>
        <p:spPr>
          <a:xfrm rot="19453388">
            <a:off x="9622105" y="2973027"/>
            <a:ext cx="8347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Stage &gt; 1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209" name="TextBox 43">
            <a:extLst>
              <a:ext uri="{FF2B5EF4-FFF2-40B4-BE49-F238E27FC236}">
                <a16:creationId xmlns="" xmlns:a16="http://schemas.microsoft.com/office/drawing/2014/main" id="{478B3955-792F-406E-AC45-0A335A4B028E}"/>
              </a:ext>
            </a:extLst>
          </p:cNvPr>
          <p:cNvSpPr txBox="1"/>
          <p:nvPr/>
        </p:nvSpPr>
        <p:spPr>
          <a:xfrm rot="19453388">
            <a:off x="9209456" y="2978990"/>
            <a:ext cx="8347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Stage = 1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212" name="TextBox 47">
            <a:extLst>
              <a:ext uri="{FF2B5EF4-FFF2-40B4-BE49-F238E27FC236}">
                <a16:creationId xmlns="" xmlns:a16="http://schemas.microsoft.com/office/drawing/2014/main" id="{33016A15-1E2F-41E8-9A3A-D4A758B133C5}"/>
              </a:ext>
            </a:extLst>
          </p:cNvPr>
          <p:cNvSpPr txBox="1"/>
          <p:nvPr/>
        </p:nvSpPr>
        <p:spPr>
          <a:xfrm>
            <a:off x="9616990" y="112570"/>
            <a:ext cx="10163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i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 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= 5.70E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−05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213" name="TextBox 54">
            <a:extLst>
              <a:ext uri="{FF2B5EF4-FFF2-40B4-BE49-F238E27FC236}">
                <a16:creationId xmlns="" xmlns:a16="http://schemas.microsoft.com/office/drawing/2014/main" id="{1AF6C4EB-25A7-4FEE-BD29-F0DFE5510A06}"/>
              </a:ext>
            </a:extLst>
          </p:cNvPr>
          <p:cNvSpPr txBox="1"/>
          <p:nvPr/>
        </p:nvSpPr>
        <p:spPr>
          <a:xfrm>
            <a:off x="9205511" y="1664702"/>
            <a:ext cx="411479" cy="1271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50</a:t>
            </a:r>
          </a:p>
          <a:p>
            <a:pPr algn="r">
              <a:lnSpc>
                <a:spcPct val="130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40</a:t>
            </a: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30</a:t>
            </a: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20</a:t>
            </a:r>
          </a:p>
          <a:p>
            <a:pPr algn="r">
              <a:lnSpc>
                <a:spcPct val="130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10</a:t>
            </a: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14" name="TextBox 57">
            <a:extLst>
              <a:ext uri="{FF2B5EF4-FFF2-40B4-BE49-F238E27FC236}">
                <a16:creationId xmlns="" xmlns:a16="http://schemas.microsoft.com/office/drawing/2014/main" id="{1F0287E5-D825-4A25-AA1E-41A4DD060733}"/>
              </a:ext>
            </a:extLst>
          </p:cNvPr>
          <p:cNvSpPr txBox="1"/>
          <p:nvPr/>
        </p:nvSpPr>
        <p:spPr>
          <a:xfrm rot="16200000">
            <a:off x="7132218" y="2195947"/>
            <a:ext cx="13307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LEFTY1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Expression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216" name="TextBox 52">
            <a:extLst>
              <a:ext uri="{FF2B5EF4-FFF2-40B4-BE49-F238E27FC236}">
                <a16:creationId xmlns="" xmlns:a16="http://schemas.microsoft.com/office/drawing/2014/main" id="{F8ED8876-03B5-4C25-AE66-9067A4C6669E}"/>
              </a:ext>
            </a:extLst>
          </p:cNvPr>
          <p:cNvSpPr txBox="1"/>
          <p:nvPr/>
        </p:nvSpPr>
        <p:spPr>
          <a:xfrm>
            <a:off x="9611268" y="1561725"/>
            <a:ext cx="9579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i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 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= 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5.56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E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−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03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218" name="TextBox 12">
            <a:extLst>
              <a:ext uri="{FF2B5EF4-FFF2-40B4-BE49-F238E27FC236}">
                <a16:creationId xmlns="" xmlns:a16="http://schemas.microsoft.com/office/drawing/2014/main" id="{4F4EB35E-BC70-4630-A172-3FBA5CC53874}"/>
              </a:ext>
            </a:extLst>
          </p:cNvPr>
          <p:cNvSpPr txBox="1"/>
          <p:nvPr/>
        </p:nvSpPr>
        <p:spPr>
          <a:xfrm>
            <a:off x="7980504" y="125787"/>
            <a:ext cx="5048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>
              <a:lnSpc>
                <a:spcPct val="180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4</a:t>
            </a:r>
          </a:p>
          <a:p>
            <a:pPr>
              <a:lnSpc>
                <a:spcPct val="180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3</a:t>
            </a:r>
          </a:p>
          <a:p>
            <a:pPr>
              <a:lnSpc>
                <a:spcPct val="180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2</a:t>
            </a:r>
          </a:p>
          <a:p>
            <a:pPr>
              <a:lnSpc>
                <a:spcPct val="180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1</a:t>
            </a:r>
          </a:p>
          <a:p>
            <a:pPr>
              <a:lnSpc>
                <a:spcPct val="180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0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219" name="TextBox 42">
            <a:extLst>
              <a:ext uri="{FF2B5EF4-FFF2-40B4-BE49-F238E27FC236}">
                <a16:creationId xmlns="" xmlns:a16="http://schemas.microsoft.com/office/drawing/2014/main" id="{8501F3E4-E33D-4262-9A3E-4426AB3491F6}"/>
              </a:ext>
            </a:extLst>
          </p:cNvPr>
          <p:cNvSpPr txBox="1"/>
          <p:nvPr/>
        </p:nvSpPr>
        <p:spPr>
          <a:xfrm rot="19453388">
            <a:off x="8084186" y="3061319"/>
            <a:ext cx="10940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GTEX testis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220" name="TextBox 47">
            <a:extLst>
              <a:ext uri="{FF2B5EF4-FFF2-40B4-BE49-F238E27FC236}">
                <a16:creationId xmlns="" xmlns:a16="http://schemas.microsoft.com/office/drawing/2014/main" id="{33016A15-1E2F-41E8-9A3A-D4A758B133C5}"/>
              </a:ext>
            </a:extLst>
          </p:cNvPr>
          <p:cNvSpPr txBox="1"/>
          <p:nvPr/>
        </p:nvSpPr>
        <p:spPr>
          <a:xfrm>
            <a:off x="8226344" y="99580"/>
            <a:ext cx="10548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i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 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= 4.16E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−170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222" name="TextBox 12">
            <a:extLst>
              <a:ext uri="{FF2B5EF4-FFF2-40B4-BE49-F238E27FC236}">
                <a16:creationId xmlns="" xmlns:a16="http://schemas.microsoft.com/office/drawing/2014/main" id="{4F4EB35E-BC70-4630-A172-3FBA5CC53874}"/>
              </a:ext>
            </a:extLst>
          </p:cNvPr>
          <p:cNvSpPr txBox="1"/>
          <p:nvPr/>
        </p:nvSpPr>
        <p:spPr>
          <a:xfrm>
            <a:off x="7727342" y="1653670"/>
            <a:ext cx="50482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>
              <a:lnSpc>
                <a:spcPct val="135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50</a:t>
            </a:r>
          </a:p>
          <a:p>
            <a:pPr algn="r">
              <a:lnSpc>
                <a:spcPct val="135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40</a:t>
            </a:r>
          </a:p>
          <a:p>
            <a:pPr algn="r">
              <a:lnSpc>
                <a:spcPct val="135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30</a:t>
            </a:r>
          </a:p>
          <a:p>
            <a:pPr algn="r">
              <a:lnSpc>
                <a:spcPct val="135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20</a:t>
            </a:r>
          </a:p>
          <a:p>
            <a:pPr algn="r">
              <a:lnSpc>
                <a:spcPct val="135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10</a:t>
            </a:r>
          </a:p>
          <a:p>
            <a:pPr algn="r">
              <a:lnSpc>
                <a:spcPct val="135000"/>
              </a:lnSpc>
            </a:pP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0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223" name="TextBox 47">
            <a:extLst>
              <a:ext uri="{FF2B5EF4-FFF2-40B4-BE49-F238E27FC236}">
                <a16:creationId xmlns="" xmlns:a16="http://schemas.microsoft.com/office/drawing/2014/main" id="{33016A15-1E2F-41E8-9A3A-D4A758B133C5}"/>
              </a:ext>
            </a:extLst>
          </p:cNvPr>
          <p:cNvSpPr txBox="1"/>
          <p:nvPr/>
        </p:nvSpPr>
        <p:spPr>
          <a:xfrm>
            <a:off x="8214539" y="1553997"/>
            <a:ext cx="9822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altLang="zh-CN" sz="1000" i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 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= 3.40E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−07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224" name="TextBox 43">
            <a:extLst>
              <a:ext uri="{FF2B5EF4-FFF2-40B4-BE49-F238E27FC236}">
                <a16:creationId xmlns="" xmlns:a16="http://schemas.microsoft.com/office/drawing/2014/main" id="{478B3955-792F-406E-AC45-0A335A4B028E}"/>
              </a:ext>
            </a:extLst>
          </p:cNvPr>
          <p:cNvSpPr txBox="1"/>
          <p:nvPr/>
        </p:nvSpPr>
        <p:spPr>
          <a:xfrm rot="19453388">
            <a:off x="7540217" y="3079187"/>
            <a:ext cx="11557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TCGA TGCT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2757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440</TotalTime>
  <Words>160</Words>
  <Application>Microsoft Office PowerPoint</Application>
  <PresentationFormat>自定义</PresentationFormat>
  <Paragraphs>63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吴思佳</dc:creator>
  <cp:lastModifiedBy>吴思佳</cp:lastModifiedBy>
  <cp:revision>11</cp:revision>
  <dcterms:created xsi:type="dcterms:W3CDTF">2022-08-11T07:47:29Z</dcterms:created>
  <dcterms:modified xsi:type="dcterms:W3CDTF">2022-12-08T07:10:21Z</dcterms:modified>
</cp:coreProperties>
</file>