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7920038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7" d="100"/>
          <a:sy n="87" d="100"/>
        </p:scale>
        <p:origin x="-1694" y="-82"/>
      </p:cViewPr>
      <p:guideLst>
        <p:guide orient="horz" pos="2160"/>
        <p:guide pos="24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21556;&#24605;&#20339;\Desktop\CAeditome\Validation\APOL1\&#24037;&#20316;&#31807;2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>
              <a:noFill/>
            </a:ln>
          </c:spPr>
          <c:trendline>
            <c:trendlineType val="linear"/>
            <c:dispRSqr val="0"/>
            <c:dispEq val="0"/>
          </c:trendline>
          <c:xVal>
            <c:numRef>
              <c:f>Sheet5!$A$1:$A$5</c:f>
              <c:numCache>
                <c:formatCode>General</c:formatCode>
                <c:ptCount val="5"/>
                <c:pt idx="0">
                  <c:v>0.19230800000000001</c:v>
                </c:pt>
                <c:pt idx="1">
                  <c:v>0.33333299999999999</c:v>
                </c:pt>
                <c:pt idx="2">
                  <c:v>0.4</c:v>
                </c:pt>
                <c:pt idx="3">
                  <c:v>0.26666699999999999</c:v>
                </c:pt>
                <c:pt idx="4">
                  <c:v>0.25</c:v>
                </c:pt>
              </c:numCache>
            </c:numRef>
          </c:xVal>
          <c:yVal>
            <c:numRef>
              <c:f>Sheet5!$B$1:$B$5</c:f>
              <c:numCache>
                <c:formatCode>General</c:formatCode>
                <c:ptCount val="5"/>
                <c:pt idx="0">
                  <c:v>349.27</c:v>
                </c:pt>
                <c:pt idx="1">
                  <c:v>210.16</c:v>
                </c:pt>
                <c:pt idx="2">
                  <c:v>207.6</c:v>
                </c:pt>
                <c:pt idx="3">
                  <c:v>372.33</c:v>
                </c:pt>
                <c:pt idx="4">
                  <c:v>584.99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9EBF-423B-87A8-82BF6072C85E}"/>
            </c:ext>
          </c:extLst>
        </c:ser>
        <c:ser>
          <c:idx val="1"/>
          <c:order val="1"/>
          <c:tx>
            <c:v>系列2</c:v>
          </c:tx>
          <c:spPr>
            <a:ln w="19050">
              <a:noFill/>
            </a:ln>
          </c:spPr>
          <c:trendline>
            <c:trendlineType val="linear"/>
            <c:dispRSqr val="0"/>
            <c:dispEq val="0"/>
          </c:trendline>
          <c:xVal>
            <c:numRef>
              <c:f>Sheet5!$E$1:$E$2</c:f>
              <c:numCache>
                <c:formatCode>General</c:formatCode>
                <c:ptCount val="2"/>
              </c:numCache>
            </c:numRef>
          </c:xVal>
          <c:yVal>
            <c:numRef>
              <c:f>Sheet5!#REF!</c:f>
              <c:numCache>
                <c:formatCode>General</c:formatCode>
                <c:ptCount val="1"/>
                <c:pt idx="0">
                  <c:v>1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9EBF-423B-87A8-82BF6072C85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30671232"/>
        <c:axId val="330672768"/>
      </c:scatterChart>
      <c:valAx>
        <c:axId val="330671232"/>
        <c:scaling>
          <c:orientation val="minMax"/>
          <c:min val="0.15000000000000002"/>
        </c:scaling>
        <c:delete val="0"/>
        <c:axPos val="b"/>
        <c:majorGridlines>
          <c:spPr>
            <a:ln>
              <a:noFill/>
            </a:ln>
          </c:spPr>
        </c:majorGridlines>
        <c:minorGridlines>
          <c:spPr>
            <a:ln>
              <a:noFill/>
            </a:ln>
          </c:spPr>
        </c:min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defRPr>
            </a:pPr>
            <a:endParaRPr lang="zh-CN"/>
          </a:p>
        </c:txPr>
        <c:crossAx val="330672768"/>
        <c:crosses val="autoZero"/>
        <c:crossBetween val="midCat"/>
      </c:valAx>
      <c:valAx>
        <c:axId val="330672768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minorGridlines>
          <c:spPr>
            <a:ln>
              <a:noFill/>
            </a:ln>
          </c:spPr>
        </c:min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defRPr>
            </a:pPr>
            <a:endParaRPr lang="zh-CN"/>
          </a:p>
        </c:txPr>
        <c:crossAx val="330671232"/>
        <c:crosses val="autoZero"/>
        <c:crossBetween val="midCat"/>
      </c:valAx>
      <c:spPr>
        <a:ln>
          <a:solidFill>
            <a:schemeClr val="tx1"/>
          </a:solidFill>
        </a:ln>
      </c:spPr>
    </c:plotArea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4003" y="1122363"/>
            <a:ext cx="6732032" cy="2387600"/>
          </a:xfrm>
        </p:spPr>
        <p:txBody>
          <a:bodyPr anchor="b"/>
          <a:lstStyle>
            <a:lvl1pPr algn="ctr">
              <a:defRPr sz="5197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005" y="3602038"/>
            <a:ext cx="5940029" cy="1655762"/>
          </a:xfrm>
        </p:spPr>
        <p:txBody>
          <a:bodyPr/>
          <a:lstStyle>
            <a:lvl1pPr marL="0" indent="0" algn="ctr">
              <a:buNone/>
              <a:defRPr sz="2079"/>
            </a:lvl1pPr>
            <a:lvl2pPr marL="395981" indent="0" algn="ctr">
              <a:buNone/>
              <a:defRPr sz="1732"/>
            </a:lvl2pPr>
            <a:lvl3pPr marL="791962" indent="0" algn="ctr">
              <a:buNone/>
              <a:defRPr sz="1559"/>
            </a:lvl3pPr>
            <a:lvl4pPr marL="1187943" indent="0" algn="ctr">
              <a:buNone/>
              <a:defRPr sz="1386"/>
            </a:lvl4pPr>
            <a:lvl5pPr marL="1583924" indent="0" algn="ctr">
              <a:buNone/>
              <a:defRPr sz="1386"/>
            </a:lvl5pPr>
            <a:lvl6pPr marL="1979905" indent="0" algn="ctr">
              <a:buNone/>
              <a:defRPr sz="1386"/>
            </a:lvl6pPr>
            <a:lvl7pPr marL="2375886" indent="0" algn="ctr">
              <a:buNone/>
              <a:defRPr sz="1386"/>
            </a:lvl7pPr>
            <a:lvl8pPr marL="2771866" indent="0" algn="ctr">
              <a:buNone/>
              <a:defRPr sz="1386"/>
            </a:lvl8pPr>
            <a:lvl9pPr marL="3167847" indent="0" algn="ctr">
              <a:buNone/>
              <a:defRPr sz="1386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FF3E8-E46A-48C1-B7D5-ACE66B02CAB1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F2D80-C6B6-4DDA-A5C0-4F1104D19E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2280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FF3E8-E46A-48C1-B7D5-ACE66B02CAB1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F2D80-C6B6-4DDA-A5C0-4F1104D19E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7509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667778" y="365125"/>
            <a:ext cx="1707758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4503" y="365125"/>
            <a:ext cx="5024274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FF3E8-E46A-48C1-B7D5-ACE66B02CAB1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F2D80-C6B6-4DDA-A5C0-4F1104D19E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9379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FF3E8-E46A-48C1-B7D5-ACE66B02CAB1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F2D80-C6B6-4DDA-A5C0-4F1104D19E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49555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378" y="1709740"/>
            <a:ext cx="6831033" cy="2852737"/>
          </a:xfrm>
        </p:spPr>
        <p:txBody>
          <a:bodyPr anchor="b"/>
          <a:lstStyle>
            <a:lvl1pPr>
              <a:defRPr sz="5197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0378" y="4589465"/>
            <a:ext cx="6831033" cy="1500187"/>
          </a:xfrm>
        </p:spPr>
        <p:txBody>
          <a:bodyPr/>
          <a:lstStyle>
            <a:lvl1pPr marL="0" indent="0">
              <a:buNone/>
              <a:defRPr sz="2079">
                <a:solidFill>
                  <a:schemeClr val="tx1"/>
                </a:solidFill>
              </a:defRPr>
            </a:lvl1pPr>
            <a:lvl2pPr marL="395981" indent="0">
              <a:buNone/>
              <a:defRPr sz="1732">
                <a:solidFill>
                  <a:schemeClr val="tx1">
                    <a:tint val="75000"/>
                  </a:schemeClr>
                </a:solidFill>
              </a:defRPr>
            </a:lvl2pPr>
            <a:lvl3pPr marL="791962" indent="0">
              <a:buNone/>
              <a:defRPr sz="1559">
                <a:solidFill>
                  <a:schemeClr val="tx1">
                    <a:tint val="75000"/>
                  </a:schemeClr>
                </a:solidFill>
              </a:defRPr>
            </a:lvl3pPr>
            <a:lvl4pPr marL="1187943" indent="0">
              <a:buNone/>
              <a:defRPr sz="1386">
                <a:solidFill>
                  <a:schemeClr val="tx1">
                    <a:tint val="75000"/>
                  </a:schemeClr>
                </a:solidFill>
              </a:defRPr>
            </a:lvl4pPr>
            <a:lvl5pPr marL="1583924" indent="0">
              <a:buNone/>
              <a:defRPr sz="1386">
                <a:solidFill>
                  <a:schemeClr val="tx1">
                    <a:tint val="75000"/>
                  </a:schemeClr>
                </a:solidFill>
              </a:defRPr>
            </a:lvl5pPr>
            <a:lvl6pPr marL="1979905" indent="0">
              <a:buNone/>
              <a:defRPr sz="1386">
                <a:solidFill>
                  <a:schemeClr val="tx1">
                    <a:tint val="75000"/>
                  </a:schemeClr>
                </a:solidFill>
              </a:defRPr>
            </a:lvl6pPr>
            <a:lvl7pPr marL="2375886" indent="0">
              <a:buNone/>
              <a:defRPr sz="1386">
                <a:solidFill>
                  <a:schemeClr val="tx1">
                    <a:tint val="75000"/>
                  </a:schemeClr>
                </a:solidFill>
              </a:defRPr>
            </a:lvl7pPr>
            <a:lvl8pPr marL="2771866" indent="0">
              <a:buNone/>
              <a:defRPr sz="1386">
                <a:solidFill>
                  <a:schemeClr val="tx1">
                    <a:tint val="75000"/>
                  </a:schemeClr>
                </a:solidFill>
              </a:defRPr>
            </a:lvl8pPr>
            <a:lvl9pPr marL="3167847" indent="0">
              <a:buNone/>
              <a:defRPr sz="138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FF3E8-E46A-48C1-B7D5-ACE66B02CAB1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F2D80-C6B6-4DDA-A5C0-4F1104D19E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68338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4503" y="1825625"/>
            <a:ext cx="3366016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09519" y="1825625"/>
            <a:ext cx="3366016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FF3E8-E46A-48C1-B7D5-ACE66B02CAB1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F2D80-C6B6-4DDA-A5C0-4F1104D19E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68306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534" y="365127"/>
            <a:ext cx="6831033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5535" y="1681163"/>
            <a:ext cx="3350547" cy="823912"/>
          </a:xfrm>
        </p:spPr>
        <p:txBody>
          <a:bodyPr anchor="b"/>
          <a:lstStyle>
            <a:lvl1pPr marL="0" indent="0">
              <a:buNone/>
              <a:defRPr sz="2079" b="1"/>
            </a:lvl1pPr>
            <a:lvl2pPr marL="395981" indent="0">
              <a:buNone/>
              <a:defRPr sz="1732" b="1"/>
            </a:lvl2pPr>
            <a:lvl3pPr marL="791962" indent="0">
              <a:buNone/>
              <a:defRPr sz="1559" b="1"/>
            </a:lvl3pPr>
            <a:lvl4pPr marL="1187943" indent="0">
              <a:buNone/>
              <a:defRPr sz="1386" b="1"/>
            </a:lvl4pPr>
            <a:lvl5pPr marL="1583924" indent="0">
              <a:buNone/>
              <a:defRPr sz="1386" b="1"/>
            </a:lvl5pPr>
            <a:lvl6pPr marL="1979905" indent="0">
              <a:buNone/>
              <a:defRPr sz="1386" b="1"/>
            </a:lvl6pPr>
            <a:lvl7pPr marL="2375886" indent="0">
              <a:buNone/>
              <a:defRPr sz="1386" b="1"/>
            </a:lvl7pPr>
            <a:lvl8pPr marL="2771866" indent="0">
              <a:buNone/>
              <a:defRPr sz="1386" b="1"/>
            </a:lvl8pPr>
            <a:lvl9pPr marL="3167847" indent="0">
              <a:buNone/>
              <a:defRPr sz="1386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5535" y="2505075"/>
            <a:ext cx="335054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009520" y="1681163"/>
            <a:ext cx="3367048" cy="823912"/>
          </a:xfrm>
        </p:spPr>
        <p:txBody>
          <a:bodyPr anchor="b"/>
          <a:lstStyle>
            <a:lvl1pPr marL="0" indent="0">
              <a:buNone/>
              <a:defRPr sz="2079" b="1"/>
            </a:lvl1pPr>
            <a:lvl2pPr marL="395981" indent="0">
              <a:buNone/>
              <a:defRPr sz="1732" b="1"/>
            </a:lvl2pPr>
            <a:lvl3pPr marL="791962" indent="0">
              <a:buNone/>
              <a:defRPr sz="1559" b="1"/>
            </a:lvl3pPr>
            <a:lvl4pPr marL="1187943" indent="0">
              <a:buNone/>
              <a:defRPr sz="1386" b="1"/>
            </a:lvl4pPr>
            <a:lvl5pPr marL="1583924" indent="0">
              <a:buNone/>
              <a:defRPr sz="1386" b="1"/>
            </a:lvl5pPr>
            <a:lvl6pPr marL="1979905" indent="0">
              <a:buNone/>
              <a:defRPr sz="1386" b="1"/>
            </a:lvl6pPr>
            <a:lvl7pPr marL="2375886" indent="0">
              <a:buNone/>
              <a:defRPr sz="1386" b="1"/>
            </a:lvl7pPr>
            <a:lvl8pPr marL="2771866" indent="0">
              <a:buNone/>
              <a:defRPr sz="1386" b="1"/>
            </a:lvl8pPr>
            <a:lvl9pPr marL="3167847" indent="0">
              <a:buNone/>
              <a:defRPr sz="1386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09520" y="2505075"/>
            <a:ext cx="336704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FF3E8-E46A-48C1-B7D5-ACE66B02CAB1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F2D80-C6B6-4DDA-A5C0-4F1104D19E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7170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FF3E8-E46A-48C1-B7D5-ACE66B02CAB1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F2D80-C6B6-4DDA-A5C0-4F1104D19E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3312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FF3E8-E46A-48C1-B7D5-ACE66B02CAB1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F2D80-C6B6-4DDA-A5C0-4F1104D19E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7710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534" y="457200"/>
            <a:ext cx="2554418" cy="1600200"/>
          </a:xfrm>
        </p:spPr>
        <p:txBody>
          <a:bodyPr anchor="b"/>
          <a:lstStyle>
            <a:lvl1pPr>
              <a:defRPr sz="2772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67048" y="987427"/>
            <a:ext cx="4009519" cy="4873625"/>
          </a:xfrm>
        </p:spPr>
        <p:txBody>
          <a:bodyPr/>
          <a:lstStyle>
            <a:lvl1pPr>
              <a:defRPr sz="2772"/>
            </a:lvl1pPr>
            <a:lvl2pPr>
              <a:defRPr sz="2425"/>
            </a:lvl2pPr>
            <a:lvl3pPr>
              <a:defRPr sz="2079"/>
            </a:lvl3pPr>
            <a:lvl4pPr>
              <a:defRPr sz="1732"/>
            </a:lvl4pPr>
            <a:lvl5pPr>
              <a:defRPr sz="1732"/>
            </a:lvl5pPr>
            <a:lvl6pPr>
              <a:defRPr sz="1732"/>
            </a:lvl6pPr>
            <a:lvl7pPr>
              <a:defRPr sz="1732"/>
            </a:lvl7pPr>
            <a:lvl8pPr>
              <a:defRPr sz="1732"/>
            </a:lvl8pPr>
            <a:lvl9pPr>
              <a:defRPr sz="1732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5534" y="2057400"/>
            <a:ext cx="2554418" cy="3811588"/>
          </a:xfrm>
        </p:spPr>
        <p:txBody>
          <a:bodyPr/>
          <a:lstStyle>
            <a:lvl1pPr marL="0" indent="0">
              <a:buNone/>
              <a:defRPr sz="1386"/>
            </a:lvl1pPr>
            <a:lvl2pPr marL="395981" indent="0">
              <a:buNone/>
              <a:defRPr sz="1213"/>
            </a:lvl2pPr>
            <a:lvl3pPr marL="791962" indent="0">
              <a:buNone/>
              <a:defRPr sz="1039"/>
            </a:lvl3pPr>
            <a:lvl4pPr marL="1187943" indent="0">
              <a:buNone/>
              <a:defRPr sz="866"/>
            </a:lvl4pPr>
            <a:lvl5pPr marL="1583924" indent="0">
              <a:buNone/>
              <a:defRPr sz="866"/>
            </a:lvl5pPr>
            <a:lvl6pPr marL="1979905" indent="0">
              <a:buNone/>
              <a:defRPr sz="866"/>
            </a:lvl6pPr>
            <a:lvl7pPr marL="2375886" indent="0">
              <a:buNone/>
              <a:defRPr sz="866"/>
            </a:lvl7pPr>
            <a:lvl8pPr marL="2771866" indent="0">
              <a:buNone/>
              <a:defRPr sz="866"/>
            </a:lvl8pPr>
            <a:lvl9pPr marL="3167847" indent="0">
              <a:buNone/>
              <a:defRPr sz="866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FF3E8-E46A-48C1-B7D5-ACE66B02CAB1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F2D80-C6B6-4DDA-A5C0-4F1104D19E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30500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534" y="457200"/>
            <a:ext cx="2554418" cy="1600200"/>
          </a:xfrm>
        </p:spPr>
        <p:txBody>
          <a:bodyPr anchor="b"/>
          <a:lstStyle>
            <a:lvl1pPr>
              <a:defRPr sz="2772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67048" y="987427"/>
            <a:ext cx="4009519" cy="4873625"/>
          </a:xfrm>
        </p:spPr>
        <p:txBody>
          <a:bodyPr anchor="t"/>
          <a:lstStyle>
            <a:lvl1pPr marL="0" indent="0">
              <a:buNone/>
              <a:defRPr sz="2772"/>
            </a:lvl1pPr>
            <a:lvl2pPr marL="395981" indent="0">
              <a:buNone/>
              <a:defRPr sz="2425"/>
            </a:lvl2pPr>
            <a:lvl3pPr marL="791962" indent="0">
              <a:buNone/>
              <a:defRPr sz="2079"/>
            </a:lvl3pPr>
            <a:lvl4pPr marL="1187943" indent="0">
              <a:buNone/>
              <a:defRPr sz="1732"/>
            </a:lvl4pPr>
            <a:lvl5pPr marL="1583924" indent="0">
              <a:buNone/>
              <a:defRPr sz="1732"/>
            </a:lvl5pPr>
            <a:lvl6pPr marL="1979905" indent="0">
              <a:buNone/>
              <a:defRPr sz="1732"/>
            </a:lvl6pPr>
            <a:lvl7pPr marL="2375886" indent="0">
              <a:buNone/>
              <a:defRPr sz="1732"/>
            </a:lvl7pPr>
            <a:lvl8pPr marL="2771866" indent="0">
              <a:buNone/>
              <a:defRPr sz="1732"/>
            </a:lvl8pPr>
            <a:lvl9pPr marL="3167847" indent="0">
              <a:buNone/>
              <a:defRPr sz="1732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5534" y="2057400"/>
            <a:ext cx="2554418" cy="3811588"/>
          </a:xfrm>
        </p:spPr>
        <p:txBody>
          <a:bodyPr/>
          <a:lstStyle>
            <a:lvl1pPr marL="0" indent="0">
              <a:buNone/>
              <a:defRPr sz="1386"/>
            </a:lvl1pPr>
            <a:lvl2pPr marL="395981" indent="0">
              <a:buNone/>
              <a:defRPr sz="1213"/>
            </a:lvl2pPr>
            <a:lvl3pPr marL="791962" indent="0">
              <a:buNone/>
              <a:defRPr sz="1039"/>
            </a:lvl3pPr>
            <a:lvl4pPr marL="1187943" indent="0">
              <a:buNone/>
              <a:defRPr sz="866"/>
            </a:lvl4pPr>
            <a:lvl5pPr marL="1583924" indent="0">
              <a:buNone/>
              <a:defRPr sz="866"/>
            </a:lvl5pPr>
            <a:lvl6pPr marL="1979905" indent="0">
              <a:buNone/>
              <a:defRPr sz="866"/>
            </a:lvl6pPr>
            <a:lvl7pPr marL="2375886" indent="0">
              <a:buNone/>
              <a:defRPr sz="866"/>
            </a:lvl7pPr>
            <a:lvl8pPr marL="2771866" indent="0">
              <a:buNone/>
              <a:defRPr sz="866"/>
            </a:lvl8pPr>
            <a:lvl9pPr marL="3167847" indent="0">
              <a:buNone/>
              <a:defRPr sz="866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FF3E8-E46A-48C1-B7D5-ACE66B02CAB1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F2D80-C6B6-4DDA-A5C0-4F1104D19E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8314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4503" y="365127"/>
            <a:ext cx="683103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4503" y="1825625"/>
            <a:ext cx="683103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4502" y="6356352"/>
            <a:ext cx="17820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3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5FF3E8-E46A-48C1-B7D5-ACE66B02CAB1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23513" y="6356352"/>
            <a:ext cx="26730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3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93527" y="6356352"/>
            <a:ext cx="17820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3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FF2D80-C6B6-4DDA-A5C0-4F1104D19E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5191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91962" rtl="0" eaLnBrk="1" latinLnBrk="0" hangingPunct="1">
        <a:lnSpc>
          <a:spcPct val="90000"/>
        </a:lnSpc>
        <a:spcBef>
          <a:spcPct val="0"/>
        </a:spcBef>
        <a:buNone/>
        <a:defRPr sz="381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7990" indent="-197990" algn="l" defTabSz="791962" rtl="0" eaLnBrk="1" latinLnBrk="0" hangingPunct="1">
        <a:lnSpc>
          <a:spcPct val="90000"/>
        </a:lnSpc>
        <a:spcBef>
          <a:spcPts val="866"/>
        </a:spcBef>
        <a:buFont typeface="Arial" panose="020B0604020202020204" pitchFamily="34" charset="0"/>
        <a:buChar char="•"/>
        <a:defRPr sz="2425" kern="1200">
          <a:solidFill>
            <a:schemeClr val="tx1"/>
          </a:solidFill>
          <a:latin typeface="+mn-lt"/>
          <a:ea typeface="+mn-ea"/>
          <a:cs typeface="+mn-cs"/>
        </a:defRPr>
      </a:lvl1pPr>
      <a:lvl2pPr marL="593971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2079" kern="1200">
          <a:solidFill>
            <a:schemeClr val="tx1"/>
          </a:solidFill>
          <a:latin typeface="+mn-lt"/>
          <a:ea typeface="+mn-ea"/>
          <a:cs typeface="+mn-cs"/>
        </a:defRPr>
      </a:lvl2pPr>
      <a:lvl3pPr marL="989952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732" kern="1200">
          <a:solidFill>
            <a:schemeClr val="tx1"/>
          </a:solidFill>
          <a:latin typeface="+mn-lt"/>
          <a:ea typeface="+mn-ea"/>
          <a:cs typeface="+mn-cs"/>
        </a:defRPr>
      </a:lvl3pPr>
      <a:lvl4pPr marL="1385933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59" kern="1200">
          <a:solidFill>
            <a:schemeClr val="tx1"/>
          </a:solidFill>
          <a:latin typeface="+mn-lt"/>
          <a:ea typeface="+mn-ea"/>
          <a:cs typeface="+mn-cs"/>
        </a:defRPr>
      </a:lvl4pPr>
      <a:lvl5pPr marL="1781914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59" kern="1200">
          <a:solidFill>
            <a:schemeClr val="tx1"/>
          </a:solidFill>
          <a:latin typeface="+mn-lt"/>
          <a:ea typeface="+mn-ea"/>
          <a:cs typeface="+mn-cs"/>
        </a:defRPr>
      </a:lvl5pPr>
      <a:lvl6pPr marL="2177895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59" kern="1200">
          <a:solidFill>
            <a:schemeClr val="tx1"/>
          </a:solidFill>
          <a:latin typeface="+mn-lt"/>
          <a:ea typeface="+mn-ea"/>
          <a:cs typeface="+mn-cs"/>
        </a:defRPr>
      </a:lvl6pPr>
      <a:lvl7pPr marL="2573876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59" kern="1200">
          <a:solidFill>
            <a:schemeClr val="tx1"/>
          </a:solidFill>
          <a:latin typeface="+mn-lt"/>
          <a:ea typeface="+mn-ea"/>
          <a:cs typeface="+mn-cs"/>
        </a:defRPr>
      </a:lvl7pPr>
      <a:lvl8pPr marL="2969857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59" kern="1200">
          <a:solidFill>
            <a:schemeClr val="tx1"/>
          </a:solidFill>
          <a:latin typeface="+mn-lt"/>
          <a:ea typeface="+mn-ea"/>
          <a:cs typeface="+mn-cs"/>
        </a:defRPr>
      </a:lvl8pPr>
      <a:lvl9pPr marL="3365838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5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1pPr>
      <a:lvl2pPr marL="395981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2pPr>
      <a:lvl3pPr marL="791962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3pPr>
      <a:lvl4pPr marL="1187943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4pPr>
      <a:lvl5pPr marL="1583924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5pPr>
      <a:lvl6pPr marL="1979905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6pPr>
      <a:lvl7pPr marL="2375886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7pPr>
      <a:lvl8pPr marL="2771866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8pPr>
      <a:lvl9pPr marL="3167847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8.png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9034" y="2342091"/>
            <a:ext cx="1398759" cy="141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258" y="255688"/>
            <a:ext cx="1368181" cy="1470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1" name="TextBox 23">
            <a:extLst>
              <a:ext uri="{FF2B5EF4-FFF2-40B4-BE49-F238E27FC236}">
                <a16:creationId xmlns:a16="http://schemas.microsoft.com/office/drawing/2014/main" xmlns="" id="{A779D5B3-D772-44D1-ADD0-D1EDB8A31D89}"/>
              </a:ext>
            </a:extLst>
          </p:cNvPr>
          <p:cNvSpPr txBox="1"/>
          <p:nvPr/>
        </p:nvSpPr>
        <p:spPr>
          <a:xfrm>
            <a:off x="867451" y="293368"/>
            <a:ext cx="108884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ctr"/>
            <a:r>
              <a:rPr lang="en-US" altLang="zh-CN" sz="1000" i="1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P </a:t>
            </a: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= 6.14E</a:t>
            </a: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−04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pic>
        <p:nvPicPr>
          <p:cNvPr id="122" name="Picture 3">
            <a:extLst>
              <a:ext uri="{FF2B5EF4-FFF2-40B4-BE49-F238E27FC236}">
                <a16:creationId xmlns:a16="http://schemas.microsoft.com/office/drawing/2014/main" xmlns="" id="{BBB6A1F2-2C5D-ADC2-DE95-5BE68BE7EA6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30" b="8642"/>
          <a:stretch/>
        </p:blipFill>
        <p:spPr bwMode="auto">
          <a:xfrm>
            <a:off x="2906196" y="244188"/>
            <a:ext cx="2840853" cy="1475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" name="TextBox 23">
            <a:extLst>
              <a:ext uri="{FF2B5EF4-FFF2-40B4-BE49-F238E27FC236}">
                <a16:creationId xmlns:a16="http://schemas.microsoft.com/office/drawing/2014/main" xmlns="" id="{A779D5B3-D772-44D1-ADD0-D1EDB8A31D89}"/>
              </a:ext>
            </a:extLst>
          </p:cNvPr>
          <p:cNvSpPr txBox="1"/>
          <p:nvPr/>
        </p:nvSpPr>
        <p:spPr>
          <a:xfrm>
            <a:off x="3017969" y="307267"/>
            <a:ext cx="2025463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r>
              <a:rPr lang="en-US" altLang="zh-CN" sz="1000" i="1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P </a:t>
            </a: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= 9.02E</a:t>
            </a: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−03</a:t>
            </a:r>
            <a:r>
              <a:rPr lang="zh-CN" altLang="en-US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，</a:t>
            </a: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R = −</a:t>
            </a: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0.23</a:t>
            </a:r>
          </a:p>
        </p:txBody>
      </p:sp>
      <p:pic>
        <p:nvPicPr>
          <p:cNvPr id="124" name="Picture 4">
            <a:extLst>
              <a:ext uri="{FF2B5EF4-FFF2-40B4-BE49-F238E27FC236}">
                <a16:creationId xmlns:a16="http://schemas.microsoft.com/office/drawing/2014/main" xmlns="" id="{A9B2A08B-4C9A-90FB-F987-54BEFB046AE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86" b="7826"/>
          <a:stretch/>
        </p:blipFill>
        <p:spPr bwMode="auto">
          <a:xfrm>
            <a:off x="6380076" y="253066"/>
            <a:ext cx="1376038" cy="1475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5" name="TextBox 23">
            <a:extLst>
              <a:ext uri="{FF2B5EF4-FFF2-40B4-BE49-F238E27FC236}">
                <a16:creationId xmlns:a16="http://schemas.microsoft.com/office/drawing/2014/main" xmlns="" id="{A779D5B3-D772-44D1-ADD0-D1EDB8A31D89}"/>
              </a:ext>
            </a:extLst>
          </p:cNvPr>
          <p:cNvSpPr txBox="1"/>
          <p:nvPr/>
        </p:nvSpPr>
        <p:spPr>
          <a:xfrm>
            <a:off x="6535817" y="1448519"/>
            <a:ext cx="995652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ctr"/>
            <a:r>
              <a:rPr lang="en-US" altLang="zh-CN" sz="1000" i="1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P </a:t>
            </a: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= 4.68E</a:t>
            </a: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−27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126" name="TextBox 42">
            <a:extLst>
              <a:ext uri="{FF2B5EF4-FFF2-40B4-BE49-F238E27FC236}">
                <a16:creationId xmlns:a16="http://schemas.microsoft.com/office/drawing/2014/main" xmlns="" id="{8501F3E4-E33D-4262-9A3E-4426AB3491F6}"/>
              </a:ext>
            </a:extLst>
          </p:cNvPr>
          <p:cNvSpPr txBox="1"/>
          <p:nvPr/>
        </p:nvSpPr>
        <p:spPr>
          <a:xfrm>
            <a:off x="766683" y="1719723"/>
            <a:ext cx="13528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just"/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  Tumor        Normal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127" name="TextBox 35">
            <a:extLst>
              <a:ext uri="{FF2B5EF4-FFF2-40B4-BE49-F238E27FC236}">
                <a16:creationId xmlns:a16="http://schemas.microsoft.com/office/drawing/2014/main" xmlns="" id="{9FC5D549-DE9B-40DF-AE1E-FFF769CDE2D9}"/>
              </a:ext>
            </a:extLst>
          </p:cNvPr>
          <p:cNvSpPr txBox="1"/>
          <p:nvPr/>
        </p:nvSpPr>
        <p:spPr>
          <a:xfrm>
            <a:off x="314116" y="193057"/>
            <a:ext cx="516708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r">
              <a:lnSpc>
                <a:spcPct val="108000"/>
              </a:lnSpc>
            </a:pP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1.00</a:t>
            </a:r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algn="r">
              <a:lnSpc>
                <a:spcPct val="108000"/>
              </a:lnSpc>
            </a:pPr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algn="r">
              <a:lnSpc>
                <a:spcPct val="108000"/>
              </a:lnSpc>
            </a:pP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0.75</a:t>
            </a:r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algn="r">
              <a:lnSpc>
                <a:spcPct val="108000"/>
              </a:lnSpc>
            </a:pPr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algn="r">
              <a:lnSpc>
                <a:spcPct val="108000"/>
              </a:lnSpc>
            </a:pP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0.50</a:t>
            </a:r>
          </a:p>
          <a:p>
            <a:pPr algn="r">
              <a:lnSpc>
                <a:spcPct val="108000"/>
              </a:lnSpc>
            </a:pPr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algn="r">
              <a:lnSpc>
                <a:spcPct val="108000"/>
              </a:lnSpc>
            </a:pP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0.25</a:t>
            </a:r>
          </a:p>
          <a:p>
            <a:pPr algn="r">
              <a:lnSpc>
                <a:spcPct val="108000"/>
              </a:lnSpc>
            </a:pPr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algn="r">
              <a:lnSpc>
                <a:spcPct val="108000"/>
              </a:lnSpc>
            </a:pP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0.00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128" name="TextBox 34">
            <a:extLst>
              <a:ext uri="{FF2B5EF4-FFF2-40B4-BE49-F238E27FC236}">
                <a16:creationId xmlns:a16="http://schemas.microsoft.com/office/drawing/2014/main" xmlns="" id="{60061F55-8026-4F2B-9CBC-C6ED64E7F45F}"/>
              </a:ext>
            </a:extLst>
          </p:cNvPr>
          <p:cNvSpPr txBox="1"/>
          <p:nvPr/>
        </p:nvSpPr>
        <p:spPr>
          <a:xfrm rot="16200000">
            <a:off x="-394620" y="888986"/>
            <a:ext cx="14374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ctr"/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CAediting_279186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129" name="TextBox 20">
            <a:extLst>
              <a:ext uri="{FF2B5EF4-FFF2-40B4-BE49-F238E27FC236}">
                <a16:creationId xmlns:a16="http://schemas.microsoft.com/office/drawing/2014/main" xmlns="" id="{E9CD17DC-45E0-443B-8FAB-2943586E325D}"/>
              </a:ext>
            </a:extLst>
          </p:cNvPr>
          <p:cNvSpPr txBox="1"/>
          <p:nvPr/>
        </p:nvSpPr>
        <p:spPr>
          <a:xfrm>
            <a:off x="2962896" y="1833308"/>
            <a:ext cx="27026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ctr"/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Editing frequency of </a:t>
            </a: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CAediting_279186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130" name="TextBox 48">
            <a:extLst>
              <a:ext uri="{FF2B5EF4-FFF2-40B4-BE49-F238E27FC236}">
                <a16:creationId xmlns:a16="http://schemas.microsoft.com/office/drawing/2014/main" xmlns="" id="{3F8D9458-C279-409A-9FF3-734A01A0E066}"/>
              </a:ext>
            </a:extLst>
          </p:cNvPr>
          <p:cNvSpPr txBox="1"/>
          <p:nvPr/>
        </p:nvSpPr>
        <p:spPr>
          <a:xfrm>
            <a:off x="3100830" y="1666454"/>
            <a:ext cx="27401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   </a:t>
            </a: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0.2                     0.4                    </a:t>
            </a: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0.6  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131" name="TextBox 49">
            <a:extLst>
              <a:ext uri="{FF2B5EF4-FFF2-40B4-BE49-F238E27FC236}">
                <a16:creationId xmlns:a16="http://schemas.microsoft.com/office/drawing/2014/main" xmlns="" id="{23DABA01-F0DD-4F10-AF07-7E456351F688}"/>
              </a:ext>
            </a:extLst>
          </p:cNvPr>
          <p:cNvSpPr txBox="1"/>
          <p:nvPr/>
        </p:nvSpPr>
        <p:spPr>
          <a:xfrm>
            <a:off x="2375899" y="201125"/>
            <a:ext cx="5167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r"/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300</a:t>
            </a:r>
          </a:p>
          <a:p>
            <a:pPr algn="r"/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algn="r"/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250</a:t>
            </a:r>
          </a:p>
          <a:p>
            <a:pPr algn="r"/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algn="r"/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200</a:t>
            </a:r>
          </a:p>
          <a:p>
            <a:pPr algn="r"/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algn="r"/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150</a:t>
            </a:r>
          </a:p>
          <a:p>
            <a:pPr algn="r"/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algn="r"/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100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132" name="TextBox 50">
            <a:extLst>
              <a:ext uri="{FF2B5EF4-FFF2-40B4-BE49-F238E27FC236}">
                <a16:creationId xmlns:a16="http://schemas.microsoft.com/office/drawing/2014/main" xmlns="" id="{9A93F60E-AC3B-4518-A435-EC1C418602FC}"/>
              </a:ext>
            </a:extLst>
          </p:cNvPr>
          <p:cNvSpPr txBox="1"/>
          <p:nvPr/>
        </p:nvSpPr>
        <p:spPr>
          <a:xfrm rot="16200000">
            <a:off x="1620074" y="887549"/>
            <a:ext cx="15578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ctr"/>
            <a:r>
              <a:rPr lang="en-US" altLang="zh-CN" sz="1000" i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RHOA </a:t>
            </a: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e</a:t>
            </a: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xpression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133" name="TextBox 42">
            <a:extLst>
              <a:ext uri="{FF2B5EF4-FFF2-40B4-BE49-F238E27FC236}">
                <a16:creationId xmlns:a16="http://schemas.microsoft.com/office/drawing/2014/main" xmlns="" id="{8501F3E4-E33D-4262-9A3E-4426AB3491F6}"/>
              </a:ext>
            </a:extLst>
          </p:cNvPr>
          <p:cNvSpPr txBox="1"/>
          <p:nvPr/>
        </p:nvSpPr>
        <p:spPr>
          <a:xfrm>
            <a:off x="6391657" y="1757890"/>
            <a:ext cx="13528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just"/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  Tumor        Normal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134" name="TextBox 49">
            <a:extLst>
              <a:ext uri="{FF2B5EF4-FFF2-40B4-BE49-F238E27FC236}">
                <a16:creationId xmlns:a16="http://schemas.microsoft.com/office/drawing/2014/main" xmlns="" id="{23DABA01-F0DD-4F10-AF07-7E456351F688}"/>
              </a:ext>
            </a:extLst>
          </p:cNvPr>
          <p:cNvSpPr txBox="1"/>
          <p:nvPr/>
        </p:nvSpPr>
        <p:spPr>
          <a:xfrm>
            <a:off x="5898880" y="189385"/>
            <a:ext cx="516708" cy="16046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r">
              <a:lnSpc>
                <a:spcPct val="110000"/>
              </a:lnSpc>
            </a:pP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400</a:t>
            </a:r>
          </a:p>
          <a:p>
            <a:pPr algn="r">
              <a:lnSpc>
                <a:spcPct val="110000"/>
              </a:lnSpc>
            </a:pPr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algn="r">
              <a:lnSpc>
                <a:spcPct val="110000"/>
              </a:lnSpc>
            </a:pP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300</a:t>
            </a:r>
          </a:p>
          <a:p>
            <a:pPr algn="r">
              <a:lnSpc>
                <a:spcPct val="110000"/>
              </a:lnSpc>
            </a:pPr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algn="r">
              <a:lnSpc>
                <a:spcPct val="110000"/>
              </a:lnSpc>
            </a:pP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200</a:t>
            </a:r>
          </a:p>
          <a:p>
            <a:pPr algn="r">
              <a:lnSpc>
                <a:spcPct val="110000"/>
              </a:lnSpc>
            </a:pPr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algn="r">
              <a:lnSpc>
                <a:spcPct val="110000"/>
              </a:lnSpc>
            </a:pP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100</a:t>
            </a:r>
          </a:p>
          <a:p>
            <a:pPr algn="r">
              <a:lnSpc>
                <a:spcPct val="110000"/>
              </a:lnSpc>
            </a:pPr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algn="r">
              <a:lnSpc>
                <a:spcPct val="110000"/>
              </a:lnSpc>
            </a:pP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0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135" name="TextBox 50">
            <a:extLst>
              <a:ext uri="{FF2B5EF4-FFF2-40B4-BE49-F238E27FC236}">
                <a16:creationId xmlns:a16="http://schemas.microsoft.com/office/drawing/2014/main" xmlns="" id="{9A93F60E-AC3B-4518-A435-EC1C418602FC}"/>
              </a:ext>
            </a:extLst>
          </p:cNvPr>
          <p:cNvSpPr txBox="1"/>
          <p:nvPr/>
        </p:nvSpPr>
        <p:spPr>
          <a:xfrm rot="16200000">
            <a:off x="5176305" y="897863"/>
            <a:ext cx="15578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ctr"/>
            <a:r>
              <a:rPr lang="en-US" altLang="zh-CN" sz="1000" i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RHOA </a:t>
            </a: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e</a:t>
            </a: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xpression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pic>
        <p:nvPicPr>
          <p:cNvPr id="136" name="Picture 6">
            <a:extLst>
              <a:ext uri="{FF2B5EF4-FFF2-40B4-BE49-F238E27FC236}">
                <a16:creationId xmlns:a16="http://schemas.microsoft.com/office/drawing/2014/main" xmlns="" id="{61D51944-6788-A034-E93F-7FA94BC6B97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12" b="7204"/>
          <a:stretch/>
        </p:blipFill>
        <p:spPr bwMode="auto">
          <a:xfrm>
            <a:off x="6332214" y="4584527"/>
            <a:ext cx="1376038" cy="1515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7" name="TextBox 42">
            <a:extLst>
              <a:ext uri="{FF2B5EF4-FFF2-40B4-BE49-F238E27FC236}">
                <a16:creationId xmlns:a16="http://schemas.microsoft.com/office/drawing/2014/main" xmlns="" id="{8501F3E4-E33D-4262-9A3E-4426AB3491F6}"/>
              </a:ext>
            </a:extLst>
          </p:cNvPr>
          <p:cNvSpPr txBox="1"/>
          <p:nvPr/>
        </p:nvSpPr>
        <p:spPr>
          <a:xfrm rot="19453388">
            <a:off x="5958010" y="6327794"/>
            <a:ext cx="1281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r"/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Metastasis to </a:t>
            </a: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liver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138" name="TextBox 43">
            <a:extLst>
              <a:ext uri="{FF2B5EF4-FFF2-40B4-BE49-F238E27FC236}">
                <a16:creationId xmlns:a16="http://schemas.microsoft.com/office/drawing/2014/main" xmlns="" id="{478B3955-792F-406E-AC45-0A335A4B028E}"/>
              </a:ext>
            </a:extLst>
          </p:cNvPr>
          <p:cNvSpPr txBox="1"/>
          <p:nvPr/>
        </p:nvSpPr>
        <p:spPr>
          <a:xfrm rot="19453388">
            <a:off x="5664335" y="6285022"/>
            <a:ext cx="11557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r"/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Primary lung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139" name="TextBox 42">
            <a:extLst>
              <a:ext uri="{FF2B5EF4-FFF2-40B4-BE49-F238E27FC236}">
                <a16:creationId xmlns:a16="http://schemas.microsoft.com/office/drawing/2014/main" xmlns="" id="{8501F3E4-E33D-4262-9A3E-4426AB3491F6}"/>
              </a:ext>
            </a:extLst>
          </p:cNvPr>
          <p:cNvSpPr txBox="1"/>
          <p:nvPr/>
        </p:nvSpPr>
        <p:spPr>
          <a:xfrm rot="19453388">
            <a:off x="6349780" y="6337978"/>
            <a:ext cx="1281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r"/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Metastasis to </a:t>
            </a: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brain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140" name="右中括号 139">
            <a:extLst>
              <a:ext uri="{FF2B5EF4-FFF2-40B4-BE49-F238E27FC236}">
                <a16:creationId xmlns:a16="http://schemas.microsoft.com/office/drawing/2014/main" xmlns="" id="{C3B00290-FB16-8109-CBBD-F6D19A26906A}"/>
              </a:ext>
            </a:extLst>
          </p:cNvPr>
          <p:cNvSpPr/>
          <p:nvPr/>
        </p:nvSpPr>
        <p:spPr>
          <a:xfrm rot="16200000">
            <a:off x="6771393" y="5137284"/>
            <a:ext cx="72000" cy="432000"/>
          </a:xfrm>
          <a:prstGeom prst="rightBracket">
            <a:avLst/>
          </a:prstGeom>
          <a:ln>
            <a:headEnd type="none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00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141" name="TextBox 23">
            <a:extLst>
              <a:ext uri="{FF2B5EF4-FFF2-40B4-BE49-F238E27FC236}">
                <a16:creationId xmlns:a16="http://schemas.microsoft.com/office/drawing/2014/main" xmlns="" id="{A779D5B3-D772-44D1-ADD0-D1EDB8A31D89}"/>
              </a:ext>
            </a:extLst>
          </p:cNvPr>
          <p:cNvSpPr txBox="1"/>
          <p:nvPr/>
        </p:nvSpPr>
        <p:spPr>
          <a:xfrm>
            <a:off x="6627585" y="5139817"/>
            <a:ext cx="7579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ctr"/>
            <a:r>
              <a:rPr lang="en-US" altLang="zh-CN" sz="1000" i="1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P </a:t>
            </a: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= 0.03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142" name="右中括号 141">
            <a:extLst>
              <a:ext uri="{FF2B5EF4-FFF2-40B4-BE49-F238E27FC236}">
                <a16:creationId xmlns:a16="http://schemas.microsoft.com/office/drawing/2014/main" xmlns="" id="{06DFB6A2-74E1-BB1A-289B-E2A89F097089}"/>
              </a:ext>
            </a:extLst>
          </p:cNvPr>
          <p:cNvSpPr/>
          <p:nvPr/>
        </p:nvSpPr>
        <p:spPr>
          <a:xfrm rot="16200000">
            <a:off x="6868818" y="4376724"/>
            <a:ext cx="72001" cy="612000"/>
          </a:xfrm>
          <a:prstGeom prst="rightBracket">
            <a:avLst/>
          </a:prstGeom>
          <a:ln>
            <a:headEnd type="none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00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143" name="TextBox 23">
            <a:extLst>
              <a:ext uri="{FF2B5EF4-FFF2-40B4-BE49-F238E27FC236}">
                <a16:creationId xmlns:a16="http://schemas.microsoft.com/office/drawing/2014/main" xmlns="" id="{A779D5B3-D772-44D1-ADD0-D1EDB8A31D89}"/>
              </a:ext>
            </a:extLst>
          </p:cNvPr>
          <p:cNvSpPr txBox="1"/>
          <p:nvPr/>
        </p:nvSpPr>
        <p:spPr>
          <a:xfrm>
            <a:off x="6627585" y="4741895"/>
            <a:ext cx="11285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ctr"/>
            <a:r>
              <a:rPr lang="en-US" altLang="zh-CN" sz="1000" i="1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P </a:t>
            </a: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= 1.70E−02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144" name="TextBox 49">
            <a:extLst>
              <a:ext uri="{FF2B5EF4-FFF2-40B4-BE49-F238E27FC236}">
                <a16:creationId xmlns:a16="http://schemas.microsoft.com/office/drawing/2014/main" xmlns="" id="{23DABA01-F0DD-4F10-AF07-7E456351F688}"/>
              </a:ext>
            </a:extLst>
          </p:cNvPr>
          <p:cNvSpPr txBox="1"/>
          <p:nvPr/>
        </p:nvSpPr>
        <p:spPr>
          <a:xfrm>
            <a:off x="5878406" y="4543936"/>
            <a:ext cx="516708" cy="16046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r">
              <a:lnSpc>
                <a:spcPct val="110000"/>
              </a:lnSpc>
            </a:pP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600</a:t>
            </a:r>
          </a:p>
          <a:p>
            <a:pPr algn="r">
              <a:lnSpc>
                <a:spcPct val="110000"/>
              </a:lnSpc>
            </a:pPr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algn="r">
              <a:lnSpc>
                <a:spcPct val="110000"/>
              </a:lnSpc>
            </a:pP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500</a:t>
            </a:r>
          </a:p>
          <a:p>
            <a:pPr algn="r">
              <a:lnSpc>
                <a:spcPct val="110000"/>
              </a:lnSpc>
            </a:pPr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algn="r">
              <a:lnSpc>
                <a:spcPct val="110000"/>
              </a:lnSpc>
            </a:pP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400</a:t>
            </a:r>
          </a:p>
          <a:p>
            <a:pPr algn="r">
              <a:lnSpc>
                <a:spcPct val="110000"/>
              </a:lnSpc>
            </a:pPr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algn="r">
              <a:lnSpc>
                <a:spcPct val="110000"/>
              </a:lnSpc>
            </a:pP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300</a:t>
            </a:r>
          </a:p>
          <a:p>
            <a:pPr algn="r">
              <a:lnSpc>
                <a:spcPct val="110000"/>
              </a:lnSpc>
            </a:pPr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algn="r">
              <a:lnSpc>
                <a:spcPct val="110000"/>
              </a:lnSpc>
            </a:pP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200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145" name="TextBox 50">
            <a:extLst>
              <a:ext uri="{FF2B5EF4-FFF2-40B4-BE49-F238E27FC236}">
                <a16:creationId xmlns:a16="http://schemas.microsoft.com/office/drawing/2014/main" xmlns="" id="{9A93F60E-AC3B-4518-A435-EC1C418602FC}"/>
              </a:ext>
            </a:extLst>
          </p:cNvPr>
          <p:cNvSpPr txBox="1"/>
          <p:nvPr/>
        </p:nvSpPr>
        <p:spPr>
          <a:xfrm rot="16200000">
            <a:off x="5152426" y="5174611"/>
            <a:ext cx="15578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ctr"/>
            <a:r>
              <a:rPr lang="en-US" altLang="zh-CN" sz="1000" i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RHOA </a:t>
            </a: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expression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146" name="TextBox 33">
            <a:extLst>
              <a:ext uri="{FF2B5EF4-FFF2-40B4-BE49-F238E27FC236}">
                <a16:creationId xmlns:a16="http://schemas.microsoft.com/office/drawing/2014/main" xmlns="" id="{E3B95734-0986-E5A6-5D29-EA87BC3F1E05}"/>
              </a:ext>
            </a:extLst>
          </p:cNvPr>
          <p:cNvSpPr txBox="1"/>
          <p:nvPr/>
        </p:nvSpPr>
        <p:spPr>
          <a:xfrm>
            <a:off x="1454702" y="-45096"/>
            <a:ext cx="57413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ctr"/>
            <a:r>
              <a:rPr lang="en-US" altLang="zh-CN" sz="1000" b="1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A</a:t>
            </a: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CAediting_279186 of </a:t>
            </a:r>
            <a:r>
              <a:rPr lang="en-US" altLang="zh-CN" sz="1000" i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RHOA</a:t>
            </a: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 in TCGA-LUSC 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147" name="TextBox 34">
            <a:extLst>
              <a:ext uri="{FF2B5EF4-FFF2-40B4-BE49-F238E27FC236}">
                <a16:creationId xmlns:a16="http://schemas.microsoft.com/office/drawing/2014/main" xmlns="" id="{3489A2AF-6E3C-46AC-7B16-07C66A2D9139}"/>
              </a:ext>
            </a:extLst>
          </p:cNvPr>
          <p:cNvSpPr txBox="1"/>
          <p:nvPr/>
        </p:nvSpPr>
        <p:spPr>
          <a:xfrm>
            <a:off x="1362026" y="4313760"/>
            <a:ext cx="57413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ctr"/>
            <a:r>
              <a:rPr lang="en-US" altLang="zh-CN" sz="1000" b="1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C</a:t>
            </a: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CAediting_279186 of </a:t>
            </a:r>
            <a:r>
              <a:rPr lang="en-US" altLang="zh-CN" sz="1000" i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RHOA</a:t>
            </a: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 in MET500 (metastasis tumors from lung) 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graphicFrame>
        <p:nvGraphicFramePr>
          <p:cNvPr id="148" name="图表 147">
            <a:extLst>
              <a:ext uri="{FF2B5EF4-FFF2-40B4-BE49-F238E27FC236}">
                <a16:creationId xmlns:a16="http://schemas.microsoft.com/office/drawing/2014/main" xmlns="" id="{AFD09ADF-554D-763E-FD32-F1A6C82419D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02309309"/>
              </p:ext>
            </p:extLst>
          </p:nvPr>
        </p:nvGraphicFramePr>
        <p:xfrm>
          <a:off x="2537307" y="4490812"/>
          <a:ext cx="3417903" cy="19823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49" name="TextBox 50">
            <a:extLst>
              <a:ext uri="{FF2B5EF4-FFF2-40B4-BE49-F238E27FC236}">
                <a16:creationId xmlns:a16="http://schemas.microsoft.com/office/drawing/2014/main" xmlns="" id="{9A93F60E-AC3B-4518-A435-EC1C418602FC}"/>
              </a:ext>
            </a:extLst>
          </p:cNvPr>
          <p:cNvSpPr txBox="1"/>
          <p:nvPr/>
        </p:nvSpPr>
        <p:spPr>
          <a:xfrm rot="16200000">
            <a:off x="1656451" y="5290010"/>
            <a:ext cx="15578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ctr"/>
            <a:r>
              <a:rPr lang="en-US" altLang="zh-CN" sz="1000" i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RHOA </a:t>
            </a: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expression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150" name="TextBox 20">
            <a:extLst>
              <a:ext uri="{FF2B5EF4-FFF2-40B4-BE49-F238E27FC236}">
                <a16:creationId xmlns:a16="http://schemas.microsoft.com/office/drawing/2014/main" xmlns="" id="{E9CD17DC-45E0-443B-8FAB-2943586E325D}"/>
              </a:ext>
            </a:extLst>
          </p:cNvPr>
          <p:cNvSpPr txBox="1"/>
          <p:nvPr/>
        </p:nvSpPr>
        <p:spPr>
          <a:xfrm>
            <a:off x="2957682" y="6516203"/>
            <a:ext cx="27026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ctr"/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Editing frequency of CAediting_279186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151" name="TextBox 23">
            <a:extLst>
              <a:ext uri="{FF2B5EF4-FFF2-40B4-BE49-F238E27FC236}">
                <a16:creationId xmlns:a16="http://schemas.microsoft.com/office/drawing/2014/main" xmlns="" id="{A779D5B3-D772-44D1-ADD0-D1EDB8A31D89}"/>
              </a:ext>
            </a:extLst>
          </p:cNvPr>
          <p:cNvSpPr txBox="1"/>
          <p:nvPr/>
        </p:nvSpPr>
        <p:spPr>
          <a:xfrm>
            <a:off x="3361112" y="4657054"/>
            <a:ext cx="17702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r>
              <a:rPr lang="en-US" altLang="zh-CN" sz="1000" i="1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P </a:t>
            </a: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= 0.25</a:t>
            </a:r>
            <a:r>
              <a:rPr lang="zh-CN" altLang="en-US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，</a:t>
            </a: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R = −</a:t>
            </a: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0.64</a:t>
            </a:r>
          </a:p>
        </p:txBody>
      </p:sp>
      <p:pic>
        <p:nvPicPr>
          <p:cNvPr id="152" name="Picture 7">
            <a:extLst>
              <a:ext uri="{FF2B5EF4-FFF2-40B4-BE49-F238E27FC236}">
                <a16:creationId xmlns:a16="http://schemas.microsoft.com/office/drawing/2014/main" xmlns="" id="{D2AE840C-77EF-98E4-62E6-2CD755A6159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88" b="7708"/>
          <a:stretch/>
        </p:blipFill>
        <p:spPr bwMode="auto">
          <a:xfrm>
            <a:off x="808314" y="4621049"/>
            <a:ext cx="1385523" cy="1554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" name="TextBox 42">
            <a:extLst>
              <a:ext uri="{FF2B5EF4-FFF2-40B4-BE49-F238E27FC236}">
                <a16:creationId xmlns:a16="http://schemas.microsoft.com/office/drawing/2014/main" xmlns="" id="{8501F3E4-E33D-4262-9A3E-4426AB3491F6}"/>
              </a:ext>
            </a:extLst>
          </p:cNvPr>
          <p:cNvSpPr txBox="1"/>
          <p:nvPr/>
        </p:nvSpPr>
        <p:spPr>
          <a:xfrm rot="19453388">
            <a:off x="749011" y="6393093"/>
            <a:ext cx="1281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r"/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Metastasis to Liver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154" name="TextBox 43">
            <a:extLst>
              <a:ext uri="{FF2B5EF4-FFF2-40B4-BE49-F238E27FC236}">
                <a16:creationId xmlns:a16="http://schemas.microsoft.com/office/drawing/2014/main" xmlns="" id="{478B3955-792F-406E-AC45-0A335A4B028E}"/>
              </a:ext>
            </a:extLst>
          </p:cNvPr>
          <p:cNvSpPr txBox="1"/>
          <p:nvPr/>
        </p:nvSpPr>
        <p:spPr>
          <a:xfrm rot="19453388">
            <a:off x="230426" y="6377465"/>
            <a:ext cx="11557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r"/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Primary lung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155" name="TextBox 35">
            <a:extLst>
              <a:ext uri="{FF2B5EF4-FFF2-40B4-BE49-F238E27FC236}">
                <a16:creationId xmlns:a16="http://schemas.microsoft.com/office/drawing/2014/main" xmlns="" id="{9FC5D549-DE9B-40DF-AE1E-FFF769CDE2D9}"/>
              </a:ext>
            </a:extLst>
          </p:cNvPr>
          <p:cNvSpPr txBox="1"/>
          <p:nvPr/>
        </p:nvSpPr>
        <p:spPr>
          <a:xfrm>
            <a:off x="283024" y="4602394"/>
            <a:ext cx="516708" cy="1546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r">
              <a:lnSpc>
                <a:spcPct val="105000"/>
              </a:lnSpc>
            </a:pP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0.40</a:t>
            </a:r>
          </a:p>
          <a:p>
            <a:pPr algn="r">
              <a:lnSpc>
                <a:spcPct val="105000"/>
              </a:lnSpc>
            </a:pPr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algn="r">
              <a:lnSpc>
                <a:spcPct val="105000"/>
              </a:lnSpc>
            </a:pP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0.35</a:t>
            </a:r>
          </a:p>
          <a:p>
            <a:pPr algn="r">
              <a:lnSpc>
                <a:spcPct val="105000"/>
              </a:lnSpc>
            </a:pPr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algn="r">
              <a:lnSpc>
                <a:spcPct val="105000"/>
              </a:lnSpc>
            </a:pP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0.30</a:t>
            </a:r>
          </a:p>
          <a:p>
            <a:pPr algn="r">
              <a:lnSpc>
                <a:spcPct val="105000"/>
              </a:lnSpc>
            </a:pPr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algn="r">
              <a:lnSpc>
                <a:spcPct val="105000"/>
              </a:lnSpc>
            </a:pP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0.25</a:t>
            </a:r>
          </a:p>
          <a:p>
            <a:pPr algn="r">
              <a:lnSpc>
                <a:spcPct val="105000"/>
              </a:lnSpc>
            </a:pPr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algn="r">
              <a:lnSpc>
                <a:spcPct val="105000"/>
              </a:lnSpc>
            </a:pP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0.20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156" name="TextBox 34">
            <a:extLst>
              <a:ext uri="{FF2B5EF4-FFF2-40B4-BE49-F238E27FC236}">
                <a16:creationId xmlns:a16="http://schemas.microsoft.com/office/drawing/2014/main" xmlns="" id="{60061F55-8026-4F2B-9CBC-C6ED64E7F45F}"/>
              </a:ext>
            </a:extLst>
          </p:cNvPr>
          <p:cNvSpPr txBox="1"/>
          <p:nvPr/>
        </p:nvSpPr>
        <p:spPr>
          <a:xfrm rot="16200000">
            <a:off x="-347208" y="5305796"/>
            <a:ext cx="14374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ctr"/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CAediting_279186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157" name="TextBox 23">
            <a:extLst>
              <a:ext uri="{FF2B5EF4-FFF2-40B4-BE49-F238E27FC236}">
                <a16:creationId xmlns:a16="http://schemas.microsoft.com/office/drawing/2014/main" xmlns="" id="{A779D5B3-D772-44D1-ADD0-D1EDB8A31D89}"/>
              </a:ext>
            </a:extLst>
          </p:cNvPr>
          <p:cNvSpPr txBox="1"/>
          <p:nvPr/>
        </p:nvSpPr>
        <p:spPr>
          <a:xfrm>
            <a:off x="795258" y="5369556"/>
            <a:ext cx="13760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Primary &lt; metastasis</a:t>
            </a:r>
          </a:p>
          <a:p>
            <a:r>
              <a:rPr lang="en-US" altLang="zh-CN" sz="1000" i="1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P </a:t>
            </a: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= 0.10</a:t>
            </a:r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pic>
        <p:nvPicPr>
          <p:cNvPr id="158" name="Picture 2">
            <a:extLst>
              <a:ext uri="{FF2B5EF4-FFF2-40B4-BE49-F238E27FC236}">
                <a16:creationId xmlns:a16="http://schemas.microsoft.com/office/drawing/2014/main" xmlns="" id="{507EF9B6-B5E6-E1FF-632A-F6B980185E6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33" b="9105"/>
          <a:stretch/>
        </p:blipFill>
        <p:spPr bwMode="auto">
          <a:xfrm>
            <a:off x="2881378" y="2367704"/>
            <a:ext cx="2865671" cy="136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9" name="Picture 3">
            <a:extLst>
              <a:ext uri="{FF2B5EF4-FFF2-40B4-BE49-F238E27FC236}">
                <a16:creationId xmlns:a16="http://schemas.microsoft.com/office/drawing/2014/main" xmlns="" id="{58E7EED2-82B5-EFBF-642D-043E6A6218E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76" b="50000"/>
          <a:stretch/>
        </p:blipFill>
        <p:spPr bwMode="auto">
          <a:xfrm>
            <a:off x="826533" y="2365409"/>
            <a:ext cx="1397711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0" name="TextBox 23">
            <a:extLst>
              <a:ext uri="{FF2B5EF4-FFF2-40B4-BE49-F238E27FC236}">
                <a16:creationId xmlns:a16="http://schemas.microsoft.com/office/drawing/2014/main" xmlns="" id="{A779D5B3-D772-44D1-ADD0-D1EDB8A31D89}"/>
              </a:ext>
            </a:extLst>
          </p:cNvPr>
          <p:cNvSpPr txBox="1"/>
          <p:nvPr/>
        </p:nvSpPr>
        <p:spPr>
          <a:xfrm>
            <a:off x="1091527" y="2444593"/>
            <a:ext cx="7548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r>
              <a:rPr lang="en-US" altLang="zh-CN" sz="1000" i="1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P </a:t>
            </a: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= 0.04</a:t>
            </a:r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162" name="TextBox 23">
            <a:extLst>
              <a:ext uri="{FF2B5EF4-FFF2-40B4-BE49-F238E27FC236}">
                <a16:creationId xmlns:a16="http://schemas.microsoft.com/office/drawing/2014/main" xmlns="" id="{A779D5B3-D772-44D1-ADD0-D1EDB8A31D89}"/>
              </a:ext>
            </a:extLst>
          </p:cNvPr>
          <p:cNvSpPr txBox="1"/>
          <p:nvPr/>
        </p:nvSpPr>
        <p:spPr>
          <a:xfrm>
            <a:off x="6429322" y="2437018"/>
            <a:ext cx="12823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Primary &gt; LN meta</a:t>
            </a:r>
          </a:p>
          <a:p>
            <a:pPr algn="ctr"/>
            <a:r>
              <a:rPr lang="en-US" altLang="zh-CN" sz="1000" i="1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P </a:t>
            </a: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= 0.15</a:t>
            </a:r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163" name="TextBox 43">
            <a:extLst>
              <a:ext uri="{FF2B5EF4-FFF2-40B4-BE49-F238E27FC236}">
                <a16:creationId xmlns:a16="http://schemas.microsoft.com/office/drawing/2014/main" xmlns="" id="{478B3955-792F-406E-AC45-0A335A4B028E}"/>
              </a:ext>
            </a:extLst>
          </p:cNvPr>
          <p:cNvSpPr txBox="1"/>
          <p:nvPr/>
        </p:nvSpPr>
        <p:spPr>
          <a:xfrm rot="19453388">
            <a:off x="5771147" y="3945774"/>
            <a:ext cx="11557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r"/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Primary </a:t>
            </a: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lung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164" name="TextBox 42">
            <a:extLst>
              <a:ext uri="{FF2B5EF4-FFF2-40B4-BE49-F238E27FC236}">
                <a16:creationId xmlns:a16="http://schemas.microsoft.com/office/drawing/2014/main" xmlns="" id="{8501F3E4-E33D-4262-9A3E-4426AB3491F6}"/>
              </a:ext>
            </a:extLst>
          </p:cNvPr>
          <p:cNvSpPr txBox="1"/>
          <p:nvPr/>
        </p:nvSpPr>
        <p:spPr>
          <a:xfrm rot="19453388">
            <a:off x="6287860" y="3948544"/>
            <a:ext cx="12816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r"/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Metastasis to lymph node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165" name="TextBox 49">
            <a:extLst>
              <a:ext uri="{FF2B5EF4-FFF2-40B4-BE49-F238E27FC236}">
                <a16:creationId xmlns:a16="http://schemas.microsoft.com/office/drawing/2014/main" xmlns="" id="{23DABA01-F0DD-4F10-AF07-7E456351F688}"/>
              </a:ext>
            </a:extLst>
          </p:cNvPr>
          <p:cNvSpPr txBox="1"/>
          <p:nvPr/>
        </p:nvSpPr>
        <p:spPr>
          <a:xfrm>
            <a:off x="5927009" y="2327278"/>
            <a:ext cx="516708" cy="13203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r">
              <a:lnSpc>
                <a:spcPct val="114000"/>
              </a:lnSpc>
            </a:pP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800</a:t>
            </a:r>
          </a:p>
          <a:p>
            <a:pPr algn="r">
              <a:lnSpc>
                <a:spcPct val="114000"/>
              </a:lnSpc>
            </a:pPr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algn="r">
              <a:lnSpc>
                <a:spcPct val="114000"/>
              </a:lnSpc>
            </a:pP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600</a:t>
            </a:r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algn="r">
              <a:lnSpc>
                <a:spcPct val="114000"/>
              </a:lnSpc>
            </a:pPr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algn="r">
              <a:lnSpc>
                <a:spcPct val="114000"/>
              </a:lnSpc>
            </a:pP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400</a:t>
            </a:r>
          </a:p>
          <a:p>
            <a:pPr algn="r">
              <a:lnSpc>
                <a:spcPct val="114000"/>
              </a:lnSpc>
            </a:pPr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algn="r">
              <a:lnSpc>
                <a:spcPct val="114000"/>
              </a:lnSpc>
            </a:pP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200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166" name="TextBox 51">
            <a:extLst>
              <a:ext uri="{FF2B5EF4-FFF2-40B4-BE49-F238E27FC236}">
                <a16:creationId xmlns:a16="http://schemas.microsoft.com/office/drawing/2014/main" xmlns="" id="{0B60A23E-4DD9-4198-B079-711080114AF6}"/>
              </a:ext>
            </a:extLst>
          </p:cNvPr>
          <p:cNvSpPr txBox="1"/>
          <p:nvPr/>
        </p:nvSpPr>
        <p:spPr>
          <a:xfrm>
            <a:off x="1357101" y="2039870"/>
            <a:ext cx="57413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ctr"/>
            <a:r>
              <a:rPr lang="en-US" altLang="zh-CN" sz="1000" b="1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B</a:t>
            </a: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CAediting_279186 of </a:t>
            </a:r>
            <a:r>
              <a:rPr lang="en-US" altLang="zh-CN" sz="1000" i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RHOA</a:t>
            </a: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 in CCLE (metastasis tumors from lung) 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167" name="TextBox 50">
            <a:extLst>
              <a:ext uri="{FF2B5EF4-FFF2-40B4-BE49-F238E27FC236}">
                <a16:creationId xmlns:a16="http://schemas.microsoft.com/office/drawing/2014/main" xmlns="" id="{9A93F60E-AC3B-4518-A435-EC1C418602FC}"/>
              </a:ext>
            </a:extLst>
          </p:cNvPr>
          <p:cNvSpPr txBox="1"/>
          <p:nvPr/>
        </p:nvSpPr>
        <p:spPr>
          <a:xfrm rot="16200000">
            <a:off x="5271426" y="2952105"/>
            <a:ext cx="13209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ctr"/>
            <a:r>
              <a:rPr lang="en-US" altLang="zh-CN" sz="1000" i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RHOA </a:t>
            </a: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expression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168" name="TextBox 20">
            <a:extLst>
              <a:ext uri="{FF2B5EF4-FFF2-40B4-BE49-F238E27FC236}">
                <a16:creationId xmlns:a16="http://schemas.microsoft.com/office/drawing/2014/main" xmlns="" id="{E9CD17DC-45E0-443B-8FAB-2943586E325D}"/>
              </a:ext>
            </a:extLst>
          </p:cNvPr>
          <p:cNvSpPr txBox="1"/>
          <p:nvPr/>
        </p:nvSpPr>
        <p:spPr>
          <a:xfrm>
            <a:off x="2881378" y="3972537"/>
            <a:ext cx="27026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ctr"/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Editing frequency of CAediting_279186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169" name="TextBox 48">
            <a:extLst>
              <a:ext uri="{FF2B5EF4-FFF2-40B4-BE49-F238E27FC236}">
                <a16:creationId xmlns:a16="http://schemas.microsoft.com/office/drawing/2014/main" xmlns="" id="{3F8D9458-C279-409A-9FF3-734A01A0E066}"/>
              </a:ext>
            </a:extLst>
          </p:cNvPr>
          <p:cNvSpPr txBox="1"/>
          <p:nvPr/>
        </p:nvSpPr>
        <p:spPr>
          <a:xfrm>
            <a:off x="3006903" y="3767816"/>
            <a:ext cx="27401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   </a:t>
            </a: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       0.2                      0.4                       0.6  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170" name="TextBox 49">
            <a:extLst>
              <a:ext uri="{FF2B5EF4-FFF2-40B4-BE49-F238E27FC236}">
                <a16:creationId xmlns:a16="http://schemas.microsoft.com/office/drawing/2014/main" xmlns="" id="{23DABA01-F0DD-4F10-AF07-7E456351F688}"/>
              </a:ext>
            </a:extLst>
          </p:cNvPr>
          <p:cNvSpPr txBox="1"/>
          <p:nvPr/>
        </p:nvSpPr>
        <p:spPr>
          <a:xfrm>
            <a:off x="2364670" y="2362446"/>
            <a:ext cx="516708" cy="121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r">
              <a:lnSpc>
                <a:spcPct val="105000"/>
              </a:lnSpc>
            </a:pP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800</a:t>
            </a:r>
          </a:p>
          <a:p>
            <a:pPr algn="r">
              <a:lnSpc>
                <a:spcPct val="105000"/>
              </a:lnSpc>
            </a:pPr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algn="r">
              <a:lnSpc>
                <a:spcPct val="105000"/>
              </a:lnSpc>
            </a:pP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600</a:t>
            </a:r>
          </a:p>
          <a:p>
            <a:pPr algn="r">
              <a:lnSpc>
                <a:spcPct val="105000"/>
              </a:lnSpc>
            </a:pPr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algn="r">
              <a:lnSpc>
                <a:spcPct val="105000"/>
              </a:lnSpc>
            </a:pP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400</a:t>
            </a:r>
          </a:p>
          <a:p>
            <a:pPr algn="r">
              <a:lnSpc>
                <a:spcPct val="105000"/>
              </a:lnSpc>
            </a:pPr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algn="r">
              <a:lnSpc>
                <a:spcPct val="105000"/>
              </a:lnSpc>
            </a:pP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200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171" name="TextBox 50">
            <a:extLst>
              <a:ext uri="{FF2B5EF4-FFF2-40B4-BE49-F238E27FC236}">
                <a16:creationId xmlns:a16="http://schemas.microsoft.com/office/drawing/2014/main" xmlns="" id="{9A93F60E-AC3B-4518-A435-EC1C418602FC}"/>
              </a:ext>
            </a:extLst>
          </p:cNvPr>
          <p:cNvSpPr txBox="1"/>
          <p:nvPr/>
        </p:nvSpPr>
        <p:spPr>
          <a:xfrm rot="16200000">
            <a:off x="1722505" y="2873355"/>
            <a:ext cx="13529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ctr"/>
            <a:r>
              <a:rPr lang="en-US" altLang="zh-CN" sz="1000" i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RHOA </a:t>
            </a: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expression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172" name="矩形 171">
            <a:extLst>
              <a:ext uri="{FF2B5EF4-FFF2-40B4-BE49-F238E27FC236}">
                <a16:creationId xmlns:a16="http://schemas.microsoft.com/office/drawing/2014/main" xmlns="" id="{C89723C1-7B19-6E2A-1BA8-11089E39E80C}"/>
              </a:ext>
            </a:extLst>
          </p:cNvPr>
          <p:cNvSpPr/>
          <p:nvPr/>
        </p:nvSpPr>
        <p:spPr>
          <a:xfrm>
            <a:off x="3006903" y="2441811"/>
            <a:ext cx="1210086" cy="916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00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173" name="TextBox 23">
            <a:extLst>
              <a:ext uri="{FF2B5EF4-FFF2-40B4-BE49-F238E27FC236}">
                <a16:creationId xmlns:a16="http://schemas.microsoft.com/office/drawing/2014/main" xmlns="" id="{A779D5B3-D772-44D1-ADD0-D1EDB8A31D89}"/>
              </a:ext>
            </a:extLst>
          </p:cNvPr>
          <p:cNvSpPr txBox="1"/>
          <p:nvPr/>
        </p:nvSpPr>
        <p:spPr>
          <a:xfrm>
            <a:off x="3400465" y="2417935"/>
            <a:ext cx="2025463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r>
              <a:rPr lang="en-US" altLang="zh-CN" sz="1000" i="1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P </a:t>
            </a: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= 0.02</a:t>
            </a:r>
            <a:r>
              <a:rPr lang="zh-CN" altLang="en-US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，</a:t>
            </a: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R = −</a:t>
            </a: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0.19</a:t>
            </a:r>
          </a:p>
        </p:txBody>
      </p:sp>
      <p:sp>
        <p:nvSpPr>
          <p:cNvPr id="174" name="TextBox 43">
            <a:extLst>
              <a:ext uri="{FF2B5EF4-FFF2-40B4-BE49-F238E27FC236}">
                <a16:creationId xmlns:a16="http://schemas.microsoft.com/office/drawing/2014/main" xmlns="" id="{478B3955-792F-406E-AC45-0A335A4B028E}"/>
              </a:ext>
            </a:extLst>
          </p:cNvPr>
          <p:cNvSpPr txBox="1"/>
          <p:nvPr/>
        </p:nvSpPr>
        <p:spPr>
          <a:xfrm rot="19453388">
            <a:off x="163925" y="4007058"/>
            <a:ext cx="11557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r"/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Primary lung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175" name="TextBox 42">
            <a:extLst>
              <a:ext uri="{FF2B5EF4-FFF2-40B4-BE49-F238E27FC236}">
                <a16:creationId xmlns:a16="http://schemas.microsoft.com/office/drawing/2014/main" xmlns="" id="{8501F3E4-E33D-4262-9A3E-4426AB3491F6}"/>
              </a:ext>
            </a:extLst>
          </p:cNvPr>
          <p:cNvSpPr txBox="1"/>
          <p:nvPr/>
        </p:nvSpPr>
        <p:spPr>
          <a:xfrm rot="19453388">
            <a:off x="680638" y="4009828"/>
            <a:ext cx="12816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r"/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Metastasis to lymph node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176" name="TextBox 35">
            <a:extLst>
              <a:ext uri="{FF2B5EF4-FFF2-40B4-BE49-F238E27FC236}">
                <a16:creationId xmlns:a16="http://schemas.microsoft.com/office/drawing/2014/main" xmlns="" id="{9FC5D549-DE9B-40DF-AE1E-FFF769CDE2D9}"/>
              </a:ext>
            </a:extLst>
          </p:cNvPr>
          <p:cNvSpPr txBox="1"/>
          <p:nvPr/>
        </p:nvSpPr>
        <p:spPr>
          <a:xfrm>
            <a:off x="291607" y="2366223"/>
            <a:ext cx="5167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r"/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0.50</a:t>
            </a:r>
          </a:p>
          <a:p>
            <a:pPr algn="r"/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algn="r"/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0.40</a:t>
            </a:r>
          </a:p>
          <a:p>
            <a:pPr algn="r"/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algn="r"/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0.30</a:t>
            </a:r>
          </a:p>
          <a:p>
            <a:pPr algn="r"/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algn="r"/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0.20</a:t>
            </a:r>
          </a:p>
          <a:p>
            <a:pPr algn="r"/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algn="r"/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0.10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177" name="TextBox 34">
            <a:extLst>
              <a:ext uri="{FF2B5EF4-FFF2-40B4-BE49-F238E27FC236}">
                <a16:creationId xmlns:a16="http://schemas.microsoft.com/office/drawing/2014/main" xmlns="" id="{60061F55-8026-4F2B-9CBC-C6ED64E7F45F}"/>
              </a:ext>
            </a:extLst>
          </p:cNvPr>
          <p:cNvSpPr txBox="1"/>
          <p:nvPr/>
        </p:nvSpPr>
        <p:spPr>
          <a:xfrm rot="16200000">
            <a:off x="-334339" y="2982623"/>
            <a:ext cx="14374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ctr"/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CAediting_279186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6685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99"/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446</TotalTime>
  <Words>194</Words>
  <Application>Microsoft Office PowerPoint</Application>
  <PresentationFormat>自定义</PresentationFormat>
  <Paragraphs>108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主题​​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吴思佳</dc:creator>
  <cp:lastModifiedBy>吴思佳</cp:lastModifiedBy>
  <cp:revision>18</cp:revision>
  <dcterms:created xsi:type="dcterms:W3CDTF">2022-08-11T07:51:47Z</dcterms:created>
  <dcterms:modified xsi:type="dcterms:W3CDTF">2022-12-12T04:26:53Z</dcterms:modified>
</cp:coreProperties>
</file>