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 = '1.0' encoding = 'UTF-8' standalone = 'yes'?>
<Relationships xmlns="http://schemas.openxmlformats.org/package/2006/relationships">
   <Relationship Id="rId1" Type="http://schemas.openxmlformats.org/officeDocument/2006/relationships/officeDocument" Target="ppt/presentation.xml"/>
   <Relationship Id="rId2" Type="http://schemas.openxmlformats.org/package/2006/relationships/metadata/thumbnail" Target="docProps/thumbnail.jpeg"/>
   <Relationship Id="rId3" Type="http://schemas.openxmlformats.org/package/2006/relationships/metadata/core-properties" Target="docProps/core.xml"/>
   <Relationship Id="rId4" Type="http://schemas.openxmlformats.org/officeDocument/2006/relationships/extended-properties" Target="docProps/app.xml"/>
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7" r:id="rId3"/>
    <p:sldId id="262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59" userDrawn="1">
          <p15:clr>
            <a:srgbClr val="A4A3A4"/>
          </p15:clr>
        </p15:guide>
        <p15:guide id="2" pos="4974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4C7E7"/>
    <a:srgbClr val="F8CBA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67" autoAdjust="0"/>
    <p:restoredTop sz="94660"/>
  </p:normalViewPr>
  <p:slideViewPr>
    <p:cSldViewPr snapToGrid="0" showGuides="1">
      <p:cViewPr varScale="1">
        <p:scale>
          <a:sx n="102" d="100"/>
          <a:sy n="102" d="100"/>
        </p:scale>
        <p:origin x="192" y="456"/>
      </p:cViewPr>
      <p:guideLst>
        <p:guide orient="horz" pos="459"/>
        <p:guide pos="4974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 = '1.0' encoding = 'UTF-8' standalone = 'yes'?>
<Relationships xmlns="http://schemas.openxmlformats.org/package/2006/relationships">
   <Relationship Id="rId1" Type="http://schemas.openxmlformats.org/officeDocument/2006/relationships/slideMaster" Target="slideMasters/slideMaster1.xml"/>
   <Relationship Id="rId2" Type="http://schemas.openxmlformats.org/officeDocument/2006/relationships/slide" Target="slides/slide1.xml"/>
   <Relationship Id="rId3" Type="http://schemas.openxmlformats.org/officeDocument/2006/relationships/slide" Target="slides/slide2.xml"/>
   <Relationship Id="rId4" Type="http://schemas.openxmlformats.org/officeDocument/2006/relationships/slide" Target="slides/slide3.xml"/>
   <Relationship Id="rId5" Type="http://schemas.openxmlformats.org/officeDocument/2006/relationships/presProps" Target="presProps.xml"/>
   <Relationship Id="rId6" Type="http://schemas.openxmlformats.org/officeDocument/2006/relationships/viewProps" Target="viewProps.xml"/>
   <Relationship Id="rId7" Type="http://schemas.openxmlformats.org/officeDocument/2006/relationships/theme" Target="theme/theme1.xml"/>
   <Relationship Id="rId8" Type="http://schemas.openxmlformats.org/officeDocument/2006/relationships/tableStyles" Target="tableStyles.xml"/>
</Relationships>
</file>

<file path=ppt/slideLayouts/_rels/slideLayout1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2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3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4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5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6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7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8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9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10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11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7A1199-254A-4B36-8B5B-323235F615C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6F204DB-FD22-417C-9FF9-4B18F2E3760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A37E8DA-011D-408C-996E-A150CD04F7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42F56D-8E40-433D-B17D-D0FEB5072D49}" type="datetimeFigureOut">
              <a:rPr lang="en-GB" smtClean="0"/>
              <a:t>12/06/2020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64C2F2-21BB-4BD8-876E-25969F3E50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7B67CC-4781-4949-8C12-5DC84AED03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D57F3F-D7AC-447D-9080-84E6EF6B916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862281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678452-7556-4781-8796-099FAB30FC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62A907-4C64-42F6-8908-5FBCB36EE3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85F2D5D-779F-462D-AA21-335724D72B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42F56D-8E40-433D-B17D-D0FEB5072D49}" type="datetimeFigureOut">
              <a:rPr lang="en-GB" smtClean="0"/>
              <a:t>12/06/2020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5F0C787-996A-47D0-AD12-06BD87523C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1F6AC1-9A10-4BED-AEB2-1A774BB124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D57F3F-D7AC-447D-9080-84E6EF6B916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128164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D222D4-49A4-4277-A322-69F7CE55FB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148D11A-A1B7-4888-ADD4-F75B1C8C716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D4A9343-F92E-428D-A5E9-790AAC6EFA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42F56D-8E40-433D-B17D-D0FEB5072D49}" type="datetimeFigureOut">
              <a:rPr lang="en-GB" smtClean="0"/>
              <a:t>12/06/2020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F29583-F481-43A2-BD10-33BCDFDB59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F21BA2-6CCE-488C-A1BB-8FF23C45E3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D57F3F-D7AC-447D-9080-84E6EF6B916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387010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54D520-3200-4C80-8CA2-3ECF396A48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F55590-9116-4E73-A7B7-331E0B64EA4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AB7A10C-2ABD-4E3E-951D-49085495D3E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80C410D-2E23-4561-9DEF-83F57873A5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42F56D-8E40-433D-B17D-D0FEB5072D49}" type="datetimeFigureOut">
              <a:rPr lang="en-GB" smtClean="0"/>
              <a:t>12/06/2020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FBAB4B5-FB2A-4F3A-91D5-7680EEE84D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358D2EF-8969-4B3A-BC1B-995C72820C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D57F3F-D7AC-447D-9080-84E6EF6B916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797947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145249-4816-4B5B-8BBE-B89F51F31A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8E9C1B8-2E9A-434C-9B76-4B20DAC7242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86B7450-ECBA-4F35-8448-692DDEAACF7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3F0D58F-6B92-4C55-AD9D-06082D0A09F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A8F1B75-7982-49F9-88FE-25A3ACD171D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BE6E4ED-C8A7-4082-8E13-4D0DCEE9E4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42F56D-8E40-433D-B17D-D0FEB5072D49}" type="datetimeFigureOut">
              <a:rPr lang="en-GB" smtClean="0"/>
              <a:t>12/06/2020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C2299C7-DB0A-4D60-B897-EEE45AA86F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7C0D7C9-E6A4-4A71-8AC6-5CCC743A7A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D57F3F-D7AC-447D-9080-84E6EF6B916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85043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A1876D-7C83-4202-81D9-2ED5714458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63A0FB4-ED79-4D2A-BED7-F91ACC271C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42F56D-8E40-433D-B17D-D0FEB5072D49}" type="datetimeFigureOut">
              <a:rPr lang="en-GB" smtClean="0"/>
              <a:t>12/06/2020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9941EC6-9161-4C13-9B50-80B3217ACC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4799787-3A08-4240-8D93-18CC499FBD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D57F3F-D7AC-447D-9080-84E6EF6B916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310547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BC74FC0-BFB1-4A62-A1C4-BF117E1404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42F56D-8E40-433D-B17D-D0FEB5072D49}" type="datetimeFigureOut">
              <a:rPr lang="en-GB" smtClean="0"/>
              <a:t>12/06/2020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F011A8A-F282-4B76-B0F4-4AB9FA3605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6C86B1B-B37E-4C8E-9766-4D77951544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D57F3F-D7AC-447D-9080-84E6EF6B916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27164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925CC8-73CC-4DA3-A10B-E07DBF8F16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5E8D7D-EACE-47FE-83D7-44A7422E93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D1DFAE0-C387-4CEC-9636-D519AC2BD5C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72EB04B-10DD-4C53-AC2B-18205DD3C9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42F56D-8E40-433D-B17D-D0FEB5072D49}" type="datetimeFigureOut">
              <a:rPr lang="en-GB" smtClean="0"/>
              <a:t>12/06/2020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E6AFFEF-C49D-4767-9257-8A236ECD9E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3ED4CD4-253A-4252-9305-4A94E670E6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D57F3F-D7AC-447D-9080-84E6EF6B916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600634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16EE15-0BEB-4454-9091-6FEC10DA77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BACC536-1973-45F0-973D-F7EFEEE3F1C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611D7BD-8D89-479F-8C11-F441DA6D13D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4CBFBDB-9CA0-47AC-B2F4-9E3089D9D0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42F56D-8E40-433D-B17D-D0FEB5072D49}" type="datetimeFigureOut">
              <a:rPr lang="en-GB" smtClean="0"/>
              <a:t>12/06/2020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4074148-FAB7-46C7-BA10-D03CA6C051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B605119-13A1-4E31-BF77-1829D1C2A7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D57F3F-D7AC-447D-9080-84E6EF6B916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373848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700405-5EE6-4DBF-A5E1-A3781D7C62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4D401C8-F8C8-443B-AD5E-2198B6E9DC0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0F3C04-EE59-40CC-BFFC-6102F56F50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42F56D-8E40-433D-B17D-D0FEB5072D49}" type="datetimeFigureOut">
              <a:rPr lang="en-GB" smtClean="0"/>
              <a:t>12/06/2020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46B647-14EC-487A-881F-47CD8CF31E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8701AD3-63E0-41A5-886C-F6DD34D9E0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D57F3F-D7AC-447D-9080-84E6EF6B916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357832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82D58C2-462E-4A52-BFE6-6112373DB64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9B91706-C032-4577-B1D3-131F77F9D1E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DB819B2-01D6-4ECF-AE2A-5EA76DA599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42F56D-8E40-433D-B17D-D0FEB5072D49}" type="datetimeFigureOut">
              <a:rPr lang="en-GB" smtClean="0"/>
              <a:t>12/06/2020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54F90A-E7BA-4692-9F4F-45EA7D8A3A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69FA95E-9A10-43A0-AFB8-4A4FDFC184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D57F3F-D7AC-447D-9080-84E6EF6B916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90071702"/>
      </p:ext>
    </p:extLst>
  </p:cSld>
  <p:clrMapOvr>
    <a:masterClrMapping/>
  </p:clrMapOvr>
</p:sldLayout>
</file>

<file path=ppt/slideMasters/_rels/slideMaster1.xml.rels><?xml version = '1.0' encoding = 'UTF-8' standalone = 'yes'?>
<Relationships xmlns="http://schemas.openxmlformats.org/package/2006/relationships">
   <Relationship Id="rId1" Type="http://schemas.openxmlformats.org/officeDocument/2006/relationships/slideLayout" Target="../slideLayouts/slideLayout1.xml"/>
   <Relationship Id="rId10" Type="http://schemas.openxmlformats.org/officeDocument/2006/relationships/slideLayout" Target="../slideLayouts/slideLayout10.xml"/>
   <Relationship Id="rId11" Type="http://schemas.openxmlformats.org/officeDocument/2006/relationships/slideLayout" Target="../slideLayouts/slideLayout11.xml"/>
   <Relationship Id="rId12" Type="http://schemas.openxmlformats.org/officeDocument/2006/relationships/theme" Target="../theme/theme1.xml"/>
   <Relationship Id="rId2" Type="http://schemas.openxmlformats.org/officeDocument/2006/relationships/slideLayout" Target="../slideLayouts/slideLayout2.xml"/>
   <Relationship Id="rId3" Type="http://schemas.openxmlformats.org/officeDocument/2006/relationships/slideLayout" Target="../slideLayouts/slideLayout3.xml"/>
   <Relationship Id="rId4" Type="http://schemas.openxmlformats.org/officeDocument/2006/relationships/slideLayout" Target="../slideLayouts/slideLayout4.xml"/>
   <Relationship Id="rId5" Type="http://schemas.openxmlformats.org/officeDocument/2006/relationships/slideLayout" Target="../slideLayouts/slideLayout5.xml"/>
   <Relationship Id="rId6" Type="http://schemas.openxmlformats.org/officeDocument/2006/relationships/slideLayout" Target="../slideLayouts/slideLayout6.xml"/>
   <Relationship Id="rId7" Type="http://schemas.openxmlformats.org/officeDocument/2006/relationships/slideLayout" Target="../slideLayouts/slideLayout7.xml"/>
   <Relationship Id="rId8" Type="http://schemas.openxmlformats.org/officeDocument/2006/relationships/slideLayout" Target="../slideLayouts/slideLayout8.xml"/>
   <Relationship Id="rId9" Type="http://schemas.openxmlformats.org/officeDocument/2006/relationships/slideLayout" Target="../slideLayouts/slideLayout9.xml"/>
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10C19CD-3D52-4416-86A7-E468FF1F7D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F2BA436-4484-43E8-899A-E9BB6640A9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942409E-CDEF-46CF-BE88-9B25AC52003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42F56D-8E40-433D-B17D-D0FEB5072D49}" type="datetimeFigureOut">
              <a:rPr lang="en-GB" smtClean="0"/>
              <a:t>12/06/2020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D9898C-25D6-4EBA-B47A-4B5CA966D24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E3A3C7F-08F9-468F-BD31-93A32B53E2D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D57F3F-D7AC-447D-9080-84E6EF6B916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568154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 = '1.0' encoding = 'UTF-8' standalone = 'yes'?>
<Relationships xmlns="http://schemas.openxmlformats.org/package/2006/relationships">
   <Relationship Id="rId1" Type="http://schemas.openxmlformats.org/officeDocument/2006/relationships/slideLayout" Target="../slideLayouts/slideLayout1.xml"/>
   <Relationship Id="rId2" Type="http://schemas.openxmlformats.org/officeDocument/2006/relationships/image" Target="../media/image1.png"/>
   <Relationship Id="rId3" Type="http://schemas.openxmlformats.org/officeDocument/2006/relationships/image" Target="../media/image2.png"/>
   <Relationship Id="rId4" Type="http://schemas.openxmlformats.org/officeDocument/2006/relationships/image" Target="../media/image3.png"/>
</Relationships>
</file>

<file path=ppt/slides/_rels/slide2.xml.rels><?xml version = '1.0' encoding = 'UTF-8' standalone = 'yes'?>
<Relationships xmlns="http://schemas.openxmlformats.org/package/2006/relationships">
   <Relationship Id="rId1" Type="http://schemas.openxmlformats.org/officeDocument/2006/relationships/slideLayout" Target="../slideLayouts/slideLayout1.xml"/>
   <Relationship Id="rId2" Type="http://schemas.openxmlformats.org/officeDocument/2006/relationships/image" Target="../media/image4.png"/>
   <Relationship Id="rId3" Type="http://schemas.openxmlformats.org/officeDocument/2006/relationships/image" Target="../media/image5.jpeg"/>
   <Relationship Id="rId4" Type="http://schemas.openxmlformats.org/officeDocument/2006/relationships/image" Target="../media/image6.png"/>
   <Relationship Id="rId5" Type="http://schemas.microsoft.com/office/2007/relationships/hdphoto" Target="../media/hdphoto1.wdp"/>
   <Relationship Id="rId6" Type="http://schemas.openxmlformats.org/officeDocument/2006/relationships/image" Target="../media/image7.png"/>
</Relationships>
</file>

<file path=ppt/slides/_rels/slide3.xml.rels><?xml version = '1.0' encoding = 'UTF-8' standalone = 'yes'?>
<Relationships xmlns="http://schemas.openxmlformats.org/package/2006/relationships">
   <Relationship Id="rId1" Type="http://schemas.openxmlformats.org/officeDocument/2006/relationships/slideLayout" Target="../slideLayouts/slideLayout1.xml"/>
   <Relationship Id="rId2" Type="http://schemas.openxmlformats.org/officeDocument/2006/relationships/image" Target="../media/image8.png"/>
   <Relationship Id="rId3" Type="http://schemas.openxmlformats.org/officeDocument/2006/relationships/image" Target="../media/image6.png"/>
   <Relationship Id="rId4" Type="http://schemas.microsoft.com/office/2007/relationships/hdphoto" Target="../media/hdphoto1.wdp"/>
   <Relationship Id="rId5" Type="http://schemas.openxmlformats.org/officeDocument/2006/relationships/image" Target="../media/image7.png"/>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122077D-131F-4B64-912A-05DB916863F7}"/>
              </a:ext>
            </a:extLst>
          </p:cNvPr>
          <p:cNvSpPr/>
          <p:nvPr/>
        </p:nvSpPr>
        <p:spPr>
          <a:xfrm>
            <a:off x="0" y="0"/>
            <a:ext cx="190007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/>
              <a:t>Supplemental Figure S1</a:t>
            </a:r>
          </a:p>
        </p:txBody>
      </p:sp>
      <p:pic>
        <p:nvPicPr>
          <p:cNvPr id="5" name="Picture 80" descr="A picture containing screenshot  Description automatically generated">
            <a:extLst>
              <a:ext uri="{FF2B5EF4-FFF2-40B4-BE49-F238E27FC236}">
                <a16:creationId xmlns:a16="http://schemas.microsoft.com/office/drawing/2014/main" id="{DCACB3D6-C721-469F-AEFD-0A3E4A4801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31482" y="3492"/>
            <a:ext cx="7186286" cy="909714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6" name="Arrow: Down 36">
            <a:extLst>
              <a:ext uri="{FF2B5EF4-FFF2-40B4-BE49-F238E27FC236}">
                <a16:creationId xmlns:a16="http://schemas.microsoft.com/office/drawing/2014/main" id="{110299F3-C5F5-4038-B6F8-572B579C5B3A}"/>
              </a:ext>
            </a:extLst>
          </p:cNvPr>
          <p:cNvSpPr/>
          <p:nvPr/>
        </p:nvSpPr>
        <p:spPr>
          <a:xfrm rot="1897842">
            <a:off x="5343265" y="753969"/>
            <a:ext cx="342016" cy="530131"/>
          </a:xfrm>
          <a:custGeom>
            <a:avLst>
              <a:gd name="f0" fmla="val 14632"/>
              <a:gd name="f1" fmla="val 5400"/>
            </a:avLst>
            <a:gdLst>
              <a:gd name="f2" fmla="val 10800000"/>
              <a:gd name="f3" fmla="val 5400000"/>
              <a:gd name="f4" fmla="val 180"/>
              <a:gd name="f5" fmla="val w"/>
              <a:gd name="f6" fmla="val h"/>
              <a:gd name="f7" fmla="val 0"/>
              <a:gd name="f8" fmla="val 21600"/>
              <a:gd name="f9" fmla="val 10800"/>
              <a:gd name="f10" fmla="+- 0 0 -270"/>
              <a:gd name="f11" fmla="+- 0 0 -90"/>
              <a:gd name="f12" fmla="*/ f5 1 21600"/>
              <a:gd name="f13" fmla="*/ f6 1 21600"/>
              <a:gd name="f14" fmla="+- f8 0 f7"/>
              <a:gd name="f15" fmla="pin 0 f1 10800"/>
              <a:gd name="f16" fmla="pin 0 f0 21600"/>
              <a:gd name="f17" fmla="*/ f10 f2 1"/>
              <a:gd name="f18" fmla="*/ f11 f2 1"/>
              <a:gd name="f19" fmla="val f15"/>
              <a:gd name="f20" fmla="val f16"/>
              <a:gd name="f21" fmla="*/ f14 1 21600"/>
              <a:gd name="f22" fmla="*/ f15 f12 1"/>
              <a:gd name="f23" fmla="*/ f16 f13 1"/>
              <a:gd name="f24" fmla="*/ f17 1 f4"/>
              <a:gd name="f25" fmla="*/ f18 1 f4"/>
              <a:gd name="f26" fmla="+- 21600 0 f19"/>
              <a:gd name="f27" fmla="+- 21600 0 f20"/>
              <a:gd name="f28" fmla="*/ 0 f21 1"/>
              <a:gd name="f29" fmla="*/ 21600 f21 1"/>
              <a:gd name="f30" fmla="*/ f19 f12 1"/>
              <a:gd name="f31" fmla="*/ f20 f13 1"/>
              <a:gd name="f32" fmla="+- f24 0 f3"/>
              <a:gd name="f33" fmla="+- f25 0 f3"/>
              <a:gd name="f34" fmla="*/ f27 f19 1"/>
              <a:gd name="f35" fmla="*/ f28 1 f21"/>
              <a:gd name="f36" fmla="*/ f29 1 f21"/>
              <a:gd name="f37" fmla="*/ f26 f12 1"/>
              <a:gd name="f38" fmla="*/ f34 1 10800"/>
              <a:gd name="f39" fmla="*/ f35 f13 1"/>
              <a:gd name="f40" fmla="*/ f35 f12 1"/>
              <a:gd name="f41" fmla="*/ f36 f12 1"/>
              <a:gd name="f42" fmla="+- f20 f38 0"/>
              <a:gd name="f43" fmla="*/ f42 f13 1"/>
            </a:gdLst>
            <a:ahLst>
              <a:ahXY gdRefX="f1" minX="f7" maxX="f9" gdRefY="f0" minY="f7" maxY="f8">
                <a:pos x="f22" y="f23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2">
                <a:pos x="f40" y="f31"/>
              </a:cxn>
              <a:cxn ang="f33">
                <a:pos x="f41" y="f31"/>
              </a:cxn>
            </a:cxnLst>
            <a:rect l="f30" t="f39" r="f37" b="f43"/>
            <a:pathLst>
              <a:path w="21600" h="21600">
                <a:moveTo>
                  <a:pt x="f19" y="f7"/>
                </a:moveTo>
                <a:lnTo>
                  <a:pt x="f19" y="f20"/>
                </a:lnTo>
                <a:lnTo>
                  <a:pt x="f7" y="f20"/>
                </a:lnTo>
                <a:lnTo>
                  <a:pt x="f9" y="f8"/>
                </a:lnTo>
                <a:lnTo>
                  <a:pt x="f8" y="f20"/>
                </a:lnTo>
                <a:lnTo>
                  <a:pt x="f26" y="f20"/>
                </a:lnTo>
                <a:lnTo>
                  <a:pt x="f26" y="f7"/>
                </a:lnTo>
                <a:close/>
              </a:path>
            </a:pathLst>
          </a:custGeom>
          <a:solidFill>
            <a:srgbClr val="4472C4"/>
          </a:solidFill>
          <a:ln w="12701" cap="flat">
            <a:solidFill>
              <a:srgbClr val="2F528F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1800" b="0" i="0" u="none" strike="noStrike" kern="1200" cap="none" spc="0" baseline="0">
              <a:solidFill>
                <a:srgbClr val="FFFFFF"/>
              </a:solidFill>
              <a:uFillTx/>
              <a:latin typeface="Calibri"/>
            </a:endParaRPr>
          </a:p>
        </p:txBody>
      </p:sp>
      <p:sp>
        <p:nvSpPr>
          <p:cNvPr id="7" name="Arrow: Down 60">
            <a:extLst>
              <a:ext uri="{FF2B5EF4-FFF2-40B4-BE49-F238E27FC236}">
                <a16:creationId xmlns:a16="http://schemas.microsoft.com/office/drawing/2014/main" id="{EA62C917-6341-49CB-B136-58CF25701C2D}"/>
              </a:ext>
            </a:extLst>
          </p:cNvPr>
          <p:cNvSpPr/>
          <p:nvPr/>
        </p:nvSpPr>
        <p:spPr>
          <a:xfrm rot="19702158" flipH="1">
            <a:off x="6578342" y="785621"/>
            <a:ext cx="342016" cy="530131"/>
          </a:xfrm>
          <a:custGeom>
            <a:avLst>
              <a:gd name="f0" fmla="val 14632"/>
              <a:gd name="f1" fmla="val 5400"/>
            </a:avLst>
            <a:gdLst>
              <a:gd name="f2" fmla="val 10800000"/>
              <a:gd name="f3" fmla="val 5400000"/>
              <a:gd name="f4" fmla="val 180"/>
              <a:gd name="f5" fmla="val w"/>
              <a:gd name="f6" fmla="val h"/>
              <a:gd name="f7" fmla="val 0"/>
              <a:gd name="f8" fmla="val 21600"/>
              <a:gd name="f9" fmla="val 10800"/>
              <a:gd name="f10" fmla="+- 0 0 -270"/>
              <a:gd name="f11" fmla="+- 0 0 -90"/>
              <a:gd name="f12" fmla="*/ f5 1 21600"/>
              <a:gd name="f13" fmla="*/ f6 1 21600"/>
              <a:gd name="f14" fmla="+- f8 0 f7"/>
              <a:gd name="f15" fmla="pin 0 f1 10800"/>
              <a:gd name="f16" fmla="pin 0 f0 21600"/>
              <a:gd name="f17" fmla="*/ f10 f2 1"/>
              <a:gd name="f18" fmla="*/ f11 f2 1"/>
              <a:gd name="f19" fmla="val f15"/>
              <a:gd name="f20" fmla="val f16"/>
              <a:gd name="f21" fmla="*/ f14 1 21600"/>
              <a:gd name="f22" fmla="*/ f15 f12 1"/>
              <a:gd name="f23" fmla="*/ f16 f13 1"/>
              <a:gd name="f24" fmla="*/ f17 1 f4"/>
              <a:gd name="f25" fmla="*/ f18 1 f4"/>
              <a:gd name="f26" fmla="+- 21600 0 f19"/>
              <a:gd name="f27" fmla="+- 21600 0 f20"/>
              <a:gd name="f28" fmla="*/ 0 f21 1"/>
              <a:gd name="f29" fmla="*/ 21600 f21 1"/>
              <a:gd name="f30" fmla="*/ f19 f12 1"/>
              <a:gd name="f31" fmla="*/ f20 f13 1"/>
              <a:gd name="f32" fmla="+- f24 0 f3"/>
              <a:gd name="f33" fmla="+- f25 0 f3"/>
              <a:gd name="f34" fmla="*/ f27 f19 1"/>
              <a:gd name="f35" fmla="*/ f28 1 f21"/>
              <a:gd name="f36" fmla="*/ f29 1 f21"/>
              <a:gd name="f37" fmla="*/ f26 f12 1"/>
              <a:gd name="f38" fmla="*/ f34 1 10800"/>
              <a:gd name="f39" fmla="*/ f35 f13 1"/>
              <a:gd name="f40" fmla="*/ f35 f12 1"/>
              <a:gd name="f41" fmla="*/ f36 f12 1"/>
              <a:gd name="f42" fmla="+- f20 f38 0"/>
              <a:gd name="f43" fmla="*/ f42 f13 1"/>
            </a:gdLst>
            <a:ahLst>
              <a:ahXY gdRefX="f1" minX="f7" maxX="f9" gdRefY="f0" minY="f7" maxY="f8">
                <a:pos x="f22" y="f23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2">
                <a:pos x="f40" y="f31"/>
              </a:cxn>
              <a:cxn ang="f33">
                <a:pos x="f41" y="f31"/>
              </a:cxn>
            </a:cxnLst>
            <a:rect l="f30" t="f39" r="f37" b="f43"/>
            <a:pathLst>
              <a:path w="21600" h="21600">
                <a:moveTo>
                  <a:pt x="f19" y="f7"/>
                </a:moveTo>
                <a:lnTo>
                  <a:pt x="f19" y="f20"/>
                </a:lnTo>
                <a:lnTo>
                  <a:pt x="f7" y="f20"/>
                </a:lnTo>
                <a:lnTo>
                  <a:pt x="f9" y="f8"/>
                </a:lnTo>
                <a:lnTo>
                  <a:pt x="f8" y="f20"/>
                </a:lnTo>
                <a:lnTo>
                  <a:pt x="f26" y="f20"/>
                </a:lnTo>
                <a:lnTo>
                  <a:pt x="f26" y="f7"/>
                </a:lnTo>
                <a:close/>
              </a:path>
            </a:pathLst>
          </a:custGeom>
          <a:solidFill>
            <a:srgbClr val="C55A11"/>
          </a:solidFill>
          <a:ln w="12701" cap="flat">
            <a:solidFill>
              <a:srgbClr val="843C0C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1800" b="0" i="0" u="none" strike="noStrike" kern="1200" cap="none" spc="0" baseline="0">
              <a:solidFill>
                <a:srgbClr val="FFFFFF"/>
              </a:solidFill>
              <a:uFillTx/>
              <a:latin typeface="Calibri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E59B8F15-8AE4-46A3-A2A8-763B1C538FE8}"/>
              </a:ext>
            </a:extLst>
          </p:cNvPr>
          <p:cNvGrpSpPr/>
          <p:nvPr/>
        </p:nvGrpSpPr>
        <p:grpSpPr>
          <a:xfrm>
            <a:off x="6832191" y="744996"/>
            <a:ext cx="4031950" cy="6002893"/>
            <a:chOff x="6832191" y="792621"/>
            <a:chExt cx="4031950" cy="6002893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48363D86-75D7-4B79-A647-C4A6673FB46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41220"/>
            <a:stretch/>
          </p:blipFill>
          <p:spPr>
            <a:xfrm>
              <a:off x="7371258" y="792621"/>
              <a:ext cx="2958680" cy="6002893"/>
            </a:xfrm>
            <a:prstGeom prst="rect">
              <a:avLst/>
            </a:prstGeom>
          </p:spPr>
        </p:pic>
        <p:sp>
          <p:nvSpPr>
            <p:cNvPr id="8" name="TextBox 37">
              <a:extLst>
                <a:ext uri="{FF2B5EF4-FFF2-40B4-BE49-F238E27FC236}">
                  <a16:creationId xmlns:a16="http://schemas.microsoft.com/office/drawing/2014/main" id="{89DCA98F-D746-45F1-AD54-E55220EC2940}"/>
                </a:ext>
              </a:extLst>
            </p:cNvPr>
            <p:cNvSpPr txBox="1"/>
            <p:nvPr/>
          </p:nvSpPr>
          <p:spPr>
            <a:xfrm>
              <a:off x="6860766" y="2999793"/>
              <a:ext cx="534121" cy="276999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none" lIns="91440" tIns="45720" rIns="91440" bIns="45720" anchor="t" anchorCtr="0" compatLnSpc="1">
              <a:sp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GB" sz="1200" b="1" i="0" u="none" strike="noStrike" kern="1200" cap="none" spc="0" baseline="0" dirty="0">
                  <a:solidFill>
                    <a:srgbClr val="000000"/>
                  </a:solidFill>
                  <a:uFillTx/>
                  <a:latin typeface="Calibri"/>
                </a:rPr>
                <a:t>10 kb</a:t>
              </a:r>
            </a:p>
          </p:txBody>
        </p:sp>
        <p:sp>
          <p:nvSpPr>
            <p:cNvPr id="11" name="TextBox 66">
              <a:extLst>
                <a:ext uri="{FF2B5EF4-FFF2-40B4-BE49-F238E27FC236}">
                  <a16:creationId xmlns:a16="http://schemas.microsoft.com/office/drawing/2014/main" id="{90267214-C7E4-4C43-8254-983F0559A3A2}"/>
                </a:ext>
              </a:extLst>
            </p:cNvPr>
            <p:cNvSpPr txBox="1"/>
            <p:nvPr/>
          </p:nvSpPr>
          <p:spPr>
            <a:xfrm>
              <a:off x="6900039" y="3240056"/>
              <a:ext cx="455574" cy="276999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none" lIns="91440" tIns="45720" rIns="91440" bIns="45720" anchor="t" anchorCtr="0" compatLnSpc="1">
              <a:sp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GB" sz="1200" b="1" i="0" u="none" strike="noStrike" kern="1200" cap="none" spc="0" baseline="0" dirty="0">
                  <a:solidFill>
                    <a:srgbClr val="000000"/>
                  </a:solidFill>
                  <a:uFillTx/>
                  <a:latin typeface="Calibri"/>
                </a:rPr>
                <a:t>8 kb</a:t>
              </a:r>
            </a:p>
          </p:txBody>
        </p:sp>
        <p:sp>
          <p:nvSpPr>
            <p:cNvPr id="12" name="TextBox 67">
              <a:extLst>
                <a:ext uri="{FF2B5EF4-FFF2-40B4-BE49-F238E27FC236}">
                  <a16:creationId xmlns:a16="http://schemas.microsoft.com/office/drawing/2014/main" id="{3924CC8A-8854-4565-9B12-6F8E8C44385E}"/>
                </a:ext>
              </a:extLst>
            </p:cNvPr>
            <p:cNvSpPr txBox="1"/>
            <p:nvPr/>
          </p:nvSpPr>
          <p:spPr>
            <a:xfrm>
              <a:off x="6900039" y="3555136"/>
              <a:ext cx="455574" cy="276999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none" lIns="91440" tIns="45720" rIns="91440" bIns="45720" anchor="t" anchorCtr="0" compatLnSpc="1">
              <a:sp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GB" sz="1200" b="1" i="0" u="none" strike="noStrike" kern="1200" cap="none" spc="0" baseline="0" dirty="0">
                  <a:solidFill>
                    <a:srgbClr val="000000"/>
                  </a:solidFill>
                  <a:uFillTx/>
                  <a:latin typeface="Calibri"/>
                </a:rPr>
                <a:t>6 kb</a:t>
              </a:r>
            </a:p>
          </p:txBody>
        </p:sp>
        <p:sp>
          <p:nvSpPr>
            <p:cNvPr id="13" name="TextBox 68">
              <a:extLst>
                <a:ext uri="{FF2B5EF4-FFF2-40B4-BE49-F238E27FC236}">
                  <a16:creationId xmlns:a16="http://schemas.microsoft.com/office/drawing/2014/main" id="{BDEC8AAD-1992-4CBF-AE2E-262D65428E7F}"/>
                </a:ext>
              </a:extLst>
            </p:cNvPr>
            <p:cNvSpPr txBox="1"/>
            <p:nvPr/>
          </p:nvSpPr>
          <p:spPr>
            <a:xfrm>
              <a:off x="6900039" y="3813347"/>
              <a:ext cx="455574" cy="276999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none" lIns="91440" tIns="45720" rIns="91440" bIns="45720" anchor="t" anchorCtr="0" compatLnSpc="1">
              <a:sp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GB" sz="1200" b="1" i="0" u="none" strike="noStrike" kern="1200" cap="none" spc="0" baseline="0" dirty="0">
                  <a:solidFill>
                    <a:srgbClr val="000000"/>
                  </a:solidFill>
                  <a:uFillTx/>
                  <a:latin typeface="Calibri"/>
                </a:rPr>
                <a:t>4 kb</a:t>
              </a:r>
            </a:p>
          </p:txBody>
        </p:sp>
        <p:sp>
          <p:nvSpPr>
            <p:cNvPr id="14" name="TextBox 73">
              <a:extLst>
                <a:ext uri="{FF2B5EF4-FFF2-40B4-BE49-F238E27FC236}">
                  <a16:creationId xmlns:a16="http://schemas.microsoft.com/office/drawing/2014/main" id="{7826B3F0-814E-4F12-B9AF-689B7D55B5CE}"/>
                </a:ext>
              </a:extLst>
            </p:cNvPr>
            <p:cNvSpPr txBox="1"/>
            <p:nvPr/>
          </p:nvSpPr>
          <p:spPr>
            <a:xfrm>
              <a:off x="6832191" y="2516295"/>
              <a:ext cx="534121" cy="276999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none" lIns="91440" tIns="45720" rIns="91440" bIns="45720" anchor="t" anchorCtr="0" compatLnSpc="1">
              <a:sp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GB" sz="1200" b="1" i="0" u="none" strike="noStrike" kern="1200" cap="none" spc="0" baseline="0" dirty="0">
                  <a:solidFill>
                    <a:srgbClr val="000000"/>
                  </a:solidFill>
                  <a:uFillTx/>
                  <a:latin typeface="Calibri"/>
                </a:rPr>
                <a:t>17 kb</a:t>
              </a:r>
            </a:p>
          </p:txBody>
        </p:sp>
        <p:sp>
          <p:nvSpPr>
            <p:cNvPr id="15" name="TextBox 37">
              <a:extLst>
                <a:ext uri="{FF2B5EF4-FFF2-40B4-BE49-F238E27FC236}">
                  <a16:creationId xmlns:a16="http://schemas.microsoft.com/office/drawing/2014/main" id="{700845E8-7806-40EC-BB07-A4560BA1494D}"/>
                </a:ext>
              </a:extLst>
            </p:cNvPr>
            <p:cNvSpPr txBox="1"/>
            <p:nvPr/>
          </p:nvSpPr>
          <p:spPr>
            <a:xfrm>
              <a:off x="10330020" y="3009318"/>
              <a:ext cx="534121" cy="276999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none" lIns="91440" tIns="45720" rIns="91440" bIns="45720" anchor="t" anchorCtr="0" compatLnSpc="1">
              <a:sp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GB" sz="1200" b="1" i="0" u="none" strike="noStrike" kern="1200" cap="none" spc="0" baseline="0" dirty="0">
                  <a:solidFill>
                    <a:srgbClr val="000000"/>
                  </a:solidFill>
                  <a:uFillTx/>
                  <a:latin typeface="Calibri"/>
                </a:rPr>
                <a:t>10 kb</a:t>
              </a:r>
            </a:p>
          </p:txBody>
        </p:sp>
        <p:sp>
          <p:nvSpPr>
            <p:cNvPr id="16" name="TextBox 66">
              <a:extLst>
                <a:ext uri="{FF2B5EF4-FFF2-40B4-BE49-F238E27FC236}">
                  <a16:creationId xmlns:a16="http://schemas.microsoft.com/office/drawing/2014/main" id="{0AA042F5-16EF-49E6-85BD-1D84CEC726AC}"/>
                </a:ext>
              </a:extLst>
            </p:cNvPr>
            <p:cNvSpPr txBox="1"/>
            <p:nvPr/>
          </p:nvSpPr>
          <p:spPr>
            <a:xfrm>
              <a:off x="10369293" y="3278156"/>
              <a:ext cx="455574" cy="276999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none" lIns="91440" tIns="45720" rIns="91440" bIns="45720" anchor="t" anchorCtr="0" compatLnSpc="1">
              <a:sp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GB" sz="1200" b="1" i="0" u="none" strike="noStrike" kern="1200" cap="none" spc="0" baseline="0" dirty="0">
                  <a:solidFill>
                    <a:srgbClr val="000000"/>
                  </a:solidFill>
                  <a:uFillTx/>
                  <a:latin typeface="Calibri"/>
                </a:rPr>
                <a:t>8 kb</a:t>
              </a:r>
            </a:p>
          </p:txBody>
        </p:sp>
        <p:sp>
          <p:nvSpPr>
            <p:cNvPr id="17" name="TextBox 67">
              <a:extLst>
                <a:ext uri="{FF2B5EF4-FFF2-40B4-BE49-F238E27FC236}">
                  <a16:creationId xmlns:a16="http://schemas.microsoft.com/office/drawing/2014/main" id="{A68B1F33-CF47-424C-807C-5061B0CC8C73}"/>
                </a:ext>
              </a:extLst>
            </p:cNvPr>
            <p:cNvSpPr txBox="1"/>
            <p:nvPr/>
          </p:nvSpPr>
          <p:spPr>
            <a:xfrm>
              <a:off x="10369293" y="3564661"/>
              <a:ext cx="455574" cy="276999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none" lIns="91440" tIns="45720" rIns="91440" bIns="45720" anchor="t" anchorCtr="0" compatLnSpc="1">
              <a:sp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GB" sz="1200" b="1" i="0" u="none" strike="noStrike" kern="1200" cap="none" spc="0" baseline="0" dirty="0">
                  <a:solidFill>
                    <a:srgbClr val="000000"/>
                  </a:solidFill>
                  <a:uFillTx/>
                  <a:latin typeface="Calibri"/>
                </a:rPr>
                <a:t>6 kb</a:t>
              </a:r>
            </a:p>
          </p:txBody>
        </p:sp>
        <p:sp>
          <p:nvSpPr>
            <p:cNvPr id="18" name="TextBox 68">
              <a:extLst>
                <a:ext uri="{FF2B5EF4-FFF2-40B4-BE49-F238E27FC236}">
                  <a16:creationId xmlns:a16="http://schemas.microsoft.com/office/drawing/2014/main" id="{F83F9B81-F559-4A0D-9527-E5F57DA5F397}"/>
                </a:ext>
              </a:extLst>
            </p:cNvPr>
            <p:cNvSpPr txBox="1"/>
            <p:nvPr/>
          </p:nvSpPr>
          <p:spPr>
            <a:xfrm>
              <a:off x="10369293" y="3822872"/>
              <a:ext cx="455574" cy="276999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none" lIns="91440" tIns="45720" rIns="91440" bIns="45720" anchor="t" anchorCtr="0" compatLnSpc="1">
              <a:sp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GB" sz="1200" b="1" i="0" u="none" strike="noStrike" kern="1200" cap="none" spc="0" baseline="0" dirty="0">
                  <a:solidFill>
                    <a:srgbClr val="000000"/>
                  </a:solidFill>
                  <a:uFillTx/>
                  <a:latin typeface="Calibri"/>
                </a:rPr>
                <a:t>4 kb</a:t>
              </a:r>
            </a:p>
          </p:txBody>
        </p: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2223E53E-F085-4453-A6F6-2F8A47595184}"/>
              </a:ext>
            </a:extLst>
          </p:cNvPr>
          <p:cNvGrpSpPr/>
          <p:nvPr/>
        </p:nvGrpSpPr>
        <p:grpSpPr>
          <a:xfrm>
            <a:off x="1517111" y="725946"/>
            <a:ext cx="3925151" cy="6034135"/>
            <a:chOff x="1517111" y="792621"/>
            <a:chExt cx="3925151" cy="6034135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C871E20F-D27C-4A5C-B8E8-E73F9C7B838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r="44731"/>
            <a:stretch/>
          </p:blipFill>
          <p:spPr>
            <a:xfrm>
              <a:off x="2056179" y="792621"/>
              <a:ext cx="2836186" cy="6034135"/>
            </a:xfrm>
            <a:prstGeom prst="rect">
              <a:avLst/>
            </a:prstGeom>
          </p:spPr>
        </p:pic>
        <p:sp>
          <p:nvSpPr>
            <p:cNvPr id="19" name="TextBox 37">
              <a:extLst>
                <a:ext uri="{FF2B5EF4-FFF2-40B4-BE49-F238E27FC236}">
                  <a16:creationId xmlns:a16="http://schemas.microsoft.com/office/drawing/2014/main" id="{22953E04-103B-4FC0-9F0C-0354D785E1E2}"/>
                </a:ext>
              </a:extLst>
            </p:cNvPr>
            <p:cNvSpPr txBox="1"/>
            <p:nvPr/>
          </p:nvSpPr>
          <p:spPr>
            <a:xfrm>
              <a:off x="4908141" y="3152193"/>
              <a:ext cx="534121" cy="276999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none" lIns="91440" tIns="45720" rIns="91440" bIns="45720" anchor="t" anchorCtr="0" compatLnSpc="1">
              <a:sp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GB" sz="1200" b="1" i="0" u="none" strike="noStrike" kern="1200" cap="none" spc="0" baseline="0" dirty="0">
                  <a:solidFill>
                    <a:srgbClr val="000000"/>
                  </a:solidFill>
                  <a:uFillTx/>
                  <a:latin typeface="Calibri"/>
                </a:rPr>
                <a:t>10 kb</a:t>
              </a:r>
            </a:p>
          </p:txBody>
        </p:sp>
        <p:sp>
          <p:nvSpPr>
            <p:cNvPr id="20" name="TextBox 66">
              <a:extLst>
                <a:ext uri="{FF2B5EF4-FFF2-40B4-BE49-F238E27FC236}">
                  <a16:creationId xmlns:a16="http://schemas.microsoft.com/office/drawing/2014/main" id="{986FB814-96F3-4DEF-9A38-78E1387837EF}"/>
                </a:ext>
              </a:extLst>
            </p:cNvPr>
            <p:cNvSpPr txBox="1"/>
            <p:nvPr/>
          </p:nvSpPr>
          <p:spPr>
            <a:xfrm>
              <a:off x="4947414" y="3392456"/>
              <a:ext cx="455574" cy="276999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none" lIns="91440" tIns="45720" rIns="91440" bIns="45720" anchor="t" anchorCtr="0" compatLnSpc="1">
              <a:sp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GB" sz="1200" b="1" i="0" u="none" strike="noStrike" kern="1200" cap="none" spc="0" baseline="0" dirty="0">
                  <a:solidFill>
                    <a:srgbClr val="000000"/>
                  </a:solidFill>
                  <a:uFillTx/>
                  <a:latin typeface="Calibri"/>
                </a:rPr>
                <a:t>8 kb</a:t>
              </a:r>
            </a:p>
          </p:txBody>
        </p:sp>
        <p:sp>
          <p:nvSpPr>
            <p:cNvPr id="21" name="TextBox 67">
              <a:extLst>
                <a:ext uri="{FF2B5EF4-FFF2-40B4-BE49-F238E27FC236}">
                  <a16:creationId xmlns:a16="http://schemas.microsoft.com/office/drawing/2014/main" id="{3644151D-60C8-4F67-B55B-10D027958410}"/>
                </a:ext>
              </a:extLst>
            </p:cNvPr>
            <p:cNvSpPr txBox="1"/>
            <p:nvPr/>
          </p:nvSpPr>
          <p:spPr>
            <a:xfrm>
              <a:off x="4947414" y="3821836"/>
              <a:ext cx="455574" cy="276999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none" lIns="91440" tIns="45720" rIns="91440" bIns="45720" anchor="t" anchorCtr="0" compatLnSpc="1">
              <a:sp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GB" sz="1200" b="1" i="0" u="none" strike="noStrike" kern="1200" cap="none" spc="0" baseline="0" dirty="0">
                  <a:solidFill>
                    <a:srgbClr val="000000"/>
                  </a:solidFill>
                  <a:uFillTx/>
                  <a:latin typeface="Calibri"/>
                </a:rPr>
                <a:t>6 kb</a:t>
              </a:r>
            </a:p>
          </p:txBody>
        </p:sp>
        <p:sp>
          <p:nvSpPr>
            <p:cNvPr id="22" name="TextBox 68">
              <a:extLst>
                <a:ext uri="{FF2B5EF4-FFF2-40B4-BE49-F238E27FC236}">
                  <a16:creationId xmlns:a16="http://schemas.microsoft.com/office/drawing/2014/main" id="{A49DD86C-9534-421E-BF25-E06585DA560E}"/>
                </a:ext>
              </a:extLst>
            </p:cNvPr>
            <p:cNvSpPr txBox="1"/>
            <p:nvPr/>
          </p:nvSpPr>
          <p:spPr>
            <a:xfrm>
              <a:off x="4947414" y="4080047"/>
              <a:ext cx="455574" cy="276999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none" lIns="91440" tIns="45720" rIns="91440" bIns="45720" anchor="t" anchorCtr="0" compatLnSpc="1">
              <a:sp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GB" sz="1200" b="1" i="0" u="none" strike="noStrike" kern="1200" cap="none" spc="0" baseline="0" dirty="0">
                  <a:solidFill>
                    <a:srgbClr val="000000"/>
                  </a:solidFill>
                  <a:uFillTx/>
                  <a:latin typeface="Calibri"/>
                </a:rPr>
                <a:t>4 kb</a:t>
              </a:r>
            </a:p>
          </p:txBody>
        </p:sp>
        <p:sp>
          <p:nvSpPr>
            <p:cNvPr id="23" name="TextBox 73">
              <a:extLst>
                <a:ext uri="{FF2B5EF4-FFF2-40B4-BE49-F238E27FC236}">
                  <a16:creationId xmlns:a16="http://schemas.microsoft.com/office/drawing/2014/main" id="{F26DE3B0-07B7-4900-9260-8E395B92678F}"/>
                </a:ext>
              </a:extLst>
            </p:cNvPr>
            <p:cNvSpPr txBox="1"/>
            <p:nvPr/>
          </p:nvSpPr>
          <p:spPr>
            <a:xfrm>
              <a:off x="4908141" y="2668695"/>
              <a:ext cx="534121" cy="276999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none" lIns="91440" tIns="45720" rIns="91440" bIns="45720" anchor="t" anchorCtr="0" compatLnSpc="1">
              <a:sp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GB" sz="1200" b="1" i="0" u="none" strike="noStrike" kern="1200" cap="none" spc="0" baseline="0" dirty="0">
                  <a:solidFill>
                    <a:srgbClr val="000000"/>
                  </a:solidFill>
                  <a:uFillTx/>
                  <a:latin typeface="Calibri"/>
                </a:rPr>
                <a:t>17 kb</a:t>
              </a:r>
            </a:p>
          </p:txBody>
        </p:sp>
        <p:sp>
          <p:nvSpPr>
            <p:cNvPr id="24" name="TextBox 66">
              <a:extLst>
                <a:ext uri="{FF2B5EF4-FFF2-40B4-BE49-F238E27FC236}">
                  <a16:creationId xmlns:a16="http://schemas.microsoft.com/office/drawing/2014/main" id="{D3293862-B472-4C27-8726-6913C686B085}"/>
                </a:ext>
              </a:extLst>
            </p:cNvPr>
            <p:cNvSpPr txBox="1"/>
            <p:nvPr/>
          </p:nvSpPr>
          <p:spPr>
            <a:xfrm>
              <a:off x="1606144" y="3442411"/>
              <a:ext cx="455574" cy="276999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none" lIns="91440" tIns="45720" rIns="91440" bIns="45720" anchor="t" anchorCtr="0" compatLnSpc="1">
              <a:sp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GB" sz="1200" b="1" i="0" u="none" strike="noStrike" kern="1200" cap="none" spc="0" baseline="0" dirty="0">
                  <a:solidFill>
                    <a:srgbClr val="000000"/>
                  </a:solidFill>
                  <a:uFillTx/>
                  <a:latin typeface="Calibri"/>
                </a:rPr>
                <a:t>8 kb</a:t>
              </a:r>
            </a:p>
          </p:txBody>
        </p:sp>
        <p:sp>
          <p:nvSpPr>
            <p:cNvPr id="25" name="TextBox 67">
              <a:extLst>
                <a:ext uri="{FF2B5EF4-FFF2-40B4-BE49-F238E27FC236}">
                  <a16:creationId xmlns:a16="http://schemas.microsoft.com/office/drawing/2014/main" id="{1EC31ACD-E3A8-47C3-80C6-85C7E9FA4050}"/>
                </a:ext>
              </a:extLst>
            </p:cNvPr>
            <p:cNvSpPr txBox="1"/>
            <p:nvPr/>
          </p:nvSpPr>
          <p:spPr>
            <a:xfrm>
              <a:off x="1606144" y="3871791"/>
              <a:ext cx="455574" cy="276999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none" lIns="91440" tIns="45720" rIns="91440" bIns="45720" anchor="t" anchorCtr="0" compatLnSpc="1">
              <a:sp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GB" sz="1200" b="1" i="0" u="none" strike="noStrike" kern="1200" cap="none" spc="0" baseline="0" dirty="0">
                  <a:solidFill>
                    <a:srgbClr val="000000"/>
                  </a:solidFill>
                  <a:uFillTx/>
                  <a:latin typeface="Calibri"/>
                </a:rPr>
                <a:t>6 kb</a:t>
              </a:r>
            </a:p>
          </p:txBody>
        </p:sp>
        <p:sp>
          <p:nvSpPr>
            <p:cNvPr id="26" name="TextBox 68">
              <a:extLst>
                <a:ext uri="{FF2B5EF4-FFF2-40B4-BE49-F238E27FC236}">
                  <a16:creationId xmlns:a16="http://schemas.microsoft.com/office/drawing/2014/main" id="{E007811D-88DA-4B20-AB15-EFADEAF1191D}"/>
                </a:ext>
              </a:extLst>
            </p:cNvPr>
            <p:cNvSpPr txBox="1"/>
            <p:nvPr/>
          </p:nvSpPr>
          <p:spPr>
            <a:xfrm>
              <a:off x="1606144" y="4130002"/>
              <a:ext cx="455574" cy="276999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none" lIns="91440" tIns="45720" rIns="91440" bIns="45720" anchor="t" anchorCtr="0" compatLnSpc="1">
              <a:sp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GB" sz="1200" b="1" i="0" u="none" strike="noStrike" kern="1200" cap="none" spc="0" baseline="0" dirty="0">
                  <a:solidFill>
                    <a:srgbClr val="000000"/>
                  </a:solidFill>
                  <a:uFillTx/>
                  <a:latin typeface="Calibri"/>
                </a:rPr>
                <a:t>4 kb</a:t>
              </a:r>
            </a:p>
          </p:txBody>
        </p:sp>
        <p:sp>
          <p:nvSpPr>
            <p:cNvPr id="27" name="TextBox 37">
              <a:extLst>
                <a:ext uri="{FF2B5EF4-FFF2-40B4-BE49-F238E27FC236}">
                  <a16:creationId xmlns:a16="http://schemas.microsoft.com/office/drawing/2014/main" id="{1C325257-0A80-4182-820A-46193EB003BA}"/>
                </a:ext>
              </a:extLst>
            </p:cNvPr>
            <p:cNvSpPr txBox="1"/>
            <p:nvPr/>
          </p:nvSpPr>
          <p:spPr>
            <a:xfrm>
              <a:off x="1517111" y="3174806"/>
              <a:ext cx="534121" cy="276999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none" lIns="91440" tIns="45720" rIns="91440" bIns="45720" anchor="t" anchorCtr="0" compatLnSpc="1">
              <a:sp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GB" sz="1200" b="1" i="0" u="none" strike="noStrike" kern="1200" cap="none" spc="0" baseline="0" dirty="0">
                  <a:solidFill>
                    <a:srgbClr val="000000"/>
                  </a:solidFill>
                  <a:uFillTx/>
                  <a:latin typeface="Calibri"/>
                </a:rPr>
                <a:t>10 kb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468970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122077D-131F-4B64-912A-05DB916863F7}"/>
              </a:ext>
            </a:extLst>
          </p:cNvPr>
          <p:cNvSpPr/>
          <p:nvPr/>
        </p:nvSpPr>
        <p:spPr>
          <a:xfrm>
            <a:off x="0" y="0"/>
            <a:ext cx="190007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/>
              <a:t>Supplemental Figure S2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B0C1A1C2-6F32-41A6-8961-EB0A553F90AD}"/>
              </a:ext>
            </a:extLst>
          </p:cNvPr>
          <p:cNvGrpSpPr/>
          <p:nvPr/>
        </p:nvGrpSpPr>
        <p:grpSpPr>
          <a:xfrm>
            <a:off x="254480" y="297563"/>
            <a:ext cx="5001213" cy="6493762"/>
            <a:chOff x="-4534" y="307776"/>
            <a:chExt cx="5001213" cy="6493762"/>
          </a:xfrm>
        </p:grpSpPr>
        <p:sp>
          <p:nvSpPr>
            <p:cNvPr id="95" name="Rectangle: Rounded Corners 94">
              <a:extLst>
                <a:ext uri="{FF2B5EF4-FFF2-40B4-BE49-F238E27FC236}">
                  <a16:creationId xmlns:a16="http://schemas.microsoft.com/office/drawing/2014/main" id="{2BA3DF21-67D7-4944-8009-9D45ECD49C11}"/>
                </a:ext>
              </a:extLst>
            </p:cNvPr>
            <p:cNvSpPr/>
            <p:nvPr/>
          </p:nvSpPr>
          <p:spPr>
            <a:xfrm>
              <a:off x="1" y="307776"/>
              <a:ext cx="4996678" cy="6493762"/>
            </a:xfrm>
            <a:prstGeom prst="roundRect">
              <a:avLst>
                <a:gd name="adj" fmla="val 2604"/>
              </a:avLst>
            </a:prstGeom>
            <a:solidFill>
              <a:schemeClr val="accent1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grpSp>
          <p:nvGrpSpPr>
            <p:cNvPr id="64" name="Group 63">
              <a:extLst>
                <a:ext uri="{FF2B5EF4-FFF2-40B4-BE49-F238E27FC236}">
                  <a16:creationId xmlns:a16="http://schemas.microsoft.com/office/drawing/2014/main" id="{9F7BC5E7-01FB-4218-A6FC-F0451B346AA7}"/>
                </a:ext>
              </a:extLst>
            </p:cNvPr>
            <p:cNvGrpSpPr/>
            <p:nvPr/>
          </p:nvGrpSpPr>
          <p:grpSpPr>
            <a:xfrm>
              <a:off x="-4534" y="668739"/>
              <a:ext cx="1679774" cy="5708430"/>
              <a:chOff x="832770" y="1410381"/>
              <a:chExt cx="1679774" cy="5708430"/>
            </a:xfrm>
          </p:grpSpPr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id="{BCFA3AAA-5939-4BE4-BD23-862CB35ACBE2}"/>
                  </a:ext>
                </a:extLst>
              </p:cNvPr>
              <p:cNvSpPr txBox="1"/>
              <p:nvPr/>
            </p:nvSpPr>
            <p:spPr>
              <a:xfrm>
                <a:off x="832770" y="1468839"/>
                <a:ext cx="1412566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1400" b="1" dirty="0"/>
                  <a:t>Nid2 tm1a (G08)</a:t>
                </a:r>
              </a:p>
            </p:txBody>
          </p:sp>
          <p:grpSp>
            <p:nvGrpSpPr>
              <p:cNvPr id="63" name="Group 62">
                <a:extLst>
                  <a:ext uri="{FF2B5EF4-FFF2-40B4-BE49-F238E27FC236}">
                    <a16:creationId xmlns:a16="http://schemas.microsoft.com/office/drawing/2014/main" id="{ED7D1A89-DEDC-44FC-A39C-9A8FEBC49DD0}"/>
                  </a:ext>
                </a:extLst>
              </p:cNvPr>
              <p:cNvGrpSpPr/>
              <p:nvPr/>
            </p:nvGrpSpPr>
            <p:grpSpPr>
              <a:xfrm>
                <a:off x="911228" y="1410381"/>
                <a:ext cx="1601316" cy="5708430"/>
                <a:chOff x="911228" y="1402761"/>
                <a:chExt cx="1601316" cy="5708430"/>
              </a:xfrm>
            </p:grpSpPr>
            <p:pic>
              <p:nvPicPr>
                <p:cNvPr id="52" name="Picture 51">
                  <a:extLst>
                    <a:ext uri="{FF2B5EF4-FFF2-40B4-BE49-F238E27FC236}">
                      <a16:creationId xmlns:a16="http://schemas.microsoft.com/office/drawing/2014/main" id="{B513A054-F54B-4500-9216-17C50AEB591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2"/>
                <a:srcRect l="33293" t="15796" r="41366" b="-8"/>
                <a:stretch/>
              </p:blipFill>
              <p:spPr>
                <a:xfrm>
                  <a:off x="911228" y="2651592"/>
                  <a:ext cx="1103008" cy="4459599"/>
                </a:xfrm>
                <a:prstGeom prst="rect">
                  <a:avLst/>
                </a:prstGeom>
              </p:spPr>
            </p:pic>
            <p:sp>
              <p:nvSpPr>
                <p:cNvPr id="53" name="TextBox 52">
                  <a:extLst>
                    <a:ext uri="{FF2B5EF4-FFF2-40B4-BE49-F238E27FC236}">
                      <a16:creationId xmlns:a16="http://schemas.microsoft.com/office/drawing/2014/main" id="{4C8FC187-60E8-421F-A8E8-39D272FA3F0F}"/>
                    </a:ext>
                  </a:extLst>
                </p:cNvPr>
                <p:cNvSpPr txBox="1"/>
                <p:nvPr/>
              </p:nvSpPr>
              <p:spPr>
                <a:xfrm rot="18789394">
                  <a:off x="1017123" y="1789478"/>
                  <a:ext cx="1204322" cy="43088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GB" sz="1100" b="1" dirty="0"/>
                    <a:t>5’ </a:t>
                  </a:r>
                  <a:r>
                    <a:rPr lang="en-GB" sz="1100" dirty="0" err="1"/>
                    <a:t>EcoNI</a:t>
                  </a:r>
                  <a:r>
                    <a:rPr lang="en-GB" sz="1100" dirty="0"/>
                    <a:t> 10.7</a:t>
                  </a:r>
                </a:p>
                <a:p>
                  <a:r>
                    <a:rPr lang="en-GB" sz="1100" dirty="0"/>
                    <a:t>   </a:t>
                  </a:r>
                  <a:r>
                    <a:rPr lang="en-GB" sz="1100" b="1" dirty="0"/>
                    <a:t> 5’ </a:t>
                  </a:r>
                  <a:r>
                    <a:rPr lang="en-GB" sz="1100" dirty="0" err="1"/>
                    <a:t>PshAI</a:t>
                  </a:r>
                  <a:r>
                    <a:rPr lang="en-GB" sz="1100" dirty="0"/>
                    <a:t> 20.4</a:t>
                  </a:r>
                </a:p>
              </p:txBody>
            </p:sp>
            <p:sp>
              <p:nvSpPr>
                <p:cNvPr id="55" name="TextBox 73">
                  <a:extLst>
                    <a:ext uri="{FF2B5EF4-FFF2-40B4-BE49-F238E27FC236}">
                      <a16:creationId xmlns:a16="http://schemas.microsoft.com/office/drawing/2014/main" id="{13275EFE-BFC2-4CCB-BD41-B96A2F5B30C7}"/>
                    </a:ext>
                  </a:extLst>
                </p:cNvPr>
                <p:cNvSpPr txBox="1"/>
                <p:nvPr/>
              </p:nvSpPr>
              <p:spPr>
                <a:xfrm>
                  <a:off x="1629115" y="2413940"/>
                  <a:ext cx="428322" cy="276999"/>
                </a:xfrm>
                <a:prstGeom prst="rect">
                  <a:avLst/>
                </a:prstGeom>
                <a:noFill/>
                <a:ln cap="flat">
                  <a:noFill/>
                </a:ln>
              </p:spPr>
              <p:txBody>
                <a:bodyPr vert="horz" wrap="none" lIns="91440" tIns="45720" rIns="91440" bIns="45720" anchor="t" anchorCtr="0" compatLnSpc="1">
                  <a:spAutoFit/>
                </a:bodyPr>
                <a:lstStyle/>
                <a:p>
                  <a:pPr marL="0" marR="0" lvl="0" indent="0" algn="l" defTabSz="914400" rtl="0" fontAlgn="auto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  <a:tabLst/>
                    <a:defRPr sz="1800" b="0" i="0" u="none" strike="noStrike" kern="0" cap="none" spc="0" baseline="0">
                      <a:solidFill>
                        <a:srgbClr val="000000"/>
                      </a:solidFill>
                      <a:uFillTx/>
                    </a:defRPr>
                  </a:pPr>
                  <a:r>
                    <a:rPr lang="en-GB" sz="1200" b="1" dirty="0">
                      <a:solidFill>
                        <a:srgbClr val="000000"/>
                      </a:solidFill>
                      <a:latin typeface="Calibri"/>
                    </a:rPr>
                    <a:t>S   L</a:t>
                  </a:r>
                  <a:endParaRPr lang="en-GB" sz="1200" b="1" i="0" u="none" strike="noStrike" kern="1200" cap="none" spc="0" baseline="0" dirty="0">
                    <a:solidFill>
                      <a:srgbClr val="000000"/>
                    </a:solidFill>
                    <a:uFillTx/>
                    <a:latin typeface="Calibri"/>
                  </a:endParaRPr>
                </a:p>
              </p:txBody>
            </p:sp>
            <p:sp>
              <p:nvSpPr>
                <p:cNvPr id="56" name="TextBox 37">
                  <a:extLst>
                    <a:ext uri="{FF2B5EF4-FFF2-40B4-BE49-F238E27FC236}">
                      <a16:creationId xmlns:a16="http://schemas.microsoft.com/office/drawing/2014/main" id="{957FCB5D-772C-4B64-9D2B-9347C6195D94}"/>
                    </a:ext>
                  </a:extLst>
                </p:cNvPr>
                <p:cNvSpPr txBox="1"/>
                <p:nvPr/>
              </p:nvSpPr>
              <p:spPr>
                <a:xfrm>
                  <a:off x="1978423" y="4010728"/>
                  <a:ext cx="534121" cy="276999"/>
                </a:xfrm>
                <a:prstGeom prst="rect">
                  <a:avLst/>
                </a:prstGeom>
                <a:noFill/>
                <a:ln cap="flat">
                  <a:noFill/>
                </a:ln>
              </p:spPr>
              <p:txBody>
                <a:bodyPr vert="horz" wrap="none" lIns="91440" tIns="45720" rIns="91440" bIns="45720" anchor="t" anchorCtr="0" compatLnSpc="1">
                  <a:spAutoFit/>
                </a:bodyPr>
                <a:lstStyle/>
                <a:p>
                  <a:pPr marL="0" marR="0" lvl="0" indent="0" algn="l" defTabSz="914400" rtl="0" fontAlgn="auto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  <a:tabLst/>
                    <a:defRPr sz="1800" b="0" i="0" u="none" strike="noStrike" kern="0" cap="none" spc="0" baseline="0">
                      <a:solidFill>
                        <a:srgbClr val="000000"/>
                      </a:solidFill>
                      <a:uFillTx/>
                    </a:defRPr>
                  </a:pPr>
                  <a:r>
                    <a:rPr lang="en-GB" sz="1200" b="1" i="0" u="none" strike="noStrike" kern="1200" cap="none" spc="0" baseline="0" dirty="0">
                      <a:solidFill>
                        <a:srgbClr val="000000"/>
                      </a:solidFill>
                      <a:uFillTx/>
                      <a:latin typeface="Calibri"/>
                    </a:rPr>
                    <a:t>10 kb</a:t>
                  </a:r>
                </a:p>
              </p:txBody>
            </p:sp>
            <p:sp>
              <p:nvSpPr>
                <p:cNvPr id="57" name="TextBox 66">
                  <a:extLst>
                    <a:ext uri="{FF2B5EF4-FFF2-40B4-BE49-F238E27FC236}">
                      <a16:creationId xmlns:a16="http://schemas.microsoft.com/office/drawing/2014/main" id="{E14A7F1F-99FB-4C4E-960C-5DEB40C6C5FC}"/>
                    </a:ext>
                  </a:extLst>
                </p:cNvPr>
                <p:cNvSpPr txBox="1"/>
                <p:nvPr/>
              </p:nvSpPr>
              <p:spPr>
                <a:xfrm>
                  <a:off x="2017696" y="4222416"/>
                  <a:ext cx="455574" cy="276999"/>
                </a:xfrm>
                <a:prstGeom prst="rect">
                  <a:avLst/>
                </a:prstGeom>
                <a:noFill/>
                <a:ln cap="flat">
                  <a:noFill/>
                </a:ln>
              </p:spPr>
              <p:txBody>
                <a:bodyPr vert="horz" wrap="none" lIns="91440" tIns="45720" rIns="91440" bIns="45720" anchor="t" anchorCtr="0" compatLnSpc="1">
                  <a:spAutoFit/>
                </a:bodyPr>
                <a:lstStyle/>
                <a:p>
                  <a:pPr marL="0" marR="0" lvl="0" indent="0" algn="l" defTabSz="914400" rtl="0" fontAlgn="auto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  <a:tabLst/>
                    <a:defRPr sz="1800" b="0" i="0" u="none" strike="noStrike" kern="0" cap="none" spc="0" baseline="0">
                      <a:solidFill>
                        <a:srgbClr val="000000"/>
                      </a:solidFill>
                      <a:uFillTx/>
                    </a:defRPr>
                  </a:pPr>
                  <a:r>
                    <a:rPr lang="en-GB" sz="1200" b="1" i="0" u="none" strike="noStrike" kern="1200" cap="none" spc="0" baseline="0" dirty="0">
                      <a:solidFill>
                        <a:srgbClr val="000000"/>
                      </a:solidFill>
                      <a:uFillTx/>
                      <a:latin typeface="Calibri"/>
                    </a:rPr>
                    <a:t>8 kb</a:t>
                  </a:r>
                </a:p>
              </p:txBody>
            </p:sp>
            <p:sp>
              <p:nvSpPr>
                <p:cNvPr id="58" name="TextBox 67">
                  <a:extLst>
                    <a:ext uri="{FF2B5EF4-FFF2-40B4-BE49-F238E27FC236}">
                      <a16:creationId xmlns:a16="http://schemas.microsoft.com/office/drawing/2014/main" id="{22A12145-6BDE-4B4B-BEC6-9FF7016CCA11}"/>
                    </a:ext>
                  </a:extLst>
                </p:cNvPr>
                <p:cNvSpPr txBox="1"/>
                <p:nvPr/>
              </p:nvSpPr>
              <p:spPr>
                <a:xfrm>
                  <a:off x="2017696" y="4489871"/>
                  <a:ext cx="455574" cy="276999"/>
                </a:xfrm>
                <a:prstGeom prst="rect">
                  <a:avLst/>
                </a:prstGeom>
                <a:noFill/>
                <a:ln cap="flat">
                  <a:noFill/>
                </a:ln>
              </p:spPr>
              <p:txBody>
                <a:bodyPr vert="horz" wrap="none" lIns="91440" tIns="45720" rIns="91440" bIns="45720" anchor="t" anchorCtr="0" compatLnSpc="1">
                  <a:spAutoFit/>
                </a:bodyPr>
                <a:lstStyle/>
                <a:p>
                  <a:pPr marL="0" marR="0" lvl="0" indent="0" algn="l" defTabSz="914400" rtl="0" fontAlgn="auto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  <a:tabLst/>
                    <a:defRPr sz="1800" b="0" i="0" u="none" strike="noStrike" kern="0" cap="none" spc="0" baseline="0">
                      <a:solidFill>
                        <a:srgbClr val="000000"/>
                      </a:solidFill>
                      <a:uFillTx/>
                    </a:defRPr>
                  </a:pPr>
                  <a:r>
                    <a:rPr lang="en-GB" sz="1200" b="1" i="0" u="none" strike="noStrike" kern="1200" cap="none" spc="0" baseline="0" dirty="0">
                      <a:solidFill>
                        <a:srgbClr val="000000"/>
                      </a:solidFill>
                      <a:uFillTx/>
                      <a:latin typeface="Calibri"/>
                    </a:rPr>
                    <a:t>6 kb</a:t>
                  </a:r>
                </a:p>
              </p:txBody>
            </p:sp>
            <p:sp>
              <p:nvSpPr>
                <p:cNvPr id="59" name="TextBox 68">
                  <a:extLst>
                    <a:ext uri="{FF2B5EF4-FFF2-40B4-BE49-F238E27FC236}">
                      <a16:creationId xmlns:a16="http://schemas.microsoft.com/office/drawing/2014/main" id="{1D87A4F5-7EEA-422C-A5BA-F97DC307C704}"/>
                    </a:ext>
                  </a:extLst>
                </p:cNvPr>
                <p:cNvSpPr txBox="1"/>
                <p:nvPr/>
              </p:nvSpPr>
              <p:spPr>
                <a:xfrm>
                  <a:off x="2017696" y="4700457"/>
                  <a:ext cx="455574" cy="276999"/>
                </a:xfrm>
                <a:prstGeom prst="rect">
                  <a:avLst/>
                </a:prstGeom>
                <a:noFill/>
                <a:ln cap="flat">
                  <a:noFill/>
                </a:ln>
              </p:spPr>
              <p:txBody>
                <a:bodyPr vert="horz" wrap="none" lIns="91440" tIns="45720" rIns="91440" bIns="45720" anchor="t" anchorCtr="0" compatLnSpc="1">
                  <a:spAutoFit/>
                </a:bodyPr>
                <a:lstStyle/>
                <a:p>
                  <a:pPr marL="0" marR="0" lvl="0" indent="0" algn="l" defTabSz="914400" rtl="0" fontAlgn="auto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  <a:tabLst/>
                    <a:defRPr sz="1800" b="0" i="0" u="none" strike="noStrike" kern="0" cap="none" spc="0" baseline="0">
                      <a:solidFill>
                        <a:srgbClr val="000000"/>
                      </a:solidFill>
                      <a:uFillTx/>
                    </a:defRPr>
                  </a:pPr>
                  <a:r>
                    <a:rPr lang="en-GB" sz="1200" b="1" i="0" u="none" strike="noStrike" kern="1200" cap="none" spc="0" baseline="0" dirty="0">
                      <a:solidFill>
                        <a:srgbClr val="000000"/>
                      </a:solidFill>
                      <a:uFillTx/>
                      <a:latin typeface="Calibri"/>
                    </a:rPr>
                    <a:t>4 kb</a:t>
                  </a:r>
                </a:p>
              </p:txBody>
            </p:sp>
            <p:sp>
              <p:nvSpPr>
                <p:cNvPr id="60" name="TextBox 73">
                  <a:extLst>
                    <a:ext uri="{FF2B5EF4-FFF2-40B4-BE49-F238E27FC236}">
                      <a16:creationId xmlns:a16="http://schemas.microsoft.com/office/drawing/2014/main" id="{51096BBE-127A-4979-85EA-6178501E23AB}"/>
                    </a:ext>
                  </a:extLst>
                </p:cNvPr>
                <p:cNvSpPr txBox="1"/>
                <p:nvPr/>
              </p:nvSpPr>
              <p:spPr>
                <a:xfrm>
                  <a:off x="1978423" y="3603430"/>
                  <a:ext cx="534121" cy="276999"/>
                </a:xfrm>
                <a:prstGeom prst="rect">
                  <a:avLst/>
                </a:prstGeom>
                <a:noFill/>
                <a:ln cap="flat">
                  <a:noFill/>
                </a:ln>
              </p:spPr>
              <p:txBody>
                <a:bodyPr vert="horz" wrap="none" lIns="91440" tIns="45720" rIns="91440" bIns="45720" anchor="t" anchorCtr="0" compatLnSpc="1">
                  <a:spAutoFit/>
                </a:bodyPr>
                <a:lstStyle/>
                <a:p>
                  <a:pPr marL="0" marR="0" lvl="0" indent="0" algn="l" defTabSz="914400" rtl="0" fontAlgn="auto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  <a:tabLst/>
                    <a:defRPr sz="1800" b="0" i="0" u="none" strike="noStrike" kern="0" cap="none" spc="0" baseline="0">
                      <a:solidFill>
                        <a:srgbClr val="000000"/>
                      </a:solidFill>
                      <a:uFillTx/>
                    </a:defRPr>
                  </a:pPr>
                  <a:r>
                    <a:rPr lang="en-GB" sz="1200" b="1" i="0" u="none" strike="noStrike" kern="1200" cap="none" spc="0" baseline="0" dirty="0">
                      <a:solidFill>
                        <a:srgbClr val="000000"/>
                      </a:solidFill>
                      <a:uFillTx/>
                      <a:latin typeface="Calibri"/>
                    </a:rPr>
                    <a:t>17 kb</a:t>
                  </a:r>
                </a:p>
              </p:txBody>
            </p:sp>
            <p:sp>
              <p:nvSpPr>
                <p:cNvPr id="61" name="Isosceles Triangle 39">
                  <a:extLst>
                    <a:ext uri="{FF2B5EF4-FFF2-40B4-BE49-F238E27FC236}">
                      <a16:creationId xmlns:a16="http://schemas.microsoft.com/office/drawing/2014/main" id="{D0662FAA-F825-440B-99DF-2EBF4856D30C}"/>
                    </a:ext>
                  </a:extLst>
                </p:cNvPr>
                <p:cNvSpPr/>
                <p:nvPr/>
              </p:nvSpPr>
              <p:spPr>
                <a:xfrm>
                  <a:off x="1142198" y="2466366"/>
                  <a:ext cx="151199" cy="127005"/>
                </a:xfrm>
                <a:custGeom>
                  <a:avLst/>
                  <a:gdLst>
                    <a:gd name="f0" fmla="val 10800000"/>
                    <a:gd name="f1" fmla="val 5400000"/>
                    <a:gd name="f2" fmla="val 180"/>
                    <a:gd name="f3" fmla="val w"/>
                    <a:gd name="f4" fmla="val h"/>
                    <a:gd name="f5" fmla="val ss"/>
                    <a:gd name="f6" fmla="val 0"/>
                    <a:gd name="f7" fmla="val 50000"/>
                    <a:gd name="f8" fmla="+- 0 0 -360"/>
                    <a:gd name="f9" fmla="+- 0 0 -270"/>
                    <a:gd name="f10" fmla="+- 0 0 -180"/>
                    <a:gd name="f11" fmla="+- 0 0 -90"/>
                    <a:gd name="f12" fmla="abs f3"/>
                    <a:gd name="f13" fmla="abs f4"/>
                    <a:gd name="f14" fmla="abs f5"/>
                    <a:gd name="f15" fmla="*/ f8 f0 1"/>
                    <a:gd name="f16" fmla="*/ f9 f0 1"/>
                    <a:gd name="f17" fmla="*/ f10 f0 1"/>
                    <a:gd name="f18" fmla="*/ f11 f0 1"/>
                    <a:gd name="f19" fmla="?: f12 f3 1"/>
                    <a:gd name="f20" fmla="?: f13 f4 1"/>
                    <a:gd name="f21" fmla="?: f14 f5 1"/>
                    <a:gd name="f22" fmla="*/ f15 1 f2"/>
                    <a:gd name="f23" fmla="*/ f16 1 f2"/>
                    <a:gd name="f24" fmla="*/ f17 1 f2"/>
                    <a:gd name="f25" fmla="*/ f18 1 f2"/>
                    <a:gd name="f26" fmla="*/ f19 1 21600"/>
                    <a:gd name="f27" fmla="*/ f20 1 21600"/>
                    <a:gd name="f28" fmla="*/ 21600 f19 1"/>
                    <a:gd name="f29" fmla="*/ 21600 f20 1"/>
                    <a:gd name="f30" fmla="+- f22 0 f1"/>
                    <a:gd name="f31" fmla="+- f23 0 f1"/>
                    <a:gd name="f32" fmla="+- f24 0 f1"/>
                    <a:gd name="f33" fmla="+- f25 0 f1"/>
                    <a:gd name="f34" fmla="min f27 f26"/>
                    <a:gd name="f35" fmla="*/ f28 1 f21"/>
                    <a:gd name="f36" fmla="*/ f29 1 f21"/>
                    <a:gd name="f37" fmla="val f35"/>
                    <a:gd name="f38" fmla="val f36"/>
                    <a:gd name="f39" fmla="*/ f6 f34 1"/>
                    <a:gd name="f40" fmla="+- f38 0 f6"/>
                    <a:gd name="f41" fmla="+- f37 0 f6"/>
                    <a:gd name="f42" fmla="*/ f38 f34 1"/>
                    <a:gd name="f43" fmla="*/ f37 f34 1"/>
                    <a:gd name="f44" fmla="*/ f40 1 2"/>
                    <a:gd name="f45" fmla="*/ f41 1 2"/>
                    <a:gd name="f46" fmla="*/ f41 f7 1"/>
                    <a:gd name="f47" fmla="+- f6 f44 0"/>
                    <a:gd name="f48" fmla="*/ f46 1 200000"/>
                    <a:gd name="f49" fmla="*/ f46 1 100000"/>
                    <a:gd name="f50" fmla="+- f48 f45 0"/>
                    <a:gd name="f51" fmla="*/ f48 f34 1"/>
                    <a:gd name="f52" fmla="*/ f47 f34 1"/>
                    <a:gd name="f53" fmla="*/ f49 f34 1"/>
                    <a:gd name="f54" fmla="*/ f50 f34 1"/>
                  </a:gdLst>
                  <a:ahLst/>
                  <a:cxnLst>
                    <a:cxn ang="3cd4">
                      <a:pos x="hc" y="t"/>
                    </a:cxn>
                    <a:cxn ang="0">
                      <a:pos x="r" y="vc"/>
                    </a:cxn>
                    <a:cxn ang="cd4">
                      <a:pos x="hc" y="b"/>
                    </a:cxn>
                    <a:cxn ang="cd2">
                      <a:pos x="l" y="vc"/>
                    </a:cxn>
                    <a:cxn ang="f30">
                      <a:pos x="f53" y="f39"/>
                    </a:cxn>
                    <a:cxn ang="f31">
                      <a:pos x="f51" y="f52"/>
                    </a:cxn>
                    <a:cxn ang="f32">
                      <a:pos x="f39" y="f42"/>
                    </a:cxn>
                    <a:cxn ang="f32">
                      <a:pos x="f53" y="f42"/>
                    </a:cxn>
                    <a:cxn ang="f32">
                      <a:pos x="f43" y="f42"/>
                    </a:cxn>
                    <a:cxn ang="f33">
                      <a:pos x="f54" y="f52"/>
                    </a:cxn>
                  </a:cxnLst>
                  <a:rect l="f51" t="f52" r="f54" b="f42"/>
                  <a:pathLst>
                    <a:path>
                      <a:moveTo>
                        <a:pt x="f39" y="f42"/>
                      </a:moveTo>
                      <a:lnTo>
                        <a:pt x="f53" y="f39"/>
                      </a:lnTo>
                      <a:lnTo>
                        <a:pt x="f43" y="f42"/>
                      </a:lnTo>
                      <a:close/>
                    </a:path>
                  </a:pathLst>
                </a:custGeom>
                <a:solidFill>
                  <a:srgbClr val="990033"/>
                </a:solidFill>
                <a:ln cap="flat">
                  <a:noFill/>
                  <a:prstDash val="solid"/>
                </a:ln>
              </p:spPr>
              <p:txBody>
                <a:bodyPr vert="horz" wrap="square" lIns="91440" tIns="45720" rIns="91440" bIns="45720" anchor="ctr" anchorCtr="1" compatLnSpc="1">
                  <a:noAutofit/>
                </a:bodyPr>
                <a:lstStyle/>
                <a:p>
                  <a:pPr marL="0" marR="0" lvl="0" indent="0" algn="ctr" defTabSz="914400" rtl="0" fontAlgn="auto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  <a:tabLst/>
                    <a:defRPr sz="1800" b="0" i="0" u="none" strike="noStrike" kern="0" cap="none" spc="0" baseline="0">
                      <a:solidFill>
                        <a:srgbClr val="000000"/>
                      </a:solidFill>
                      <a:uFillTx/>
                    </a:defRPr>
                  </a:pPr>
                  <a:endParaRPr lang="en-GB" sz="1800" b="0" i="0" u="none" strike="noStrike" kern="1200" cap="none" spc="0" baseline="0">
                    <a:solidFill>
                      <a:srgbClr val="FFFFFF"/>
                    </a:solidFill>
                    <a:uFillTx/>
                    <a:latin typeface="Calibri"/>
                  </a:endParaRPr>
                </a:p>
              </p:txBody>
            </p:sp>
            <p:sp>
              <p:nvSpPr>
                <p:cNvPr id="62" name="Isosceles Triangle 40">
                  <a:extLst>
                    <a:ext uri="{FF2B5EF4-FFF2-40B4-BE49-F238E27FC236}">
                      <a16:creationId xmlns:a16="http://schemas.microsoft.com/office/drawing/2014/main" id="{DEA75962-0E98-4E4E-895E-73EB08C51D2A}"/>
                    </a:ext>
                  </a:extLst>
                </p:cNvPr>
                <p:cNvSpPr/>
                <p:nvPr/>
              </p:nvSpPr>
              <p:spPr>
                <a:xfrm flipV="1">
                  <a:off x="1293397" y="2471144"/>
                  <a:ext cx="151199" cy="127005"/>
                </a:xfrm>
                <a:custGeom>
                  <a:avLst/>
                  <a:gdLst>
                    <a:gd name="f0" fmla="val 10800000"/>
                    <a:gd name="f1" fmla="val 5400000"/>
                    <a:gd name="f2" fmla="val 180"/>
                    <a:gd name="f3" fmla="val w"/>
                    <a:gd name="f4" fmla="val h"/>
                    <a:gd name="f5" fmla="val ss"/>
                    <a:gd name="f6" fmla="val 0"/>
                    <a:gd name="f7" fmla="val 50000"/>
                    <a:gd name="f8" fmla="+- 0 0 -360"/>
                    <a:gd name="f9" fmla="+- 0 0 -270"/>
                    <a:gd name="f10" fmla="+- 0 0 -180"/>
                    <a:gd name="f11" fmla="+- 0 0 -90"/>
                    <a:gd name="f12" fmla="abs f3"/>
                    <a:gd name="f13" fmla="abs f4"/>
                    <a:gd name="f14" fmla="abs f5"/>
                    <a:gd name="f15" fmla="*/ f8 f0 1"/>
                    <a:gd name="f16" fmla="*/ f9 f0 1"/>
                    <a:gd name="f17" fmla="*/ f10 f0 1"/>
                    <a:gd name="f18" fmla="*/ f11 f0 1"/>
                    <a:gd name="f19" fmla="?: f12 f3 1"/>
                    <a:gd name="f20" fmla="?: f13 f4 1"/>
                    <a:gd name="f21" fmla="?: f14 f5 1"/>
                    <a:gd name="f22" fmla="*/ f15 1 f2"/>
                    <a:gd name="f23" fmla="*/ f16 1 f2"/>
                    <a:gd name="f24" fmla="*/ f17 1 f2"/>
                    <a:gd name="f25" fmla="*/ f18 1 f2"/>
                    <a:gd name="f26" fmla="*/ f19 1 21600"/>
                    <a:gd name="f27" fmla="*/ f20 1 21600"/>
                    <a:gd name="f28" fmla="*/ 21600 f19 1"/>
                    <a:gd name="f29" fmla="*/ 21600 f20 1"/>
                    <a:gd name="f30" fmla="+- f22 0 f1"/>
                    <a:gd name="f31" fmla="+- f23 0 f1"/>
                    <a:gd name="f32" fmla="+- f24 0 f1"/>
                    <a:gd name="f33" fmla="+- f25 0 f1"/>
                    <a:gd name="f34" fmla="min f27 f26"/>
                    <a:gd name="f35" fmla="*/ f28 1 f21"/>
                    <a:gd name="f36" fmla="*/ f29 1 f21"/>
                    <a:gd name="f37" fmla="val f35"/>
                    <a:gd name="f38" fmla="val f36"/>
                    <a:gd name="f39" fmla="*/ f6 f34 1"/>
                    <a:gd name="f40" fmla="+- f38 0 f6"/>
                    <a:gd name="f41" fmla="+- f37 0 f6"/>
                    <a:gd name="f42" fmla="*/ f38 f34 1"/>
                    <a:gd name="f43" fmla="*/ f37 f34 1"/>
                    <a:gd name="f44" fmla="*/ f40 1 2"/>
                    <a:gd name="f45" fmla="*/ f41 1 2"/>
                    <a:gd name="f46" fmla="*/ f41 f7 1"/>
                    <a:gd name="f47" fmla="+- f6 f44 0"/>
                    <a:gd name="f48" fmla="*/ f46 1 200000"/>
                    <a:gd name="f49" fmla="*/ f46 1 100000"/>
                    <a:gd name="f50" fmla="+- f48 f45 0"/>
                    <a:gd name="f51" fmla="*/ f48 f34 1"/>
                    <a:gd name="f52" fmla="*/ f47 f34 1"/>
                    <a:gd name="f53" fmla="*/ f49 f34 1"/>
                    <a:gd name="f54" fmla="*/ f50 f34 1"/>
                  </a:gdLst>
                  <a:ahLst/>
                  <a:cxnLst>
                    <a:cxn ang="3cd4">
                      <a:pos x="hc" y="t"/>
                    </a:cxn>
                    <a:cxn ang="0">
                      <a:pos x="r" y="vc"/>
                    </a:cxn>
                    <a:cxn ang="cd4">
                      <a:pos x="hc" y="b"/>
                    </a:cxn>
                    <a:cxn ang="cd2">
                      <a:pos x="l" y="vc"/>
                    </a:cxn>
                    <a:cxn ang="f30">
                      <a:pos x="f53" y="f39"/>
                    </a:cxn>
                    <a:cxn ang="f31">
                      <a:pos x="f51" y="f52"/>
                    </a:cxn>
                    <a:cxn ang="f32">
                      <a:pos x="f39" y="f42"/>
                    </a:cxn>
                    <a:cxn ang="f32">
                      <a:pos x="f53" y="f42"/>
                    </a:cxn>
                    <a:cxn ang="f32">
                      <a:pos x="f43" y="f42"/>
                    </a:cxn>
                    <a:cxn ang="f33">
                      <a:pos x="f54" y="f52"/>
                    </a:cxn>
                  </a:cxnLst>
                  <a:rect l="f51" t="f52" r="f54" b="f42"/>
                  <a:pathLst>
                    <a:path>
                      <a:moveTo>
                        <a:pt x="f39" y="f42"/>
                      </a:moveTo>
                      <a:lnTo>
                        <a:pt x="f53" y="f39"/>
                      </a:lnTo>
                      <a:lnTo>
                        <a:pt x="f43" y="f42"/>
                      </a:lnTo>
                      <a:close/>
                    </a:path>
                  </a:pathLst>
                </a:custGeom>
                <a:solidFill>
                  <a:srgbClr val="990033"/>
                </a:solidFill>
                <a:ln cap="flat">
                  <a:noFill/>
                  <a:prstDash val="solid"/>
                </a:ln>
              </p:spPr>
              <p:txBody>
                <a:bodyPr vert="horz" wrap="square" lIns="91440" tIns="45720" rIns="91440" bIns="45720" anchor="ctr" anchorCtr="1" compatLnSpc="1">
                  <a:noAutofit/>
                </a:bodyPr>
                <a:lstStyle/>
                <a:p>
                  <a:pPr marL="0" marR="0" lvl="0" indent="0" algn="ctr" defTabSz="914400" rtl="0" fontAlgn="auto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  <a:tabLst/>
                    <a:defRPr sz="1800" b="0" i="0" u="none" strike="noStrike" kern="0" cap="none" spc="0" baseline="0">
                      <a:solidFill>
                        <a:srgbClr val="000000"/>
                      </a:solidFill>
                      <a:uFillTx/>
                    </a:defRPr>
                  </a:pPr>
                  <a:endParaRPr lang="en-GB" sz="1800" b="0" i="0" u="none" strike="noStrike" kern="1200" cap="none" spc="0" baseline="0">
                    <a:solidFill>
                      <a:srgbClr val="FFFFFF"/>
                    </a:solidFill>
                    <a:uFillTx/>
                    <a:latin typeface="Calibri"/>
                  </a:endParaRPr>
                </a:p>
              </p:txBody>
            </p:sp>
          </p:grpSp>
        </p:grpSp>
        <p:grpSp>
          <p:nvGrpSpPr>
            <p:cNvPr id="78" name="Group 77">
              <a:extLst>
                <a:ext uri="{FF2B5EF4-FFF2-40B4-BE49-F238E27FC236}">
                  <a16:creationId xmlns:a16="http://schemas.microsoft.com/office/drawing/2014/main" id="{D17B328E-3E45-4119-A7E7-844FDA62733C}"/>
                </a:ext>
              </a:extLst>
            </p:cNvPr>
            <p:cNvGrpSpPr/>
            <p:nvPr/>
          </p:nvGrpSpPr>
          <p:grpSpPr>
            <a:xfrm>
              <a:off x="2017419" y="626353"/>
              <a:ext cx="2699900" cy="5245129"/>
              <a:chOff x="1674519" y="569203"/>
              <a:chExt cx="2699900" cy="5245129"/>
            </a:xfrm>
          </p:grpSpPr>
          <p:grpSp>
            <p:nvGrpSpPr>
              <p:cNvPr id="76" name="Group 75">
                <a:extLst>
                  <a:ext uri="{FF2B5EF4-FFF2-40B4-BE49-F238E27FC236}">
                    <a16:creationId xmlns:a16="http://schemas.microsoft.com/office/drawing/2014/main" id="{982AB461-F887-4E4C-AC47-009E65A90C53}"/>
                  </a:ext>
                </a:extLst>
              </p:cNvPr>
              <p:cNvGrpSpPr/>
              <p:nvPr/>
            </p:nvGrpSpPr>
            <p:grpSpPr>
              <a:xfrm>
                <a:off x="1674519" y="1858420"/>
                <a:ext cx="2402234" cy="3955912"/>
                <a:chOff x="1674519" y="1858420"/>
                <a:chExt cx="2402234" cy="3955912"/>
              </a:xfrm>
            </p:grpSpPr>
            <p:pic>
              <p:nvPicPr>
                <p:cNvPr id="66" name="Picture 65" descr="A picture containing building, sitting, white, photo  Description automatically generated">
                  <a:extLst>
                    <a:ext uri="{FF2B5EF4-FFF2-40B4-BE49-F238E27FC236}">
                      <a16:creationId xmlns:a16="http://schemas.microsoft.com/office/drawing/2014/main" id="{4DA6D7D7-A58E-4AB9-B964-0030348816C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45202" t="4263" r="19266" b="1153"/>
                <a:stretch/>
              </p:blipFill>
              <p:spPr>
                <a:xfrm>
                  <a:off x="2221920" y="1858420"/>
                  <a:ext cx="1854833" cy="3955912"/>
                </a:xfrm>
                <a:prstGeom prst="rect">
                  <a:avLst/>
                </a:prstGeom>
              </p:spPr>
            </p:pic>
            <p:sp>
              <p:nvSpPr>
                <p:cNvPr id="67" name="TextBox 37">
                  <a:extLst>
                    <a:ext uri="{FF2B5EF4-FFF2-40B4-BE49-F238E27FC236}">
                      <a16:creationId xmlns:a16="http://schemas.microsoft.com/office/drawing/2014/main" id="{55EE3DD8-D148-4693-AC32-33C50472868F}"/>
                    </a:ext>
                  </a:extLst>
                </p:cNvPr>
                <p:cNvSpPr txBox="1"/>
                <p:nvPr/>
              </p:nvSpPr>
              <p:spPr>
                <a:xfrm>
                  <a:off x="1674519" y="3410056"/>
                  <a:ext cx="534121" cy="276999"/>
                </a:xfrm>
                <a:prstGeom prst="rect">
                  <a:avLst/>
                </a:prstGeom>
                <a:noFill/>
                <a:ln cap="flat">
                  <a:noFill/>
                </a:ln>
              </p:spPr>
              <p:txBody>
                <a:bodyPr vert="horz" wrap="none" lIns="91440" tIns="45720" rIns="91440" bIns="45720" anchor="t" anchorCtr="0" compatLnSpc="1">
                  <a:spAutoFit/>
                </a:bodyPr>
                <a:lstStyle/>
                <a:p>
                  <a:pPr marL="0" marR="0" lvl="0" indent="0" algn="l" defTabSz="914400" rtl="0" fontAlgn="auto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  <a:tabLst/>
                    <a:defRPr sz="1800" b="0" i="0" u="none" strike="noStrike" kern="0" cap="none" spc="0" baseline="0">
                      <a:solidFill>
                        <a:srgbClr val="000000"/>
                      </a:solidFill>
                      <a:uFillTx/>
                    </a:defRPr>
                  </a:pPr>
                  <a:r>
                    <a:rPr lang="en-GB" sz="1200" b="1" i="0" u="none" strike="noStrike" kern="1200" cap="none" spc="0" baseline="0" dirty="0">
                      <a:solidFill>
                        <a:srgbClr val="000000"/>
                      </a:solidFill>
                      <a:uFillTx/>
                      <a:latin typeface="Calibri"/>
                    </a:rPr>
                    <a:t>10 kb</a:t>
                  </a:r>
                </a:p>
              </p:txBody>
            </p:sp>
            <p:sp>
              <p:nvSpPr>
                <p:cNvPr id="68" name="TextBox 66">
                  <a:extLst>
                    <a:ext uri="{FF2B5EF4-FFF2-40B4-BE49-F238E27FC236}">
                      <a16:creationId xmlns:a16="http://schemas.microsoft.com/office/drawing/2014/main" id="{F6E51B5D-7F87-4102-8CAA-E5241B78C5C5}"/>
                    </a:ext>
                  </a:extLst>
                </p:cNvPr>
                <p:cNvSpPr txBox="1"/>
                <p:nvPr/>
              </p:nvSpPr>
              <p:spPr>
                <a:xfrm>
                  <a:off x="1713792" y="3650319"/>
                  <a:ext cx="455574" cy="276999"/>
                </a:xfrm>
                <a:prstGeom prst="rect">
                  <a:avLst/>
                </a:prstGeom>
                <a:noFill/>
                <a:ln cap="flat">
                  <a:noFill/>
                </a:ln>
              </p:spPr>
              <p:txBody>
                <a:bodyPr vert="horz" wrap="none" lIns="91440" tIns="45720" rIns="91440" bIns="45720" anchor="t" anchorCtr="0" compatLnSpc="1">
                  <a:spAutoFit/>
                </a:bodyPr>
                <a:lstStyle/>
                <a:p>
                  <a:pPr marL="0" marR="0" lvl="0" indent="0" algn="l" defTabSz="914400" rtl="0" fontAlgn="auto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  <a:tabLst/>
                    <a:defRPr sz="1800" b="0" i="0" u="none" strike="noStrike" kern="0" cap="none" spc="0" baseline="0">
                      <a:solidFill>
                        <a:srgbClr val="000000"/>
                      </a:solidFill>
                      <a:uFillTx/>
                    </a:defRPr>
                  </a:pPr>
                  <a:r>
                    <a:rPr lang="en-GB" sz="1200" b="1" i="0" u="none" strike="noStrike" kern="1200" cap="none" spc="0" baseline="0" dirty="0">
                      <a:solidFill>
                        <a:srgbClr val="000000"/>
                      </a:solidFill>
                      <a:uFillTx/>
                      <a:latin typeface="Calibri"/>
                    </a:rPr>
                    <a:t>8 kb</a:t>
                  </a:r>
                </a:p>
              </p:txBody>
            </p:sp>
            <p:sp>
              <p:nvSpPr>
                <p:cNvPr id="69" name="TextBox 67">
                  <a:extLst>
                    <a:ext uri="{FF2B5EF4-FFF2-40B4-BE49-F238E27FC236}">
                      <a16:creationId xmlns:a16="http://schemas.microsoft.com/office/drawing/2014/main" id="{71379C4D-6BB1-4191-BB5C-98D34D9B6A94}"/>
                    </a:ext>
                  </a:extLst>
                </p:cNvPr>
                <p:cNvSpPr txBox="1"/>
                <p:nvPr/>
              </p:nvSpPr>
              <p:spPr>
                <a:xfrm>
                  <a:off x="1713792" y="3851099"/>
                  <a:ext cx="455574" cy="276999"/>
                </a:xfrm>
                <a:prstGeom prst="rect">
                  <a:avLst/>
                </a:prstGeom>
                <a:noFill/>
                <a:ln cap="flat">
                  <a:noFill/>
                </a:ln>
              </p:spPr>
              <p:txBody>
                <a:bodyPr vert="horz" wrap="none" lIns="91440" tIns="45720" rIns="91440" bIns="45720" anchor="t" anchorCtr="0" compatLnSpc="1">
                  <a:spAutoFit/>
                </a:bodyPr>
                <a:lstStyle/>
                <a:p>
                  <a:pPr marL="0" marR="0" lvl="0" indent="0" algn="l" defTabSz="914400" rtl="0" fontAlgn="auto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  <a:tabLst/>
                    <a:defRPr sz="1800" b="0" i="0" u="none" strike="noStrike" kern="0" cap="none" spc="0" baseline="0">
                      <a:solidFill>
                        <a:srgbClr val="000000"/>
                      </a:solidFill>
                      <a:uFillTx/>
                    </a:defRPr>
                  </a:pPr>
                  <a:r>
                    <a:rPr lang="en-GB" sz="1200" b="1" i="0" u="none" strike="noStrike" kern="1200" cap="none" spc="0" baseline="0" dirty="0">
                      <a:solidFill>
                        <a:srgbClr val="000000"/>
                      </a:solidFill>
                      <a:uFillTx/>
                      <a:latin typeface="Calibri"/>
                    </a:rPr>
                    <a:t>6 kb</a:t>
                  </a:r>
                </a:p>
              </p:txBody>
            </p:sp>
            <p:sp>
              <p:nvSpPr>
                <p:cNvPr id="70" name="TextBox 68">
                  <a:extLst>
                    <a:ext uri="{FF2B5EF4-FFF2-40B4-BE49-F238E27FC236}">
                      <a16:creationId xmlns:a16="http://schemas.microsoft.com/office/drawing/2014/main" id="{26BB1314-A8C4-4DE0-9E99-FAF1CD93273B}"/>
                    </a:ext>
                  </a:extLst>
                </p:cNvPr>
                <p:cNvSpPr txBox="1"/>
                <p:nvPr/>
              </p:nvSpPr>
              <p:spPr>
                <a:xfrm>
                  <a:off x="1713792" y="4004535"/>
                  <a:ext cx="455574" cy="276999"/>
                </a:xfrm>
                <a:prstGeom prst="rect">
                  <a:avLst/>
                </a:prstGeom>
                <a:noFill/>
                <a:ln cap="flat">
                  <a:noFill/>
                </a:ln>
              </p:spPr>
              <p:txBody>
                <a:bodyPr vert="horz" wrap="none" lIns="91440" tIns="45720" rIns="91440" bIns="45720" anchor="t" anchorCtr="0" compatLnSpc="1">
                  <a:spAutoFit/>
                </a:bodyPr>
                <a:lstStyle/>
                <a:p>
                  <a:pPr marL="0" marR="0" lvl="0" indent="0" algn="l" defTabSz="914400" rtl="0" fontAlgn="auto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  <a:tabLst/>
                    <a:defRPr sz="1800" b="0" i="0" u="none" strike="noStrike" kern="0" cap="none" spc="0" baseline="0">
                      <a:solidFill>
                        <a:srgbClr val="000000"/>
                      </a:solidFill>
                      <a:uFillTx/>
                    </a:defRPr>
                  </a:pPr>
                  <a:r>
                    <a:rPr lang="en-GB" sz="1200" b="1" i="0" u="none" strike="noStrike" kern="1200" cap="none" spc="0" baseline="0" dirty="0">
                      <a:solidFill>
                        <a:srgbClr val="000000"/>
                      </a:solidFill>
                      <a:uFillTx/>
                      <a:latin typeface="Calibri"/>
                    </a:rPr>
                    <a:t>4 kb</a:t>
                  </a:r>
                </a:p>
              </p:txBody>
            </p:sp>
            <p:sp>
              <p:nvSpPr>
                <p:cNvPr id="71" name="TextBox 73">
                  <a:extLst>
                    <a:ext uri="{FF2B5EF4-FFF2-40B4-BE49-F238E27FC236}">
                      <a16:creationId xmlns:a16="http://schemas.microsoft.com/office/drawing/2014/main" id="{8217F1E5-A906-47E4-886A-7BC5EFCE784E}"/>
                    </a:ext>
                  </a:extLst>
                </p:cNvPr>
                <p:cNvSpPr txBox="1"/>
                <p:nvPr/>
              </p:nvSpPr>
              <p:spPr>
                <a:xfrm>
                  <a:off x="1674519" y="3002758"/>
                  <a:ext cx="534121" cy="276999"/>
                </a:xfrm>
                <a:prstGeom prst="rect">
                  <a:avLst/>
                </a:prstGeom>
                <a:noFill/>
                <a:ln cap="flat">
                  <a:noFill/>
                </a:ln>
              </p:spPr>
              <p:txBody>
                <a:bodyPr vert="horz" wrap="none" lIns="91440" tIns="45720" rIns="91440" bIns="45720" anchor="t" anchorCtr="0" compatLnSpc="1">
                  <a:spAutoFit/>
                </a:bodyPr>
                <a:lstStyle/>
                <a:p>
                  <a:pPr marL="0" marR="0" lvl="0" indent="0" algn="l" defTabSz="914400" rtl="0" fontAlgn="auto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  <a:tabLst/>
                    <a:defRPr sz="1800" b="0" i="0" u="none" strike="noStrike" kern="0" cap="none" spc="0" baseline="0">
                      <a:solidFill>
                        <a:srgbClr val="000000"/>
                      </a:solidFill>
                      <a:uFillTx/>
                    </a:defRPr>
                  </a:pPr>
                  <a:r>
                    <a:rPr lang="en-GB" sz="1200" b="1" i="0" u="none" strike="noStrike" kern="1200" cap="none" spc="0" baseline="0" dirty="0">
                      <a:solidFill>
                        <a:srgbClr val="000000"/>
                      </a:solidFill>
                      <a:uFillTx/>
                      <a:latin typeface="Calibri"/>
                    </a:rPr>
                    <a:t>17 kb</a:t>
                  </a:r>
                </a:p>
              </p:txBody>
            </p:sp>
          </p:grpSp>
          <p:sp>
            <p:nvSpPr>
              <p:cNvPr id="72" name="TextBox 71">
                <a:extLst>
                  <a:ext uri="{FF2B5EF4-FFF2-40B4-BE49-F238E27FC236}">
                    <a16:creationId xmlns:a16="http://schemas.microsoft.com/office/drawing/2014/main" id="{EA891E70-24FF-4593-A9BD-F81CD34D6F8E}"/>
                  </a:ext>
                </a:extLst>
              </p:cNvPr>
              <p:cNvSpPr txBox="1"/>
              <p:nvPr/>
            </p:nvSpPr>
            <p:spPr>
              <a:xfrm rot="18789394">
                <a:off x="3406933" y="936525"/>
                <a:ext cx="1334808" cy="6001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endParaRPr lang="en-GB" sz="1100" dirty="0"/>
              </a:p>
              <a:p>
                <a:r>
                  <a:rPr lang="en-GB" sz="1100" dirty="0"/>
                  <a:t>    </a:t>
                </a:r>
                <a:r>
                  <a:rPr lang="en-GB" sz="1100" b="1" dirty="0"/>
                  <a:t>5’ </a:t>
                </a:r>
                <a:r>
                  <a:rPr lang="en-GB" sz="1100" dirty="0" err="1"/>
                  <a:t>PshAI</a:t>
                </a:r>
                <a:r>
                  <a:rPr lang="en-GB" sz="1100" dirty="0"/>
                  <a:t> 20.4</a:t>
                </a:r>
              </a:p>
              <a:p>
                <a:r>
                  <a:rPr lang="en-GB" sz="1100" dirty="0"/>
                  <a:t>         </a:t>
                </a:r>
                <a:r>
                  <a:rPr lang="en-GB" sz="1100" b="1" dirty="0"/>
                  <a:t>5’ </a:t>
                </a:r>
                <a:r>
                  <a:rPr lang="en-GB" sz="1100" dirty="0" err="1"/>
                  <a:t>EcoNI</a:t>
                </a:r>
                <a:r>
                  <a:rPr lang="en-GB" sz="1100" dirty="0"/>
                  <a:t> 10.7</a:t>
                </a:r>
              </a:p>
            </p:txBody>
          </p:sp>
          <p:sp>
            <p:nvSpPr>
              <p:cNvPr id="74" name="Oval 45">
                <a:extLst>
                  <a:ext uri="{FF2B5EF4-FFF2-40B4-BE49-F238E27FC236}">
                    <a16:creationId xmlns:a16="http://schemas.microsoft.com/office/drawing/2014/main" id="{02E3C43D-CC48-4790-8D68-793C0DA0589F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3679857" y="1649362"/>
                <a:ext cx="136083" cy="136083"/>
              </a:xfrm>
              <a:custGeom>
                <a:avLst/>
                <a:gdLst>
                  <a:gd name="f0" fmla="val 21600000"/>
                  <a:gd name="f1" fmla="val 10800000"/>
                  <a:gd name="f2" fmla="val 5400000"/>
                  <a:gd name="f3" fmla="val 180"/>
                  <a:gd name="f4" fmla="val w"/>
                  <a:gd name="f5" fmla="val h"/>
                  <a:gd name="f6" fmla="val ss"/>
                  <a:gd name="f7" fmla="val 0"/>
                  <a:gd name="f8" fmla="*/ 5419351 1 1725033"/>
                  <a:gd name="f9" fmla="+- 0 0 -360"/>
                  <a:gd name="f10" fmla="+- 0 0 -180"/>
                  <a:gd name="f11" fmla="abs f4"/>
                  <a:gd name="f12" fmla="abs f5"/>
                  <a:gd name="f13" fmla="abs f6"/>
                  <a:gd name="f14" fmla="+- 2700000 f2 0"/>
                  <a:gd name="f15" fmla="*/ f9 f1 1"/>
                  <a:gd name="f16" fmla="*/ f10 f1 1"/>
                  <a:gd name="f17" fmla="?: f11 f4 1"/>
                  <a:gd name="f18" fmla="?: f12 f5 1"/>
                  <a:gd name="f19" fmla="?: f13 f6 1"/>
                  <a:gd name="f20" fmla="+- f14 0 f2"/>
                  <a:gd name="f21" fmla="*/ f15 1 f3"/>
                  <a:gd name="f22" fmla="*/ f16 1 f3"/>
                  <a:gd name="f23" fmla="*/ f17 1 21600"/>
                  <a:gd name="f24" fmla="*/ f18 1 21600"/>
                  <a:gd name="f25" fmla="*/ 21600 f17 1"/>
                  <a:gd name="f26" fmla="*/ 21600 f18 1"/>
                  <a:gd name="f27" fmla="+- f20 f2 0"/>
                  <a:gd name="f28" fmla="+- f21 0 f2"/>
                  <a:gd name="f29" fmla="+- f22 0 f2"/>
                  <a:gd name="f30" fmla="min f24 f23"/>
                  <a:gd name="f31" fmla="*/ f25 1 f19"/>
                  <a:gd name="f32" fmla="*/ f26 1 f19"/>
                  <a:gd name="f33" fmla="*/ f27 f8 1"/>
                  <a:gd name="f34" fmla="val f31"/>
                  <a:gd name="f35" fmla="val f32"/>
                  <a:gd name="f36" fmla="*/ f33 1 f1"/>
                  <a:gd name="f37" fmla="*/ f7 f30 1"/>
                  <a:gd name="f38" fmla="+- f35 0 f7"/>
                  <a:gd name="f39" fmla="+- f34 0 f7"/>
                  <a:gd name="f40" fmla="+- 0 0 f36"/>
                  <a:gd name="f41" fmla="*/ f38 1 2"/>
                  <a:gd name="f42" fmla="*/ f39 1 2"/>
                  <a:gd name="f43" fmla="+- 0 0 f40"/>
                  <a:gd name="f44" fmla="+- f7 f41 0"/>
                  <a:gd name="f45" fmla="+- f7 f42 0"/>
                  <a:gd name="f46" fmla="*/ f43 f1 1"/>
                  <a:gd name="f47" fmla="*/ f42 f30 1"/>
                  <a:gd name="f48" fmla="*/ f41 f30 1"/>
                  <a:gd name="f49" fmla="*/ f46 1 f8"/>
                  <a:gd name="f50" fmla="*/ f44 f30 1"/>
                  <a:gd name="f51" fmla="+- f49 0 f2"/>
                  <a:gd name="f52" fmla="cos 1 f51"/>
                  <a:gd name="f53" fmla="sin 1 f51"/>
                  <a:gd name="f54" fmla="+- 0 0 f52"/>
                  <a:gd name="f55" fmla="+- 0 0 f53"/>
                  <a:gd name="f56" fmla="+- 0 0 f54"/>
                  <a:gd name="f57" fmla="+- 0 0 f55"/>
                  <a:gd name="f58" fmla="val f56"/>
                  <a:gd name="f59" fmla="val f57"/>
                  <a:gd name="f60" fmla="*/ f58 f42 1"/>
                  <a:gd name="f61" fmla="*/ f59 f41 1"/>
                  <a:gd name="f62" fmla="+- f45 0 f60"/>
                  <a:gd name="f63" fmla="+- f45 f60 0"/>
                  <a:gd name="f64" fmla="+- f44 0 f61"/>
                  <a:gd name="f65" fmla="+- f44 f61 0"/>
                  <a:gd name="f66" fmla="*/ f62 f30 1"/>
                  <a:gd name="f67" fmla="*/ f64 f30 1"/>
                  <a:gd name="f68" fmla="*/ f63 f30 1"/>
                  <a:gd name="f69" fmla="*/ f65 f30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28">
                    <a:pos x="f66" y="f67"/>
                  </a:cxn>
                  <a:cxn ang="f29">
                    <a:pos x="f66" y="f69"/>
                  </a:cxn>
                  <a:cxn ang="f29">
                    <a:pos x="f68" y="f69"/>
                  </a:cxn>
                  <a:cxn ang="f28">
                    <a:pos x="f68" y="f67"/>
                  </a:cxn>
                </a:cxnLst>
                <a:rect l="f66" t="f67" r="f68" b="f69"/>
                <a:pathLst>
                  <a:path>
                    <a:moveTo>
                      <a:pt x="f37" y="f50"/>
                    </a:moveTo>
                    <a:arcTo wR="f47" hR="f48" stAng="f1" swAng="f0"/>
                    <a:close/>
                  </a:path>
                </a:pathLst>
              </a:custGeom>
              <a:solidFill>
                <a:srgbClr val="00B050"/>
              </a:solidFill>
              <a:ln cap="flat">
                <a:noFill/>
                <a:prstDash val="solid"/>
              </a:ln>
            </p:spPr>
            <p:txBody>
              <a:bodyPr vert="horz" wrap="square" lIns="91440" tIns="45720" rIns="91440" bIns="45720" anchor="ctr" anchorCtr="1" compatLnSpc="1">
                <a:noAutofit/>
              </a:bodyPr>
              <a:lstStyle/>
              <a:p>
                <a:pPr marL="0" marR="0" lvl="0" indent="0" algn="ctr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n-GB" sz="1800" b="0" i="0" u="none" strike="noStrike" kern="1200" cap="none" spc="0" baseline="0">
                  <a:solidFill>
                    <a:srgbClr val="FFFFFF"/>
                  </a:solidFill>
                  <a:uFillTx/>
                  <a:latin typeface="Calibri"/>
                </a:endParaRPr>
              </a:p>
            </p:txBody>
          </p:sp>
          <p:sp>
            <p:nvSpPr>
              <p:cNvPr id="75" name="Oval 45">
                <a:extLst>
                  <a:ext uri="{FF2B5EF4-FFF2-40B4-BE49-F238E27FC236}">
                    <a16:creationId xmlns:a16="http://schemas.microsoft.com/office/drawing/2014/main" id="{85E6218F-F310-43D4-9D19-DE20F240B31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3870113" y="1649362"/>
                <a:ext cx="136083" cy="136083"/>
              </a:xfrm>
              <a:custGeom>
                <a:avLst/>
                <a:gdLst>
                  <a:gd name="f0" fmla="val 21600000"/>
                  <a:gd name="f1" fmla="val 10800000"/>
                  <a:gd name="f2" fmla="val 5400000"/>
                  <a:gd name="f3" fmla="val 180"/>
                  <a:gd name="f4" fmla="val w"/>
                  <a:gd name="f5" fmla="val h"/>
                  <a:gd name="f6" fmla="val ss"/>
                  <a:gd name="f7" fmla="val 0"/>
                  <a:gd name="f8" fmla="*/ 5419351 1 1725033"/>
                  <a:gd name="f9" fmla="+- 0 0 -360"/>
                  <a:gd name="f10" fmla="+- 0 0 -180"/>
                  <a:gd name="f11" fmla="abs f4"/>
                  <a:gd name="f12" fmla="abs f5"/>
                  <a:gd name="f13" fmla="abs f6"/>
                  <a:gd name="f14" fmla="+- 2700000 f2 0"/>
                  <a:gd name="f15" fmla="*/ f9 f1 1"/>
                  <a:gd name="f16" fmla="*/ f10 f1 1"/>
                  <a:gd name="f17" fmla="?: f11 f4 1"/>
                  <a:gd name="f18" fmla="?: f12 f5 1"/>
                  <a:gd name="f19" fmla="?: f13 f6 1"/>
                  <a:gd name="f20" fmla="+- f14 0 f2"/>
                  <a:gd name="f21" fmla="*/ f15 1 f3"/>
                  <a:gd name="f22" fmla="*/ f16 1 f3"/>
                  <a:gd name="f23" fmla="*/ f17 1 21600"/>
                  <a:gd name="f24" fmla="*/ f18 1 21600"/>
                  <a:gd name="f25" fmla="*/ 21600 f17 1"/>
                  <a:gd name="f26" fmla="*/ 21600 f18 1"/>
                  <a:gd name="f27" fmla="+- f20 f2 0"/>
                  <a:gd name="f28" fmla="+- f21 0 f2"/>
                  <a:gd name="f29" fmla="+- f22 0 f2"/>
                  <a:gd name="f30" fmla="min f24 f23"/>
                  <a:gd name="f31" fmla="*/ f25 1 f19"/>
                  <a:gd name="f32" fmla="*/ f26 1 f19"/>
                  <a:gd name="f33" fmla="*/ f27 f8 1"/>
                  <a:gd name="f34" fmla="val f31"/>
                  <a:gd name="f35" fmla="val f32"/>
                  <a:gd name="f36" fmla="*/ f33 1 f1"/>
                  <a:gd name="f37" fmla="*/ f7 f30 1"/>
                  <a:gd name="f38" fmla="+- f35 0 f7"/>
                  <a:gd name="f39" fmla="+- f34 0 f7"/>
                  <a:gd name="f40" fmla="+- 0 0 f36"/>
                  <a:gd name="f41" fmla="*/ f38 1 2"/>
                  <a:gd name="f42" fmla="*/ f39 1 2"/>
                  <a:gd name="f43" fmla="+- 0 0 f40"/>
                  <a:gd name="f44" fmla="+- f7 f41 0"/>
                  <a:gd name="f45" fmla="+- f7 f42 0"/>
                  <a:gd name="f46" fmla="*/ f43 f1 1"/>
                  <a:gd name="f47" fmla="*/ f42 f30 1"/>
                  <a:gd name="f48" fmla="*/ f41 f30 1"/>
                  <a:gd name="f49" fmla="*/ f46 1 f8"/>
                  <a:gd name="f50" fmla="*/ f44 f30 1"/>
                  <a:gd name="f51" fmla="+- f49 0 f2"/>
                  <a:gd name="f52" fmla="cos 1 f51"/>
                  <a:gd name="f53" fmla="sin 1 f51"/>
                  <a:gd name="f54" fmla="+- 0 0 f52"/>
                  <a:gd name="f55" fmla="+- 0 0 f53"/>
                  <a:gd name="f56" fmla="+- 0 0 f54"/>
                  <a:gd name="f57" fmla="+- 0 0 f55"/>
                  <a:gd name="f58" fmla="val f56"/>
                  <a:gd name="f59" fmla="val f57"/>
                  <a:gd name="f60" fmla="*/ f58 f42 1"/>
                  <a:gd name="f61" fmla="*/ f59 f41 1"/>
                  <a:gd name="f62" fmla="+- f45 0 f60"/>
                  <a:gd name="f63" fmla="+- f45 f60 0"/>
                  <a:gd name="f64" fmla="+- f44 0 f61"/>
                  <a:gd name="f65" fmla="+- f44 f61 0"/>
                  <a:gd name="f66" fmla="*/ f62 f30 1"/>
                  <a:gd name="f67" fmla="*/ f64 f30 1"/>
                  <a:gd name="f68" fmla="*/ f63 f30 1"/>
                  <a:gd name="f69" fmla="*/ f65 f30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28">
                    <a:pos x="f66" y="f67"/>
                  </a:cxn>
                  <a:cxn ang="f29">
                    <a:pos x="f66" y="f69"/>
                  </a:cxn>
                  <a:cxn ang="f29">
                    <a:pos x="f68" y="f69"/>
                  </a:cxn>
                  <a:cxn ang="f28">
                    <a:pos x="f68" y="f67"/>
                  </a:cxn>
                </a:cxnLst>
                <a:rect l="f66" t="f67" r="f68" b="f69"/>
                <a:pathLst>
                  <a:path>
                    <a:moveTo>
                      <a:pt x="f37" y="f50"/>
                    </a:moveTo>
                    <a:arcTo wR="f47" hR="f48" stAng="f1" swAng="f0"/>
                    <a:close/>
                  </a:path>
                </a:pathLst>
              </a:custGeom>
              <a:solidFill>
                <a:srgbClr val="00B050"/>
              </a:solidFill>
              <a:ln cap="flat">
                <a:noFill/>
                <a:prstDash val="solid"/>
              </a:ln>
            </p:spPr>
            <p:txBody>
              <a:bodyPr vert="horz" wrap="square" lIns="91440" tIns="45720" rIns="91440" bIns="45720" anchor="ctr" anchorCtr="1" compatLnSpc="1">
                <a:noAutofit/>
              </a:bodyPr>
              <a:lstStyle/>
              <a:p>
                <a:pPr marL="0" marR="0" lvl="0" indent="0" algn="ctr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n-GB" sz="1800" b="0" i="0" u="none" strike="noStrike" kern="1200" cap="none" spc="0" baseline="0">
                  <a:solidFill>
                    <a:srgbClr val="FFFFFF"/>
                  </a:solidFill>
                  <a:uFillTx/>
                  <a:latin typeface="Calibri"/>
                </a:endParaRPr>
              </a:p>
            </p:txBody>
          </p:sp>
          <p:sp>
            <p:nvSpPr>
              <p:cNvPr id="77" name="TextBox 76">
                <a:extLst>
                  <a:ext uri="{FF2B5EF4-FFF2-40B4-BE49-F238E27FC236}">
                    <a16:creationId xmlns:a16="http://schemas.microsoft.com/office/drawing/2014/main" id="{06968AFB-582B-429A-B41C-05BB5BCFED67}"/>
                  </a:ext>
                </a:extLst>
              </p:cNvPr>
              <p:cNvSpPr txBox="1"/>
              <p:nvPr/>
            </p:nvSpPr>
            <p:spPr>
              <a:xfrm>
                <a:off x="2443053" y="666521"/>
                <a:ext cx="1393330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1400" b="1" dirty="0"/>
                  <a:t>Nid2 tm1a (C07)</a:t>
                </a:r>
              </a:p>
            </p:txBody>
          </p:sp>
        </p:grpSp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CEAA516B-7833-49D4-A81B-9FF13208FE51}"/>
                </a:ext>
              </a:extLst>
            </p:cNvPr>
            <p:cNvSpPr txBox="1"/>
            <p:nvPr/>
          </p:nvSpPr>
          <p:spPr>
            <a:xfrm>
              <a:off x="1619705" y="314325"/>
              <a:ext cx="253159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b="1" dirty="0"/>
                <a:t>LacZ probed membranes</a:t>
              </a:r>
            </a:p>
          </p:txBody>
        </p:sp>
      </p:grpSp>
      <p:sp>
        <p:nvSpPr>
          <p:cNvPr id="106" name="TextBox 105">
            <a:extLst>
              <a:ext uri="{FF2B5EF4-FFF2-40B4-BE49-F238E27FC236}">
                <a16:creationId xmlns:a16="http://schemas.microsoft.com/office/drawing/2014/main" id="{636B19F8-4FF2-4717-9372-623C53B5ED4C}"/>
              </a:ext>
            </a:extLst>
          </p:cNvPr>
          <p:cNvSpPr txBox="1"/>
          <p:nvPr/>
        </p:nvSpPr>
        <p:spPr>
          <a:xfrm>
            <a:off x="283474" y="6360262"/>
            <a:ext cx="12475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/>
              <a:t>2 Fail 5’ HA</a:t>
            </a:r>
          </a:p>
        </p:txBody>
      </p:sp>
      <p:sp>
        <p:nvSpPr>
          <p:cNvPr id="107" name="TextBox 106">
            <a:extLst>
              <a:ext uri="{FF2B5EF4-FFF2-40B4-BE49-F238E27FC236}">
                <a16:creationId xmlns:a16="http://schemas.microsoft.com/office/drawing/2014/main" id="{191A26F8-FB2F-4443-95DA-F7066C7FE4A4}"/>
              </a:ext>
            </a:extLst>
          </p:cNvPr>
          <p:cNvSpPr txBox="1"/>
          <p:nvPr/>
        </p:nvSpPr>
        <p:spPr>
          <a:xfrm>
            <a:off x="3125355" y="5855437"/>
            <a:ext cx="13375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/>
              <a:t>3 Pass 5’ HA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45A3A1A4-4FC0-49D2-9273-4522E4AF670C}"/>
              </a:ext>
            </a:extLst>
          </p:cNvPr>
          <p:cNvGrpSpPr/>
          <p:nvPr/>
        </p:nvGrpSpPr>
        <p:grpSpPr>
          <a:xfrm>
            <a:off x="5496151" y="297563"/>
            <a:ext cx="4200525" cy="6493762"/>
            <a:chOff x="7991475" y="314883"/>
            <a:chExt cx="4200525" cy="6339285"/>
          </a:xfrm>
        </p:grpSpPr>
        <p:sp>
          <p:nvSpPr>
            <p:cNvPr id="96" name="Rectangle: Rounded Corners 95">
              <a:extLst>
                <a:ext uri="{FF2B5EF4-FFF2-40B4-BE49-F238E27FC236}">
                  <a16:creationId xmlns:a16="http://schemas.microsoft.com/office/drawing/2014/main" id="{92C6006C-FFED-4577-8AC5-4B3668CABC21}"/>
                </a:ext>
              </a:extLst>
            </p:cNvPr>
            <p:cNvSpPr/>
            <p:nvPr/>
          </p:nvSpPr>
          <p:spPr>
            <a:xfrm>
              <a:off x="7991475" y="314883"/>
              <a:ext cx="4200525" cy="6339284"/>
            </a:xfrm>
            <a:prstGeom prst="roundRect">
              <a:avLst>
                <a:gd name="adj" fmla="val 2604"/>
              </a:avLst>
            </a:prstGeom>
            <a:solidFill>
              <a:schemeClr val="accent2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grpSp>
          <p:nvGrpSpPr>
            <p:cNvPr id="39" name="Group 38">
              <a:extLst>
                <a:ext uri="{FF2B5EF4-FFF2-40B4-BE49-F238E27FC236}">
                  <a16:creationId xmlns:a16="http://schemas.microsoft.com/office/drawing/2014/main" id="{3779DB9B-F363-420F-AE9F-C5BB619A6933}"/>
                </a:ext>
              </a:extLst>
            </p:cNvPr>
            <p:cNvGrpSpPr/>
            <p:nvPr/>
          </p:nvGrpSpPr>
          <p:grpSpPr>
            <a:xfrm>
              <a:off x="10173021" y="733284"/>
              <a:ext cx="1814859" cy="5144557"/>
              <a:chOff x="7686996" y="1476234"/>
              <a:chExt cx="1814859" cy="5144557"/>
            </a:xfrm>
          </p:grpSpPr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6F9A6993-52AC-40D9-98A0-0E0D92C687EB}"/>
                  </a:ext>
                </a:extLst>
              </p:cNvPr>
              <p:cNvSpPr txBox="1"/>
              <p:nvPr/>
            </p:nvSpPr>
            <p:spPr>
              <a:xfrm rot="18789394">
                <a:off x="8696378" y="1824227"/>
                <a:ext cx="1098657" cy="430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1100" b="1" dirty="0"/>
                  <a:t>5’ </a:t>
                </a:r>
                <a:r>
                  <a:rPr lang="en-GB" sz="1100" dirty="0" err="1"/>
                  <a:t>BstEII</a:t>
                </a:r>
                <a:r>
                  <a:rPr lang="en-GB" sz="1100" dirty="0"/>
                  <a:t> 15.8</a:t>
                </a:r>
              </a:p>
              <a:p>
                <a:r>
                  <a:rPr lang="en-GB" sz="1100" dirty="0"/>
                  <a:t>    </a:t>
                </a:r>
                <a:r>
                  <a:rPr lang="en-GB" sz="1100" b="1" dirty="0"/>
                  <a:t>3’ </a:t>
                </a:r>
                <a:r>
                  <a:rPr lang="en-GB" sz="1100" dirty="0" err="1"/>
                  <a:t>SexAI</a:t>
                </a:r>
                <a:r>
                  <a:rPr lang="en-GB" sz="1100" dirty="0"/>
                  <a:t> 12.1</a:t>
                </a:r>
              </a:p>
            </p:txBody>
          </p:sp>
          <p:grpSp>
            <p:nvGrpSpPr>
              <p:cNvPr id="38" name="Group 37">
                <a:extLst>
                  <a:ext uri="{FF2B5EF4-FFF2-40B4-BE49-F238E27FC236}">
                    <a16:creationId xmlns:a16="http://schemas.microsoft.com/office/drawing/2014/main" id="{17EAD8F6-AED2-406C-96D6-2FCC2C7848E3}"/>
                  </a:ext>
                </a:extLst>
              </p:cNvPr>
              <p:cNvGrpSpPr/>
              <p:nvPr/>
            </p:nvGrpSpPr>
            <p:grpSpPr>
              <a:xfrm>
                <a:off x="7686996" y="1476234"/>
                <a:ext cx="1814859" cy="5144557"/>
                <a:chOff x="7686996" y="1476234"/>
                <a:chExt cx="1814859" cy="5144557"/>
              </a:xfrm>
            </p:grpSpPr>
            <p:sp>
              <p:nvSpPr>
                <p:cNvPr id="13" name="Cross 61">
                  <a:extLst>
                    <a:ext uri="{FF2B5EF4-FFF2-40B4-BE49-F238E27FC236}">
                      <a16:creationId xmlns:a16="http://schemas.microsoft.com/office/drawing/2014/main" id="{3DE56A6D-290E-4DF0-86D2-950B61641C84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8837510" y="2440440"/>
                  <a:ext cx="136083" cy="136083"/>
                </a:xfrm>
                <a:custGeom>
                  <a:avLst/>
                  <a:gdLst>
                    <a:gd name="f0" fmla="val w"/>
                    <a:gd name="f1" fmla="val h"/>
                    <a:gd name="f2" fmla="val ss"/>
                    <a:gd name="f3" fmla="val 0"/>
                    <a:gd name="f4" fmla="val 34729"/>
                    <a:gd name="f5" fmla="abs f0"/>
                    <a:gd name="f6" fmla="abs f1"/>
                    <a:gd name="f7" fmla="abs f2"/>
                    <a:gd name="f8" fmla="?: f5 f0 1"/>
                    <a:gd name="f9" fmla="?: f6 f1 1"/>
                    <a:gd name="f10" fmla="?: f7 f2 1"/>
                    <a:gd name="f11" fmla="*/ f8 1 21600"/>
                    <a:gd name="f12" fmla="*/ f9 1 21600"/>
                    <a:gd name="f13" fmla="*/ 21600 f8 1"/>
                    <a:gd name="f14" fmla="*/ 21600 f9 1"/>
                    <a:gd name="f15" fmla="min f12 f11"/>
                    <a:gd name="f16" fmla="*/ f13 1 f10"/>
                    <a:gd name="f17" fmla="*/ f14 1 f10"/>
                    <a:gd name="f18" fmla="val f16"/>
                    <a:gd name="f19" fmla="val f17"/>
                    <a:gd name="f20" fmla="*/ f3 f15 1"/>
                    <a:gd name="f21" fmla="+- f19 0 f3"/>
                    <a:gd name="f22" fmla="+- f18 0 f3"/>
                    <a:gd name="f23" fmla="*/ f18 f15 1"/>
                    <a:gd name="f24" fmla="*/ f19 f15 1"/>
                    <a:gd name="f25" fmla="min f22 f21"/>
                    <a:gd name="f26" fmla="+- f22 0 f21"/>
                    <a:gd name="f27" fmla="*/ f25 f4 1"/>
                    <a:gd name="f28" fmla="*/ f27 1 100000"/>
                    <a:gd name="f29" fmla="+- f18 0 f28"/>
                    <a:gd name="f30" fmla="+- f19 0 f28"/>
                    <a:gd name="f31" fmla="?: f26 f3 f28"/>
                    <a:gd name="f32" fmla="?: f26 f28 f3"/>
                    <a:gd name="f33" fmla="*/ f28 f15 1"/>
                    <a:gd name="f34" fmla="?: f26 f18 f29"/>
                    <a:gd name="f35" fmla="?: f26 f30 f19"/>
                    <a:gd name="f36" fmla="*/ f31 f15 1"/>
                    <a:gd name="f37" fmla="*/ f32 f15 1"/>
                    <a:gd name="f38" fmla="*/ f29 f15 1"/>
                    <a:gd name="f39" fmla="*/ f30 f15 1"/>
                    <a:gd name="f40" fmla="*/ f34 f15 1"/>
                    <a:gd name="f41" fmla="*/ f35 f15 1"/>
                  </a:gdLst>
                  <a:ahLst/>
                  <a:cxnLst>
                    <a:cxn ang="3cd4">
                      <a:pos x="hc" y="t"/>
                    </a:cxn>
                    <a:cxn ang="0">
                      <a:pos x="r" y="vc"/>
                    </a:cxn>
                    <a:cxn ang="cd4">
                      <a:pos x="hc" y="b"/>
                    </a:cxn>
                    <a:cxn ang="cd2">
                      <a:pos x="l" y="vc"/>
                    </a:cxn>
                  </a:cxnLst>
                  <a:rect l="f36" t="f37" r="f40" b="f41"/>
                  <a:pathLst>
                    <a:path>
                      <a:moveTo>
                        <a:pt x="f20" y="f33"/>
                      </a:moveTo>
                      <a:lnTo>
                        <a:pt x="f33" y="f33"/>
                      </a:lnTo>
                      <a:lnTo>
                        <a:pt x="f33" y="f20"/>
                      </a:lnTo>
                      <a:lnTo>
                        <a:pt x="f38" y="f20"/>
                      </a:lnTo>
                      <a:lnTo>
                        <a:pt x="f38" y="f33"/>
                      </a:lnTo>
                      <a:lnTo>
                        <a:pt x="f23" y="f33"/>
                      </a:lnTo>
                      <a:lnTo>
                        <a:pt x="f23" y="f39"/>
                      </a:lnTo>
                      <a:lnTo>
                        <a:pt x="f38" y="f39"/>
                      </a:lnTo>
                      <a:lnTo>
                        <a:pt x="f38" y="f24"/>
                      </a:lnTo>
                      <a:lnTo>
                        <a:pt x="f33" y="f24"/>
                      </a:lnTo>
                      <a:lnTo>
                        <a:pt x="f33" y="f39"/>
                      </a:lnTo>
                      <a:lnTo>
                        <a:pt x="f20" y="f39"/>
                      </a:lnTo>
                      <a:close/>
                    </a:path>
                  </a:pathLst>
                </a:custGeom>
                <a:solidFill>
                  <a:srgbClr val="990033"/>
                </a:solidFill>
                <a:ln w="12701" cap="flat">
                  <a:solidFill>
                    <a:srgbClr val="990033"/>
                  </a:solidFill>
                  <a:prstDash val="solid"/>
                  <a:miter/>
                </a:ln>
              </p:spPr>
              <p:txBody>
                <a:bodyPr vert="horz" wrap="square" lIns="91440" tIns="45720" rIns="91440" bIns="45720" anchor="ctr" anchorCtr="1" compatLnSpc="1">
                  <a:noAutofit/>
                </a:bodyPr>
                <a:lstStyle/>
                <a:p>
                  <a:pPr marL="0" marR="0" lvl="0" indent="0" algn="ctr" defTabSz="914400" rtl="0" fontAlgn="auto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  <a:tabLst/>
                    <a:defRPr sz="1800" b="0" i="0" u="none" strike="noStrike" kern="0" cap="none" spc="0" baseline="0">
                      <a:solidFill>
                        <a:srgbClr val="000000"/>
                      </a:solidFill>
                      <a:uFillTx/>
                    </a:defRPr>
                  </a:pPr>
                  <a:endParaRPr lang="en-GB" sz="1800" b="0" i="0" u="none" strike="noStrike" kern="1200" cap="none" spc="0" baseline="0">
                    <a:solidFill>
                      <a:srgbClr val="FFFFFF"/>
                    </a:solidFill>
                    <a:uFillTx/>
                    <a:latin typeface="Calibri"/>
                  </a:endParaRPr>
                </a:p>
              </p:txBody>
            </p:sp>
            <p:sp>
              <p:nvSpPr>
                <p:cNvPr id="14" name="Cross 61">
                  <a:extLst>
                    <a:ext uri="{FF2B5EF4-FFF2-40B4-BE49-F238E27FC236}">
                      <a16:creationId xmlns:a16="http://schemas.microsoft.com/office/drawing/2014/main" id="{3D32E616-91B5-4DEC-89FE-6879A54953D1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9016037" y="2440440"/>
                  <a:ext cx="136083" cy="136083"/>
                </a:xfrm>
                <a:custGeom>
                  <a:avLst/>
                  <a:gdLst>
                    <a:gd name="f0" fmla="val w"/>
                    <a:gd name="f1" fmla="val h"/>
                    <a:gd name="f2" fmla="val ss"/>
                    <a:gd name="f3" fmla="val 0"/>
                    <a:gd name="f4" fmla="val 34729"/>
                    <a:gd name="f5" fmla="abs f0"/>
                    <a:gd name="f6" fmla="abs f1"/>
                    <a:gd name="f7" fmla="abs f2"/>
                    <a:gd name="f8" fmla="?: f5 f0 1"/>
                    <a:gd name="f9" fmla="?: f6 f1 1"/>
                    <a:gd name="f10" fmla="?: f7 f2 1"/>
                    <a:gd name="f11" fmla="*/ f8 1 21600"/>
                    <a:gd name="f12" fmla="*/ f9 1 21600"/>
                    <a:gd name="f13" fmla="*/ 21600 f8 1"/>
                    <a:gd name="f14" fmla="*/ 21600 f9 1"/>
                    <a:gd name="f15" fmla="min f12 f11"/>
                    <a:gd name="f16" fmla="*/ f13 1 f10"/>
                    <a:gd name="f17" fmla="*/ f14 1 f10"/>
                    <a:gd name="f18" fmla="val f16"/>
                    <a:gd name="f19" fmla="val f17"/>
                    <a:gd name="f20" fmla="*/ f3 f15 1"/>
                    <a:gd name="f21" fmla="+- f19 0 f3"/>
                    <a:gd name="f22" fmla="+- f18 0 f3"/>
                    <a:gd name="f23" fmla="*/ f18 f15 1"/>
                    <a:gd name="f24" fmla="*/ f19 f15 1"/>
                    <a:gd name="f25" fmla="min f22 f21"/>
                    <a:gd name="f26" fmla="+- f22 0 f21"/>
                    <a:gd name="f27" fmla="*/ f25 f4 1"/>
                    <a:gd name="f28" fmla="*/ f27 1 100000"/>
                    <a:gd name="f29" fmla="+- f18 0 f28"/>
                    <a:gd name="f30" fmla="+- f19 0 f28"/>
                    <a:gd name="f31" fmla="?: f26 f3 f28"/>
                    <a:gd name="f32" fmla="?: f26 f28 f3"/>
                    <a:gd name="f33" fmla="*/ f28 f15 1"/>
                    <a:gd name="f34" fmla="?: f26 f18 f29"/>
                    <a:gd name="f35" fmla="?: f26 f30 f19"/>
                    <a:gd name="f36" fmla="*/ f31 f15 1"/>
                    <a:gd name="f37" fmla="*/ f32 f15 1"/>
                    <a:gd name="f38" fmla="*/ f29 f15 1"/>
                    <a:gd name="f39" fmla="*/ f30 f15 1"/>
                    <a:gd name="f40" fmla="*/ f34 f15 1"/>
                    <a:gd name="f41" fmla="*/ f35 f15 1"/>
                  </a:gdLst>
                  <a:ahLst/>
                  <a:cxnLst>
                    <a:cxn ang="3cd4">
                      <a:pos x="hc" y="t"/>
                    </a:cxn>
                    <a:cxn ang="0">
                      <a:pos x="r" y="vc"/>
                    </a:cxn>
                    <a:cxn ang="cd4">
                      <a:pos x="hc" y="b"/>
                    </a:cxn>
                    <a:cxn ang="cd2">
                      <a:pos x="l" y="vc"/>
                    </a:cxn>
                  </a:cxnLst>
                  <a:rect l="f36" t="f37" r="f40" b="f41"/>
                  <a:pathLst>
                    <a:path>
                      <a:moveTo>
                        <a:pt x="f20" y="f33"/>
                      </a:moveTo>
                      <a:lnTo>
                        <a:pt x="f33" y="f33"/>
                      </a:lnTo>
                      <a:lnTo>
                        <a:pt x="f33" y="f20"/>
                      </a:lnTo>
                      <a:lnTo>
                        <a:pt x="f38" y="f20"/>
                      </a:lnTo>
                      <a:lnTo>
                        <a:pt x="f38" y="f33"/>
                      </a:lnTo>
                      <a:lnTo>
                        <a:pt x="f23" y="f33"/>
                      </a:lnTo>
                      <a:lnTo>
                        <a:pt x="f23" y="f39"/>
                      </a:lnTo>
                      <a:lnTo>
                        <a:pt x="f38" y="f39"/>
                      </a:lnTo>
                      <a:lnTo>
                        <a:pt x="f38" y="f24"/>
                      </a:lnTo>
                      <a:lnTo>
                        <a:pt x="f33" y="f24"/>
                      </a:lnTo>
                      <a:lnTo>
                        <a:pt x="f33" y="f39"/>
                      </a:lnTo>
                      <a:lnTo>
                        <a:pt x="f20" y="f39"/>
                      </a:lnTo>
                      <a:close/>
                    </a:path>
                  </a:pathLst>
                </a:custGeom>
                <a:solidFill>
                  <a:srgbClr val="990033"/>
                </a:solidFill>
                <a:ln w="12701" cap="flat">
                  <a:solidFill>
                    <a:srgbClr val="990033"/>
                  </a:solidFill>
                  <a:prstDash val="solid"/>
                  <a:miter/>
                </a:ln>
              </p:spPr>
              <p:txBody>
                <a:bodyPr vert="horz" wrap="square" lIns="91440" tIns="45720" rIns="91440" bIns="45720" anchor="ctr" anchorCtr="1" compatLnSpc="1">
                  <a:noAutofit/>
                </a:bodyPr>
                <a:lstStyle/>
                <a:p>
                  <a:pPr marL="0" marR="0" lvl="0" indent="0" algn="ctr" defTabSz="914400" rtl="0" fontAlgn="auto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  <a:tabLst/>
                    <a:defRPr sz="1800" b="0" i="0" u="none" strike="noStrike" kern="0" cap="none" spc="0" baseline="0">
                      <a:solidFill>
                        <a:srgbClr val="000000"/>
                      </a:solidFill>
                      <a:uFillTx/>
                    </a:defRPr>
                  </a:pPr>
                  <a:endParaRPr lang="en-GB" sz="1800" b="0" i="0" u="none" strike="noStrike" kern="1200" cap="none" spc="0" baseline="0">
                    <a:solidFill>
                      <a:srgbClr val="FFFFFF"/>
                    </a:solidFill>
                    <a:uFillTx/>
                    <a:latin typeface="Calibri"/>
                  </a:endParaRPr>
                </a:p>
              </p:txBody>
            </p:sp>
            <p:sp>
              <p:nvSpPr>
                <p:cNvPr id="2" name="TextBox 1">
                  <a:extLst>
                    <a:ext uri="{FF2B5EF4-FFF2-40B4-BE49-F238E27FC236}">
                      <a16:creationId xmlns:a16="http://schemas.microsoft.com/office/drawing/2014/main" id="{78D0DB7C-E745-4EDF-BE62-828AA9E581DA}"/>
                    </a:ext>
                  </a:extLst>
                </p:cNvPr>
                <p:cNvSpPr txBox="1"/>
                <p:nvPr/>
              </p:nvSpPr>
              <p:spPr>
                <a:xfrm>
                  <a:off x="8114103" y="1476234"/>
                  <a:ext cx="1387752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GB" sz="1400" b="1" dirty="0" err="1"/>
                    <a:t>Nras</a:t>
                  </a:r>
                  <a:r>
                    <a:rPr lang="en-GB" sz="1400" b="1" dirty="0"/>
                    <a:t> tm1a (B03)</a:t>
                  </a:r>
                </a:p>
              </p:txBody>
            </p:sp>
            <p:grpSp>
              <p:nvGrpSpPr>
                <p:cNvPr id="32" name="Group 31">
                  <a:extLst>
                    <a:ext uri="{FF2B5EF4-FFF2-40B4-BE49-F238E27FC236}">
                      <a16:creationId xmlns:a16="http://schemas.microsoft.com/office/drawing/2014/main" id="{826E0385-A2AC-476B-81C6-7EB1ECD80D3B}"/>
                    </a:ext>
                  </a:extLst>
                </p:cNvPr>
                <p:cNvGrpSpPr/>
                <p:nvPr/>
              </p:nvGrpSpPr>
              <p:grpSpPr>
                <a:xfrm>
                  <a:off x="7686996" y="2648228"/>
                  <a:ext cx="1632712" cy="3972563"/>
                  <a:chOff x="7693346" y="2793999"/>
                  <a:chExt cx="1632712" cy="3972563"/>
                </a:xfrm>
              </p:grpSpPr>
              <p:pic>
                <p:nvPicPr>
                  <p:cNvPr id="5" name="Picture 4">
                    <a:extLst>
                      <a:ext uri="{FF2B5EF4-FFF2-40B4-BE49-F238E27FC236}">
                        <a16:creationId xmlns:a16="http://schemas.microsoft.com/office/drawing/2014/main" id="{9B692127-9544-4D2A-BC5A-BA9A399176AA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 rotWithShape="1">
                  <a:blip r:embed="rId4">
                    <a:extLst>
                      <a:ext uri="{BEBA8EAE-BF5A-486C-A8C5-ECC9F3942E4B}">
                        <a14:imgProps xmlns:a14="http://schemas.microsoft.com/office/drawing/2010/main">
                          <a14:imgLayer r:embed="rId5">
                            <a14:imgEffect>
                              <a14:saturation sat="98000"/>
                            </a14:imgEffect>
                          </a14:imgLayer>
                        </a14:imgProps>
                      </a:ext>
                    </a:extLst>
                  </a:blip>
                  <a:srcRect l="38244" t="13790" r="33038"/>
                  <a:stretch/>
                </p:blipFill>
                <p:spPr>
                  <a:xfrm>
                    <a:off x="8231652" y="2793999"/>
                    <a:ext cx="1094406" cy="3972563"/>
                  </a:xfrm>
                  <a:prstGeom prst="rect">
                    <a:avLst/>
                  </a:prstGeom>
                </p:spPr>
              </p:pic>
              <p:sp>
                <p:nvSpPr>
                  <p:cNvPr id="20" name="TextBox 37">
                    <a:extLst>
                      <a:ext uri="{FF2B5EF4-FFF2-40B4-BE49-F238E27FC236}">
                        <a16:creationId xmlns:a16="http://schemas.microsoft.com/office/drawing/2014/main" id="{F170E283-CCBE-440D-AF68-D7BAC550E697}"/>
                      </a:ext>
                    </a:extLst>
                  </p:cNvPr>
                  <p:cNvSpPr txBox="1"/>
                  <p:nvPr/>
                </p:nvSpPr>
                <p:spPr>
                  <a:xfrm>
                    <a:off x="7693346" y="4258231"/>
                    <a:ext cx="534121" cy="276999"/>
                  </a:xfrm>
                  <a:prstGeom prst="rect">
                    <a:avLst/>
                  </a:prstGeom>
                  <a:noFill/>
                  <a:ln cap="flat">
                    <a:noFill/>
                  </a:ln>
                </p:spPr>
                <p:txBody>
                  <a:bodyPr vert="horz" wrap="none" lIns="91440" tIns="45720" rIns="91440" bIns="45720" anchor="t" anchorCtr="0" compatLnSpc="1">
                    <a:spAutoFit/>
                  </a:bodyPr>
                  <a:lstStyle/>
                  <a:p>
                    <a:pPr marL="0" marR="0" lvl="0" indent="0" algn="l" defTabSz="914400" rtl="0" fontAlgn="auto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  <a:tabLst/>
                      <a:defRPr sz="1800" b="0" i="0" u="none" strike="noStrike" kern="0" cap="none" spc="0" baseline="0">
                        <a:solidFill>
                          <a:srgbClr val="000000"/>
                        </a:solidFill>
                        <a:uFillTx/>
                      </a:defRPr>
                    </a:pPr>
                    <a:r>
                      <a:rPr lang="en-GB" sz="1200" b="1" i="0" u="none" strike="noStrike" kern="1200" cap="none" spc="0" baseline="0" dirty="0">
                        <a:solidFill>
                          <a:srgbClr val="000000"/>
                        </a:solidFill>
                        <a:uFillTx/>
                        <a:latin typeface="Calibri"/>
                      </a:rPr>
                      <a:t>10 kb</a:t>
                    </a:r>
                  </a:p>
                </p:txBody>
              </p:sp>
              <p:sp>
                <p:nvSpPr>
                  <p:cNvPr id="21" name="TextBox 66">
                    <a:extLst>
                      <a:ext uri="{FF2B5EF4-FFF2-40B4-BE49-F238E27FC236}">
                        <a16:creationId xmlns:a16="http://schemas.microsoft.com/office/drawing/2014/main" id="{85E5C1A7-4723-404A-864A-AE95F298B91C}"/>
                      </a:ext>
                    </a:extLst>
                  </p:cNvPr>
                  <p:cNvSpPr txBox="1"/>
                  <p:nvPr/>
                </p:nvSpPr>
                <p:spPr>
                  <a:xfrm>
                    <a:off x="7732619" y="4463569"/>
                    <a:ext cx="455574" cy="276999"/>
                  </a:xfrm>
                  <a:prstGeom prst="rect">
                    <a:avLst/>
                  </a:prstGeom>
                  <a:noFill/>
                  <a:ln cap="flat">
                    <a:noFill/>
                  </a:ln>
                </p:spPr>
                <p:txBody>
                  <a:bodyPr vert="horz" wrap="none" lIns="91440" tIns="45720" rIns="91440" bIns="45720" anchor="t" anchorCtr="0" compatLnSpc="1">
                    <a:spAutoFit/>
                  </a:bodyPr>
                  <a:lstStyle/>
                  <a:p>
                    <a:pPr marL="0" marR="0" lvl="0" indent="0" algn="l" defTabSz="914400" rtl="0" fontAlgn="auto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  <a:tabLst/>
                      <a:defRPr sz="1800" b="0" i="0" u="none" strike="noStrike" kern="0" cap="none" spc="0" baseline="0">
                        <a:solidFill>
                          <a:srgbClr val="000000"/>
                        </a:solidFill>
                        <a:uFillTx/>
                      </a:defRPr>
                    </a:pPr>
                    <a:r>
                      <a:rPr lang="en-GB" sz="1200" b="1" i="0" u="none" strike="noStrike" kern="1200" cap="none" spc="0" baseline="0" dirty="0">
                        <a:solidFill>
                          <a:srgbClr val="000000"/>
                        </a:solidFill>
                        <a:uFillTx/>
                        <a:latin typeface="Calibri"/>
                      </a:rPr>
                      <a:t>8 kb</a:t>
                    </a:r>
                  </a:p>
                </p:txBody>
              </p:sp>
              <p:sp>
                <p:nvSpPr>
                  <p:cNvPr id="22" name="TextBox 67">
                    <a:extLst>
                      <a:ext uri="{FF2B5EF4-FFF2-40B4-BE49-F238E27FC236}">
                        <a16:creationId xmlns:a16="http://schemas.microsoft.com/office/drawing/2014/main" id="{DB88A934-D745-4808-8D8B-0E2F90CE9AA8}"/>
                      </a:ext>
                    </a:extLst>
                  </p:cNvPr>
                  <p:cNvSpPr txBox="1"/>
                  <p:nvPr/>
                </p:nvSpPr>
                <p:spPr>
                  <a:xfrm>
                    <a:off x="7732619" y="4769124"/>
                    <a:ext cx="455574" cy="276999"/>
                  </a:xfrm>
                  <a:prstGeom prst="rect">
                    <a:avLst/>
                  </a:prstGeom>
                  <a:noFill/>
                  <a:ln cap="flat">
                    <a:noFill/>
                  </a:ln>
                </p:spPr>
                <p:txBody>
                  <a:bodyPr vert="horz" wrap="none" lIns="91440" tIns="45720" rIns="91440" bIns="45720" anchor="t" anchorCtr="0" compatLnSpc="1">
                    <a:spAutoFit/>
                  </a:bodyPr>
                  <a:lstStyle/>
                  <a:p>
                    <a:pPr marL="0" marR="0" lvl="0" indent="0" algn="l" defTabSz="914400" rtl="0" fontAlgn="auto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  <a:tabLst/>
                      <a:defRPr sz="1800" b="0" i="0" u="none" strike="noStrike" kern="0" cap="none" spc="0" baseline="0">
                        <a:solidFill>
                          <a:srgbClr val="000000"/>
                        </a:solidFill>
                        <a:uFillTx/>
                      </a:defRPr>
                    </a:pPr>
                    <a:r>
                      <a:rPr lang="en-GB" sz="1200" b="1" i="0" u="none" strike="noStrike" kern="1200" cap="none" spc="0" baseline="0" dirty="0">
                        <a:solidFill>
                          <a:srgbClr val="000000"/>
                        </a:solidFill>
                        <a:uFillTx/>
                        <a:latin typeface="Calibri"/>
                      </a:rPr>
                      <a:t>6 kb</a:t>
                    </a:r>
                  </a:p>
                </p:txBody>
              </p:sp>
              <p:sp>
                <p:nvSpPr>
                  <p:cNvPr id="23" name="TextBox 68">
                    <a:extLst>
                      <a:ext uri="{FF2B5EF4-FFF2-40B4-BE49-F238E27FC236}">
                        <a16:creationId xmlns:a16="http://schemas.microsoft.com/office/drawing/2014/main" id="{E6577C82-05A4-4DA7-92FF-23F7CD0D87BE}"/>
                      </a:ext>
                    </a:extLst>
                  </p:cNvPr>
                  <p:cNvSpPr txBox="1"/>
                  <p:nvPr/>
                </p:nvSpPr>
                <p:spPr>
                  <a:xfrm>
                    <a:off x="7732619" y="4967010"/>
                    <a:ext cx="455574" cy="276999"/>
                  </a:xfrm>
                  <a:prstGeom prst="rect">
                    <a:avLst/>
                  </a:prstGeom>
                  <a:noFill/>
                  <a:ln cap="flat">
                    <a:noFill/>
                  </a:ln>
                </p:spPr>
                <p:txBody>
                  <a:bodyPr vert="horz" wrap="none" lIns="91440" tIns="45720" rIns="91440" bIns="45720" anchor="t" anchorCtr="0" compatLnSpc="1">
                    <a:spAutoFit/>
                  </a:bodyPr>
                  <a:lstStyle/>
                  <a:p>
                    <a:pPr marL="0" marR="0" lvl="0" indent="0" algn="l" defTabSz="914400" rtl="0" fontAlgn="auto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  <a:tabLst/>
                      <a:defRPr sz="1800" b="0" i="0" u="none" strike="noStrike" kern="0" cap="none" spc="0" baseline="0">
                        <a:solidFill>
                          <a:srgbClr val="000000"/>
                        </a:solidFill>
                        <a:uFillTx/>
                      </a:defRPr>
                    </a:pPr>
                    <a:r>
                      <a:rPr lang="en-GB" sz="1200" b="1" i="0" u="none" strike="noStrike" kern="1200" cap="none" spc="0" baseline="0">
                        <a:solidFill>
                          <a:srgbClr val="000000"/>
                        </a:solidFill>
                        <a:uFillTx/>
                        <a:latin typeface="Calibri"/>
                      </a:rPr>
                      <a:t>4 kb</a:t>
                    </a:r>
                  </a:p>
                </p:txBody>
              </p:sp>
              <p:sp>
                <p:nvSpPr>
                  <p:cNvPr id="24" name="TextBox 73">
                    <a:extLst>
                      <a:ext uri="{FF2B5EF4-FFF2-40B4-BE49-F238E27FC236}">
                        <a16:creationId xmlns:a16="http://schemas.microsoft.com/office/drawing/2014/main" id="{F1B7E710-9BD4-4278-A4A8-34F9D38C26C3}"/>
                      </a:ext>
                    </a:extLst>
                  </p:cNvPr>
                  <p:cNvSpPr txBox="1"/>
                  <p:nvPr/>
                </p:nvSpPr>
                <p:spPr>
                  <a:xfrm>
                    <a:off x="7693346" y="3850933"/>
                    <a:ext cx="534121" cy="276999"/>
                  </a:xfrm>
                  <a:prstGeom prst="rect">
                    <a:avLst/>
                  </a:prstGeom>
                  <a:noFill/>
                  <a:ln cap="flat">
                    <a:noFill/>
                  </a:ln>
                </p:spPr>
                <p:txBody>
                  <a:bodyPr vert="horz" wrap="none" lIns="91440" tIns="45720" rIns="91440" bIns="45720" anchor="t" anchorCtr="0" compatLnSpc="1">
                    <a:spAutoFit/>
                  </a:bodyPr>
                  <a:lstStyle/>
                  <a:p>
                    <a:pPr marL="0" marR="0" lvl="0" indent="0" algn="l" defTabSz="914400" rtl="0" fontAlgn="auto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  <a:tabLst/>
                      <a:defRPr sz="1800" b="0" i="0" u="none" strike="noStrike" kern="0" cap="none" spc="0" baseline="0">
                        <a:solidFill>
                          <a:srgbClr val="000000"/>
                        </a:solidFill>
                        <a:uFillTx/>
                      </a:defRPr>
                    </a:pPr>
                    <a:r>
                      <a:rPr lang="en-GB" sz="1200" b="1" i="0" u="none" strike="noStrike" kern="1200" cap="none" spc="0" baseline="0" dirty="0">
                        <a:solidFill>
                          <a:srgbClr val="000000"/>
                        </a:solidFill>
                        <a:uFillTx/>
                        <a:latin typeface="Calibri"/>
                      </a:rPr>
                      <a:t>17 kb</a:t>
                    </a:r>
                  </a:p>
                </p:txBody>
              </p:sp>
            </p:grpSp>
            <p:sp>
              <p:nvSpPr>
                <p:cNvPr id="33" name="TextBox 73">
                  <a:extLst>
                    <a:ext uri="{FF2B5EF4-FFF2-40B4-BE49-F238E27FC236}">
                      <a16:creationId xmlns:a16="http://schemas.microsoft.com/office/drawing/2014/main" id="{71AFD567-7141-4096-A978-2A38B477AED7}"/>
                    </a:ext>
                  </a:extLst>
                </p:cNvPr>
                <p:cNvSpPr txBox="1"/>
                <p:nvPr/>
              </p:nvSpPr>
              <p:spPr>
                <a:xfrm>
                  <a:off x="8164390" y="2403583"/>
                  <a:ext cx="393056" cy="276999"/>
                </a:xfrm>
                <a:prstGeom prst="rect">
                  <a:avLst/>
                </a:prstGeom>
                <a:noFill/>
                <a:ln cap="flat">
                  <a:noFill/>
                </a:ln>
              </p:spPr>
              <p:txBody>
                <a:bodyPr vert="horz" wrap="none" lIns="91440" tIns="45720" rIns="91440" bIns="45720" anchor="t" anchorCtr="0" compatLnSpc="1">
                  <a:spAutoFit/>
                </a:bodyPr>
                <a:lstStyle/>
                <a:p>
                  <a:pPr marL="0" marR="0" lvl="0" indent="0" algn="l" defTabSz="914400" rtl="0" fontAlgn="auto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  <a:tabLst/>
                    <a:defRPr sz="1800" b="0" i="0" u="none" strike="noStrike" kern="0" cap="none" spc="0" baseline="0">
                      <a:solidFill>
                        <a:srgbClr val="000000"/>
                      </a:solidFill>
                      <a:uFillTx/>
                    </a:defRPr>
                  </a:pPr>
                  <a:r>
                    <a:rPr lang="en-GB" sz="1200" b="1" dirty="0">
                      <a:solidFill>
                        <a:srgbClr val="000000"/>
                      </a:solidFill>
                      <a:latin typeface="Calibri"/>
                    </a:rPr>
                    <a:t>S  L</a:t>
                  </a:r>
                  <a:endParaRPr lang="en-GB" sz="1200" b="1" i="0" u="none" strike="noStrike" kern="1200" cap="none" spc="0" baseline="0" dirty="0">
                    <a:solidFill>
                      <a:srgbClr val="000000"/>
                    </a:solidFill>
                    <a:uFillTx/>
                    <a:latin typeface="Calibri"/>
                  </a:endParaRPr>
                </a:p>
              </p:txBody>
            </p:sp>
          </p:grpSp>
        </p:grpSp>
        <p:grpSp>
          <p:nvGrpSpPr>
            <p:cNvPr id="37" name="Group 36">
              <a:extLst>
                <a:ext uri="{FF2B5EF4-FFF2-40B4-BE49-F238E27FC236}">
                  <a16:creationId xmlns:a16="http://schemas.microsoft.com/office/drawing/2014/main" id="{B6C66715-CBA4-446B-B909-742D6B4D5DC7}"/>
                </a:ext>
              </a:extLst>
            </p:cNvPr>
            <p:cNvGrpSpPr/>
            <p:nvPr/>
          </p:nvGrpSpPr>
          <p:grpSpPr>
            <a:xfrm>
              <a:off x="8157026" y="703135"/>
              <a:ext cx="2000549" cy="5304700"/>
              <a:chOff x="9424870" y="1446085"/>
              <a:chExt cx="2000549" cy="5304700"/>
            </a:xfrm>
          </p:grpSpPr>
          <p:sp>
            <p:nvSpPr>
              <p:cNvPr id="12" name="Oval 45">
                <a:extLst>
                  <a:ext uri="{FF2B5EF4-FFF2-40B4-BE49-F238E27FC236}">
                    <a16:creationId xmlns:a16="http://schemas.microsoft.com/office/drawing/2014/main" id="{F3741740-E411-4D48-8A42-56C7AE28A194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0790175" y="2440440"/>
                <a:ext cx="136083" cy="136083"/>
              </a:xfrm>
              <a:custGeom>
                <a:avLst/>
                <a:gdLst>
                  <a:gd name="f0" fmla="val 21600000"/>
                  <a:gd name="f1" fmla="val 10800000"/>
                  <a:gd name="f2" fmla="val 5400000"/>
                  <a:gd name="f3" fmla="val 180"/>
                  <a:gd name="f4" fmla="val w"/>
                  <a:gd name="f5" fmla="val h"/>
                  <a:gd name="f6" fmla="val ss"/>
                  <a:gd name="f7" fmla="val 0"/>
                  <a:gd name="f8" fmla="*/ 5419351 1 1725033"/>
                  <a:gd name="f9" fmla="+- 0 0 -360"/>
                  <a:gd name="f10" fmla="+- 0 0 -180"/>
                  <a:gd name="f11" fmla="abs f4"/>
                  <a:gd name="f12" fmla="abs f5"/>
                  <a:gd name="f13" fmla="abs f6"/>
                  <a:gd name="f14" fmla="+- 2700000 f2 0"/>
                  <a:gd name="f15" fmla="*/ f9 f1 1"/>
                  <a:gd name="f16" fmla="*/ f10 f1 1"/>
                  <a:gd name="f17" fmla="?: f11 f4 1"/>
                  <a:gd name="f18" fmla="?: f12 f5 1"/>
                  <a:gd name="f19" fmla="?: f13 f6 1"/>
                  <a:gd name="f20" fmla="+- f14 0 f2"/>
                  <a:gd name="f21" fmla="*/ f15 1 f3"/>
                  <a:gd name="f22" fmla="*/ f16 1 f3"/>
                  <a:gd name="f23" fmla="*/ f17 1 21600"/>
                  <a:gd name="f24" fmla="*/ f18 1 21600"/>
                  <a:gd name="f25" fmla="*/ 21600 f17 1"/>
                  <a:gd name="f26" fmla="*/ 21600 f18 1"/>
                  <a:gd name="f27" fmla="+- f20 f2 0"/>
                  <a:gd name="f28" fmla="+- f21 0 f2"/>
                  <a:gd name="f29" fmla="+- f22 0 f2"/>
                  <a:gd name="f30" fmla="min f24 f23"/>
                  <a:gd name="f31" fmla="*/ f25 1 f19"/>
                  <a:gd name="f32" fmla="*/ f26 1 f19"/>
                  <a:gd name="f33" fmla="*/ f27 f8 1"/>
                  <a:gd name="f34" fmla="val f31"/>
                  <a:gd name="f35" fmla="val f32"/>
                  <a:gd name="f36" fmla="*/ f33 1 f1"/>
                  <a:gd name="f37" fmla="*/ f7 f30 1"/>
                  <a:gd name="f38" fmla="+- f35 0 f7"/>
                  <a:gd name="f39" fmla="+- f34 0 f7"/>
                  <a:gd name="f40" fmla="+- 0 0 f36"/>
                  <a:gd name="f41" fmla="*/ f38 1 2"/>
                  <a:gd name="f42" fmla="*/ f39 1 2"/>
                  <a:gd name="f43" fmla="+- 0 0 f40"/>
                  <a:gd name="f44" fmla="+- f7 f41 0"/>
                  <a:gd name="f45" fmla="+- f7 f42 0"/>
                  <a:gd name="f46" fmla="*/ f43 f1 1"/>
                  <a:gd name="f47" fmla="*/ f42 f30 1"/>
                  <a:gd name="f48" fmla="*/ f41 f30 1"/>
                  <a:gd name="f49" fmla="*/ f46 1 f8"/>
                  <a:gd name="f50" fmla="*/ f44 f30 1"/>
                  <a:gd name="f51" fmla="+- f49 0 f2"/>
                  <a:gd name="f52" fmla="cos 1 f51"/>
                  <a:gd name="f53" fmla="sin 1 f51"/>
                  <a:gd name="f54" fmla="+- 0 0 f52"/>
                  <a:gd name="f55" fmla="+- 0 0 f53"/>
                  <a:gd name="f56" fmla="+- 0 0 f54"/>
                  <a:gd name="f57" fmla="+- 0 0 f55"/>
                  <a:gd name="f58" fmla="val f56"/>
                  <a:gd name="f59" fmla="val f57"/>
                  <a:gd name="f60" fmla="*/ f58 f42 1"/>
                  <a:gd name="f61" fmla="*/ f59 f41 1"/>
                  <a:gd name="f62" fmla="+- f45 0 f60"/>
                  <a:gd name="f63" fmla="+- f45 f60 0"/>
                  <a:gd name="f64" fmla="+- f44 0 f61"/>
                  <a:gd name="f65" fmla="+- f44 f61 0"/>
                  <a:gd name="f66" fmla="*/ f62 f30 1"/>
                  <a:gd name="f67" fmla="*/ f64 f30 1"/>
                  <a:gd name="f68" fmla="*/ f63 f30 1"/>
                  <a:gd name="f69" fmla="*/ f65 f30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28">
                    <a:pos x="f66" y="f67"/>
                  </a:cxn>
                  <a:cxn ang="f29">
                    <a:pos x="f66" y="f69"/>
                  </a:cxn>
                  <a:cxn ang="f29">
                    <a:pos x="f68" y="f69"/>
                  </a:cxn>
                  <a:cxn ang="f28">
                    <a:pos x="f68" y="f67"/>
                  </a:cxn>
                </a:cxnLst>
                <a:rect l="f66" t="f67" r="f68" b="f69"/>
                <a:pathLst>
                  <a:path>
                    <a:moveTo>
                      <a:pt x="f37" y="f50"/>
                    </a:moveTo>
                    <a:arcTo wR="f47" hR="f48" stAng="f1" swAng="f0"/>
                    <a:close/>
                  </a:path>
                </a:pathLst>
              </a:custGeom>
              <a:solidFill>
                <a:srgbClr val="00B050"/>
              </a:solidFill>
              <a:ln cap="flat">
                <a:noFill/>
                <a:prstDash val="solid"/>
              </a:ln>
            </p:spPr>
            <p:txBody>
              <a:bodyPr vert="horz" wrap="square" lIns="91440" tIns="45720" rIns="91440" bIns="45720" anchor="ctr" anchorCtr="1" compatLnSpc="1">
                <a:noAutofit/>
              </a:bodyPr>
              <a:lstStyle/>
              <a:p>
                <a:pPr marL="0" marR="0" lvl="0" indent="0" algn="ctr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n-GB" sz="1800" b="0" i="0" u="none" strike="noStrike" kern="1200" cap="none" spc="0" baseline="0">
                  <a:solidFill>
                    <a:srgbClr val="FFFFFF"/>
                  </a:solidFill>
                  <a:uFillTx/>
                  <a:latin typeface="Calibri"/>
                </a:endParaRPr>
              </a:p>
            </p:txBody>
          </p:sp>
          <p:sp>
            <p:nvSpPr>
              <p:cNvPr id="15" name="Oval 45">
                <a:extLst>
                  <a:ext uri="{FF2B5EF4-FFF2-40B4-BE49-F238E27FC236}">
                    <a16:creationId xmlns:a16="http://schemas.microsoft.com/office/drawing/2014/main" id="{ED4A79D4-5A13-4009-AEE8-BA648DD2AD1D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0957959" y="2440440"/>
                <a:ext cx="136083" cy="136083"/>
              </a:xfrm>
              <a:custGeom>
                <a:avLst/>
                <a:gdLst>
                  <a:gd name="f0" fmla="val 21600000"/>
                  <a:gd name="f1" fmla="val 10800000"/>
                  <a:gd name="f2" fmla="val 5400000"/>
                  <a:gd name="f3" fmla="val 180"/>
                  <a:gd name="f4" fmla="val w"/>
                  <a:gd name="f5" fmla="val h"/>
                  <a:gd name="f6" fmla="val ss"/>
                  <a:gd name="f7" fmla="val 0"/>
                  <a:gd name="f8" fmla="*/ 5419351 1 1725033"/>
                  <a:gd name="f9" fmla="+- 0 0 -360"/>
                  <a:gd name="f10" fmla="+- 0 0 -180"/>
                  <a:gd name="f11" fmla="abs f4"/>
                  <a:gd name="f12" fmla="abs f5"/>
                  <a:gd name="f13" fmla="abs f6"/>
                  <a:gd name="f14" fmla="+- 2700000 f2 0"/>
                  <a:gd name="f15" fmla="*/ f9 f1 1"/>
                  <a:gd name="f16" fmla="*/ f10 f1 1"/>
                  <a:gd name="f17" fmla="?: f11 f4 1"/>
                  <a:gd name="f18" fmla="?: f12 f5 1"/>
                  <a:gd name="f19" fmla="?: f13 f6 1"/>
                  <a:gd name="f20" fmla="+- f14 0 f2"/>
                  <a:gd name="f21" fmla="*/ f15 1 f3"/>
                  <a:gd name="f22" fmla="*/ f16 1 f3"/>
                  <a:gd name="f23" fmla="*/ f17 1 21600"/>
                  <a:gd name="f24" fmla="*/ f18 1 21600"/>
                  <a:gd name="f25" fmla="*/ 21600 f17 1"/>
                  <a:gd name="f26" fmla="*/ 21600 f18 1"/>
                  <a:gd name="f27" fmla="+- f20 f2 0"/>
                  <a:gd name="f28" fmla="+- f21 0 f2"/>
                  <a:gd name="f29" fmla="+- f22 0 f2"/>
                  <a:gd name="f30" fmla="min f24 f23"/>
                  <a:gd name="f31" fmla="*/ f25 1 f19"/>
                  <a:gd name="f32" fmla="*/ f26 1 f19"/>
                  <a:gd name="f33" fmla="*/ f27 f8 1"/>
                  <a:gd name="f34" fmla="val f31"/>
                  <a:gd name="f35" fmla="val f32"/>
                  <a:gd name="f36" fmla="*/ f33 1 f1"/>
                  <a:gd name="f37" fmla="*/ f7 f30 1"/>
                  <a:gd name="f38" fmla="+- f35 0 f7"/>
                  <a:gd name="f39" fmla="+- f34 0 f7"/>
                  <a:gd name="f40" fmla="+- 0 0 f36"/>
                  <a:gd name="f41" fmla="*/ f38 1 2"/>
                  <a:gd name="f42" fmla="*/ f39 1 2"/>
                  <a:gd name="f43" fmla="+- 0 0 f40"/>
                  <a:gd name="f44" fmla="+- f7 f41 0"/>
                  <a:gd name="f45" fmla="+- f7 f42 0"/>
                  <a:gd name="f46" fmla="*/ f43 f1 1"/>
                  <a:gd name="f47" fmla="*/ f42 f30 1"/>
                  <a:gd name="f48" fmla="*/ f41 f30 1"/>
                  <a:gd name="f49" fmla="*/ f46 1 f8"/>
                  <a:gd name="f50" fmla="*/ f44 f30 1"/>
                  <a:gd name="f51" fmla="+- f49 0 f2"/>
                  <a:gd name="f52" fmla="cos 1 f51"/>
                  <a:gd name="f53" fmla="sin 1 f51"/>
                  <a:gd name="f54" fmla="+- 0 0 f52"/>
                  <a:gd name="f55" fmla="+- 0 0 f53"/>
                  <a:gd name="f56" fmla="+- 0 0 f54"/>
                  <a:gd name="f57" fmla="+- 0 0 f55"/>
                  <a:gd name="f58" fmla="val f56"/>
                  <a:gd name="f59" fmla="val f57"/>
                  <a:gd name="f60" fmla="*/ f58 f42 1"/>
                  <a:gd name="f61" fmla="*/ f59 f41 1"/>
                  <a:gd name="f62" fmla="+- f45 0 f60"/>
                  <a:gd name="f63" fmla="+- f45 f60 0"/>
                  <a:gd name="f64" fmla="+- f44 0 f61"/>
                  <a:gd name="f65" fmla="+- f44 f61 0"/>
                  <a:gd name="f66" fmla="*/ f62 f30 1"/>
                  <a:gd name="f67" fmla="*/ f64 f30 1"/>
                  <a:gd name="f68" fmla="*/ f63 f30 1"/>
                  <a:gd name="f69" fmla="*/ f65 f30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28">
                    <a:pos x="f66" y="f67"/>
                  </a:cxn>
                  <a:cxn ang="f29">
                    <a:pos x="f66" y="f69"/>
                  </a:cxn>
                  <a:cxn ang="f29">
                    <a:pos x="f68" y="f69"/>
                  </a:cxn>
                  <a:cxn ang="f28">
                    <a:pos x="f68" y="f67"/>
                  </a:cxn>
                </a:cxnLst>
                <a:rect l="f66" t="f67" r="f68" b="f69"/>
                <a:pathLst>
                  <a:path>
                    <a:moveTo>
                      <a:pt x="f37" y="f50"/>
                    </a:moveTo>
                    <a:arcTo wR="f47" hR="f48" stAng="f1" swAng="f0"/>
                    <a:close/>
                  </a:path>
                </a:pathLst>
              </a:custGeom>
              <a:solidFill>
                <a:srgbClr val="00B050"/>
              </a:solidFill>
              <a:ln cap="flat">
                <a:noFill/>
                <a:prstDash val="solid"/>
              </a:ln>
            </p:spPr>
            <p:txBody>
              <a:bodyPr vert="horz" wrap="square" lIns="91440" tIns="45720" rIns="91440" bIns="45720" anchor="ctr" anchorCtr="1" compatLnSpc="1">
                <a:noAutofit/>
              </a:bodyPr>
              <a:lstStyle/>
              <a:p>
                <a:pPr marL="0" marR="0" lvl="0" indent="0" algn="ctr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n-GB" sz="1800" b="0" i="0" u="none" strike="noStrike" kern="1200" cap="none" spc="0" baseline="0">
                  <a:solidFill>
                    <a:srgbClr val="FFFFFF"/>
                  </a:solidFill>
                  <a:uFillTx/>
                  <a:latin typeface="Calibri"/>
                </a:endParaRPr>
              </a:p>
            </p:txBody>
          </p:sp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61F0B237-41F1-489C-8B66-4D9E66994AB6}"/>
                  </a:ext>
                </a:extLst>
              </p:cNvPr>
              <p:cNvSpPr txBox="1"/>
              <p:nvPr/>
            </p:nvSpPr>
            <p:spPr>
              <a:xfrm>
                <a:off x="9933489" y="1476233"/>
                <a:ext cx="1381340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1400" b="1" dirty="0" err="1"/>
                  <a:t>Nras</a:t>
                </a:r>
                <a:r>
                  <a:rPr lang="en-GB" sz="1400" b="1" dirty="0"/>
                  <a:t> tm1a (C04)</a:t>
                </a:r>
              </a:p>
            </p:txBody>
          </p:sp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633D810E-54F4-47C7-9247-478C2FDA36D2}"/>
                  </a:ext>
                </a:extLst>
              </p:cNvPr>
              <p:cNvSpPr txBox="1"/>
              <p:nvPr/>
            </p:nvSpPr>
            <p:spPr>
              <a:xfrm rot="18789394">
                <a:off x="10630295" y="1810322"/>
                <a:ext cx="1159361" cy="430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1100" b="1" dirty="0"/>
                  <a:t>5’ </a:t>
                </a:r>
                <a:r>
                  <a:rPr lang="en-GB" sz="1100" dirty="0" err="1"/>
                  <a:t>BstEII</a:t>
                </a:r>
                <a:r>
                  <a:rPr lang="en-GB" sz="1100" dirty="0"/>
                  <a:t> 15.8</a:t>
                </a:r>
              </a:p>
              <a:p>
                <a:r>
                  <a:rPr lang="en-GB" sz="1100" dirty="0"/>
                  <a:t>    </a:t>
                </a:r>
                <a:r>
                  <a:rPr lang="en-GB" sz="1100" b="1" dirty="0"/>
                  <a:t>3’ </a:t>
                </a:r>
                <a:r>
                  <a:rPr lang="en-GB" sz="1100" dirty="0" err="1"/>
                  <a:t>SexAI</a:t>
                </a:r>
                <a:r>
                  <a:rPr lang="en-GB" sz="1100" dirty="0"/>
                  <a:t> 12.1</a:t>
                </a:r>
              </a:p>
            </p:txBody>
          </p:sp>
          <p:grpSp>
            <p:nvGrpSpPr>
              <p:cNvPr id="31" name="Group 30">
                <a:extLst>
                  <a:ext uri="{FF2B5EF4-FFF2-40B4-BE49-F238E27FC236}">
                    <a16:creationId xmlns:a16="http://schemas.microsoft.com/office/drawing/2014/main" id="{DFA1D111-EC0B-4B1E-AAFD-46F8243C087D}"/>
                  </a:ext>
                </a:extLst>
              </p:cNvPr>
              <p:cNvGrpSpPr/>
              <p:nvPr/>
            </p:nvGrpSpPr>
            <p:grpSpPr>
              <a:xfrm>
                <a:off x="9424870" y="2648960"/>
                <a:ext cx="1669172" cy="4101825"/>
                <a:chOff x="9442647" y="2622549"/>
                <a:chExt cx="1669172" cy="4101825"/>
              </a:xfrm>
            </p:grpSpPr>
            <p:pic>
              <p:nvPicPr>
                <p:cNvPr id="3" name="Picture 2">
                  <a:extLst>
                    <a:ext uri="{FF2B5EF4-FFF2-40B4-BE49-F238E27FC236}">
                      <a16:creationId xmlns:a16="http://schemas.microsoft.com/office/drawing/2014/main" id="{C0D7019C-694C-47D9-A9C4-92C4DBF7B30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6"/>
                <a:srcRect t="10383" r="47856" b="600"/>
                <a:stretch/>
              </p:blipFill>
              <p:spPr>
                <a:xfrm>
                  <a:off x="9965555" y="2622549"/>
                  <a:ext cx="1146264" cy="4101825"/>
                </a:xfrm>
                <a:prstGeom prst="rect">
                  <a:avLst/>
                </a:prstGeom>
              </p:spPr>
            </p:pic>
            <p:sp>
              <p:nvSpPr>
                <p:cNvPr id="25" name="TextBox 37">
                  <a:extLst>
                    <a:ext uri="{FF2B5EF4-FFF2-40B4-BE49-F238E27FC236}">
                      <a16:creationId xmlns:a16="http://schemas.microsoft.com/office/drawing/2014/main" id="{1BBD4D6F-2E60-462B-AF4D-161610B931AB}"/>
                    </a:ext>
                  </a:extLst>
                </p:cNvPr>
                <p:cNvSpPr txBox="1"/>
                <p:nvPr/>
              </p:nvSpPr>
              <p:spPr>
                <a:xfrm>
                  <a:off x="9442647" y="4006370"/>
                  <a:ext cx="534121" cy="276999"/>
                </a:xfrm>
                <a:prstGeom prst="rect">
                  <a:avLst/>
                </a:prstGeom>
                <a:noFill/>
                <a:ln cap="flat">
                  <a:noFill/>
                </a:ln>
              </p:spPr>
              <p:txBody>
                <a:bodyPr vert="horz" wrap="none" lIns="91440" tIns="45720" rIns="91440" bIns="45720" anchor="t" anchorCtr="0" compatLnSpc="1">
                  <a:spAutoFit/>
                </a:bodyPr>
                <a:lstStyle/>
                <a:p>
                  <a:pPr marL="0" marR="0" lvl="0" indent="0" algn="l" defTabSz="914400" rtl="0" fontAlgn="auto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  <a:tabLst/>
                    <a:defRPr sz="1800" b="0" i="0" u="none" strike="noStrike" kern="0" cap="none" spc="0" baseline="0">
                      <a:solidFill>
                        <a:srgbClr val="000000"/>
                      </a:solidFill>
                      <a:uFillTx/>
                    </a:defRPr>
                  </a:pPr>
                  <a:r>
                    <a:rPr lang="en-GB" sz="1200" b="1" i="0" u="none" strike="noStrike" kern="1200" cap="none" spc="0" baseline="0" dirty="0">
                      <a:solidFill>
                        <a:srgbClr val="000000"/>
                      </a:solidFill>
                      <a:uFillTx/>
                      <a:latin typeface="Calibri"/>
                    </a:rPr>
                    <a:t>10 kb</a:t>
                  </a:r>
                </a:p>
              </p:txBody>
            </p:sp>
            <p:sp>
              <p:nvSpPr>
                <p:cNvPr id="26" name="TextBox 66">
                  <a:extLst>
                    <a:ext uri="{FF2B5EF4-FFF2-40B4-BE49-F238E27FC236}">
                      <a16:creationId xmlns:a16="http://schemas.microsoft.com/office/drawing/2014/main" id="{F07DABB5-A9F9-4076-8F71-60993884E6E5}"/>
                    </a:ext>
                  </a:extLst>
                </p:cNvPr>
                <p:cNvSpPr txBox="1"/>
                <p:nvPr/>
              </p:nvSpPr>
              <p:spPr>
                <a:xfrm>
                  <a:off x="9481920" y="4211708"/>
                  <a:ext cx="455574" cy="276999"/>
                </a:xfrm>
                <a:prstGeom prst="rect">
                  <a:avLst/>
                </a:prstGeom>
                <a:noFill/>
                <a:ln cap="flat">
                  <a:noFill/>
                </a:ln>
              </p:spPr>
              <p:txBody>
                <a:bodyPr vert="horz" wrap="none" lIns="91440" tIns="45720" rIns="91440" bIns="45720" anchor="t" anchorCtr="0" compatLnSpc="1">
                  <a:spAutoFit/>
                </a:bodyPr>
                <a:lstStyle/>
                <a:p>
                  <a:pPr marL="0" marR="0" lvl="0" indent="0" algn="l" defTabSz="914400" rtl="0" fontAlgn="auto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  <a:tabLst/>
                    <a:defRPr sz="1800" b="0" i="0" u="none" strike="noStrike" kern="0" cap="none" spc="0" baseline="0">
                      <a:solidFill>
                        <a:srgbClr val="000000"/>
                      </a:solidFill>
                      <a:uFillTx/>
                    </a:defRPr>
                  </a:pPr>
                  <a:r>
                    <a:rPr lang="en-GB" sz="1200" b="1" i="0" u="none" strike="noStrike" kern="1200" cap="none" spc="0" baseline="0" dirty="0">
                      <a:solidFill>
                        <a:srgbClr val="000000"/>
                      </a:solidFill>
                      <a:uFillTx/>
                      <a:latin typeface="Calibri"/>
                    </a:rPr>
                    <a:t>8 kb</a:t>
                  </a:r>
                </a:p>
              </p:txBody>
            </p:sp>
            <p:sp>
              <p:nvSpPr>
                <p:cNvPr id="27" name="TextBox 67">
                  <a:extLst>
                    <a:ext uri="{FF2B5EF4-FFF2-40B4-BE49-F238E27FC236}">
                      <a16:creationId xmlns:a16="http://schemas.microsoft.com/office/drawing/2014/main" id="{3FCFFB0B-84C1-4749-8C3A-24DB70B0796D}"/>
                    </a:ext>
                  </a:extLst>
                </p:cNvPr>
                <p:cNvSpPr txBox="1"/>
                <p:nvPr/>
              </p:nvSpPr>
              <p:spPr>
                <a:xfrm>
                  <a:off x="9481920" y="4460113"/>
                  <a:ext cx="455574" cy="276999"/>
                </a:xfrm>
                <a:prstGeom prst="rect">
                  <a:avLst/>
                </a:prstGeom>
                <a:noFill/>
                <a:ln cap="flat">
                  <a:noFill/>
                </a:ln>
              </p:spPr>
              <p:txBody>
                <a:bodyPr vert="horz" wrap="none" lIns="91440" tIns="45720" rIns="91440" bIns="45720" anchor="t" anchorCtr="0" compatLnSpc="1">
                  <a:spAutoFit/>
                </a:bodyPr>
                <a:lstStyle/>
                <a:p>
                  <a:pPr marL="0" marR="0" lvl="0" indent="0" algn="l" defTabSz="914400" rtl="0" fontAlgn="auto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  <a:tabLst/>
                    <a:defRPr sz="1800" b="0" i="0" u="none" strike="noStrike" kern="0" cap="none" spc="0" baseline="0">
                      <a:solidFill>
                        <a:srgbClr val="000000"/>
                      </a:solidFill>
                      <a:uFillTx/>
                    </a:defRPr>
                  </a:pPr>
                  <a:r>
                    <a:rPr lang="en-GB" sz="1200" b="1" i="0" u="none" strike="noStrike" kern="1200" cap="none" spc="0" baseline="0" dirty="0">
                      <a:solidFill>
                        <a:srgbClr val="000000"/>
                      </a:solidFill>
                      <a:uFillTx/>
                      <a:latin typeface="Calibri"/>
                    </a:rPr>
                    <a:t>6 kb</a:t>
                  </a:r>
                </a:p>
              </p:txBody>
            </p:sp>
            <p:sp>
              <p:nvSpPr>
                <p:cNvPr id="28" name="TextBox 68">
                  <a:extLst>
                    <a:ext uri="{FF2B5EF4-FFF2-40B4-BE49-F238E27FC236}">
                      <a16:creationId xmlns:a16="http://schemas.microsoft.com/office/drawing/2014/main" id="{B8296121-9A66-4D0B-B5F8-9E6C49C5CBCA}"/>
                    </a:ext>
                  </a:extLst>
                </p:cNvPr>
                <p:cNvSpPr txBox="1"/>
                <p:nvPr/>
              </p:nvSpPr>
              <p:spPr>
                <a:xfrm>
                  <a:off x="9481920" y="4657999"/>
                  <a:ext cx="455574" cy="276999"/>
                </a:xfrm>
                <a:prstGeom prst="rect">
                  <a:avLst/>
                </a:prstGeom>
                <a:noFill/>
                <a:ln cap="flat">
                  <a:noFill/>
                </a:ln>
              </p:spPr>
              <p:txBody>
                <a:bodyPr vert="horz" wrap="none" lIns="91440" tIns="45720" rIns="91440" bIns="45720" anchor="t" anchorCtr="0" compatLnSpc="1">
                  <a:spAutoFit/>
                </a:bodyPr>
                <a:lstStyle/>
                <a:p>
                  <a:pPr marL="0" marR="0" lvl="0" indent="0" algn="l" defTabSz="914400" rtl="0" fontAlgn="auto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  <a:tabLst/>
                    <a:defRPr sz="1800" b="0" i="0" u="none" strike="noStrike" kern="0" cap="none" spc="0" baseline="0">
                      <a:solidFill>
                        <a:srgbClr val="000000"/>
                      </a:solidFill>
                      <a:uFillTx/>
                    </a:defRPr>
                  </a:pPr>
                  <a:r>
                    <a:rPr lang="en-GB" sz="1200" b="1" i="0" u="none" strike="noStrike" kern="1200" cap="none" spc="0" baseline="0">
                      <a:solidFill>
                        <a:srgbClr val="000000"/>
                      </a:solidFill>
                      <a:uFillTx/>
                      <a:latin typeface="Calibri"/>
                    </a:rPr>
                    <a:t>4 kb</a:t>
                  </a:r>
                </a:p>
              </p:txBody>
            </p:sp>
            <p:sp>
              <p:nvSpPr>
                <p:cNvPr id="29" name="TextBox 73">
                  <a:extLst>
                    <a:ext uri="{FF2B5EF4-FFF2-40B4-BE49-F238E27FC236}">
                      <a16:creationId xmlns:a16="http://schemas.microsoft.com/office/drawing/2014/main" id="{5B6D2321-9792-4518-8555-6AD98A3F8D43}"/>
                    </a:ext>
                  </a:extLst>
                </p:cNvPr>
                <p:cNvSpPr txBox="1"/>
                <p:nvPr/>
              </p:nvSpPr>
              <p:spPr>
                <a:xfrm>
                  <a:off x="9442647" y="3599072"/>
                  <a:ext cx="534121" cy="276999"/>
                </a:xfrm>
                <a:prstGeom prst="rect">
                  <a:avLst/>
                </a:prstGeom>
                <a:noFill/>
                <a:ln cap="flat">
                  <a:noFill/>
                </a:ln>
              </p:spPr>
              <p:txBody>
                <a:bodyPr vert="horz" wrap="none" lIns="91440" tIns="45720" rIns="91440" bIns="45720" anchor="t" anchorCtr="0" compatLnSpc="1">
                  <a:spAutoFit/>
                </a:bodyPr>
                <a:lstStyle/>
                <a:p>
                  <a:pPr marL="0" marR="0" lvl="0" indent="0" algn="l" defTabSz="914400" rtl="0" fontAlgn="auto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  <a:tabLst/>
                    <a:defRPr sz="1800" b="0" i="0" u="none" strike="noStrike" kern="0" cap="none" spc="0" baseline="0">
                      <a:solidFill>
                        <a:srgbClr val="000000"/>
                      </a:solidFill>
                      <a:uFillTx/>
                    </a:defRPr>
                  </a:pPr>
                  <a:r>
                    <a:rPr lang="en-GB" sz="1200" b="1" i="0" u="none" strike="noStrike" kern="1200" cap="none" spc="0" baseline="0" dirty="0">
                      <a:solidFill>
                        <a:srgbClr val="000000"/>
                      </a:solidFill>
                      <a:uFillTx/>
                      <a:latin typeface="Calibri"/>
                    </a:rPr>
                    <a:t>17 kb</a:t>
                  </a:r>
                </a:p>
              </p:txBody>
            </p:sp>
          </p:grpSp>
          <p:sp>
            <p:nvSpPr>
              <p:cNvPr id="34" name="TextBox 73">
                <a:extLst>
                  <a:ext uri="{FF2B5EF4-FFF2-40B4-BE49-F238E27FC236}">
                    <a16:creationId xmlns:a16="http://schemas.microsoft.com/office/drawing/2014/main" id="{C9156803-4412-4F19-BEB9-0A29A4BBB841}"/>
                  </a:ext>
                </a:extLst>
              </p:cNvPr>
              <p:cNvSpPr txBox="1"/>
              <p:nvPr/>
            </p:nvSpPr>
            <p:spPr>
              <a:xfrm>
                <a:off x="9905253" y="2405665"/>
                <a:ext cx="428322" cy="276999"/>
              </a:xfrm>
              <a:prstGeom prst="rect">
                <a:avLst/>
              </a:prstGeom>
              <a:noFill/>
              <a:ln cap="flat">
                <a:noFill/>
              </a:ln>
            </p:spPr>
            <p:txBody>
              <a:bodyPr vert="horz" wrap="none" lIns="91440" tIns="45720" rIns="91440" bIns="45720" anchor="t" anchorCtr="0" compatLnSpc="1">
                <a:sp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r>
                  <a:rPr lang="en-GB" sz="1200" b="1" dirty="0">
                    <a:solidFill>
                      <a:srgbClr val="000000"/>
                    </a:solidFill>
                    <a:latin typeface="Calibri"/>
                  </a:rPr>
                  <a:t>S   L</a:t>
                </a:r>
                <a:endParaRPr lang="en-GB" sz="1200" b="1" i="0" u="none" strike="noStrike" kern="1200" cap="none" spc="0" baseline="0" dirty="0">
                  <a:solidFill>
                    <a:srgbClr val="000000"/>
                  </a:solidFill>
                  <a:uFillTx/>
                  <a:latin typeface="Calibri"/>
                </a:endParaRPr>
              </a:p>
            </p:txBody>
          </p:sp>
        </p:grpSp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E8574F71-3FD4-4A74-850A-0C9CFE23A7E4}"/>
                </a:ext>
              </a:extLst>
            </p:cNvPr>
            <p:cNvSpPr txBox="1"/>
            <p:nvPr/>
          </p:nvSpPr>
          <p:spPr>
            <a:xfrm>
              <a:off x="9224325" y="323850"/>
              <a:ext cx="2504340" cy="36054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b="1" dirty="0"/>
                <a:t>Neo probed membranes</a:t>
              </a:r>
            </a:p>
          </p:txBody>
        </p:sp>
        <p:sp>
          <p:nvSpPr>
            <p:cNvPr id="110" name="TextBox 109">
              <a:extLst>
                <a:ext uri="{FF2B5EF4-FFF2-40B4-BE49-F238E27FC236}">
                  <a16:creationId xmlns:a16="http://schemas.microsoft.com/office/drawing/2014/main" id="{421333D5-8B8F-4BE6-9C16-457F3E8444E6}"/>
                </a:ext>
              </a:extLst>
            </p:cNvPr>
            <p:cNvSpPr txBox="1"/>
            <p:nvPr/>
          </p:nvSpPr>
          <p:spPr>
            <a:xfrm>
              <a:off x="8587773" y="6007837"/>
              <a:ext cx="133754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b="1" dirty="0"/>
                <a:t>1 Pass 5’ HA</a:t>
              </a:r>
            </a:p>
            <a:p>
              <a:r>
                <a:rPr lang="en-GB" b="1" dirty="0"/>
                <a:t>1 Pass 3’ HA</a:t>
              </a:r>
            </a:p>
          </p:txBody>
        </p:sp>
        <p:sp>
          <p:nvSpPr>
            <p:cNvPr id="111" name="TextBox 110">
              <a:extLst>
                <a:ext uri="{FF2B5EF4-FFF2-40B4-BE49-F238E27FC236}">
                  <a16:creationId xmlns:a16="http://schemas.microsoft.com/office/drawing/2014/main" id="{9F076DD9-5499-48D0-AF45-FFB511673D14}"/>
                </a:ext>
              </a:extLst>
            </p:cNvPr>
            <p:cNvSpPr txBox="1"/>
            <p:nvPr/>
          </p:nvSpPr>
          <p:spPr>
            <a:xfrm>
              <a:off x="10655309" y="5896256"/>
              <a:ext cx="124758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b="1" dirty="0"/>
                <a:t>1 Fail 5’ HA</a:t>
              </a:r>
            </a:p>
            <a:p>
              <a:r>
                <a:rPr lang="en-GB" b="1" dirty="0"/>
                <a:t>1 Fail 3’ HA</a:t>
              </a: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6CE41713-CB08-4399-9336-4FB8B3A968B8}"/>
              </a:ext>
            </a:extLst>
          </p:cNvPr>
          <p:cNvGrpSpPr/>
          <p:nvPr/>
        </p:nvGrpSpPr>
        <p:grpSpPr>
          <a:xfrm>
            <a:off x="9912326" y="1783561"/>
            <a:ext cx="2159079" cy="4031873"/>
            <a:chOff x="9912326" y="1783561"/>
            <a:chExt cx="2159079" cy="4031873"/>
          </a:xfrm>
        </p:grpSpPr>
        <p:sp>
          <p:nvSpPr>
            <p:cNvPr id="97" name="TextBox 53">
              <a:extLst>
                <a:ext uri="{FF2B5EF4-FFF2-40B4-BE49-F238E27FC236}">
                  <a16:creationId xmlns:a16="http://schemas.microsoft.com/office/drawing/2014/main" id="{0F935D5B-2143-4556-AC34-C6C6397BE41D}"/>
                </a:ext>
              </a:extLst>
            </p:cNvPr>
            <p:cNvSpPr txBox="1"/>
            <p:nvPr/>
          </p:nvSpPr>
          <p:spPr>
            <a:xfrm>
              <a:off x="9912326" y="1783561"/>
              <a:ext cx="2159079" cy="4031873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lvl="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GB" sz="1600" b="1" i="0" u="none" strike="noStrike" kern="1200" cap="none" spc="0" baseline="0" dirty="0">
                  <a:solidFill>
                    <a:srgbClr val="000000"/>
                  </a:solidFill>
                  <a:uFillTx/>
                  <a:latin typeface="Calibri"/>
                </a:rPr>
                <a:t>Key:</a:t>
              </a:r>
              <a:r>
                <a:rPr lang="en-GB" sz="1600" b="0" i="0" u="none" strike="noStrike" kern="1200" cap="none" spc="0" baseline="0" dirty="0">
                  <a:solidFill>
                    <a:srgbClr val="000000"/>
                  </a:solidFill>
                  <a:uFillTx/>
                  <a:latin typeface="Calibri"/>
                </a:rPr>
                <a:t> </a:t>
              </a:r>
            </a:p>
            <a:p>
              <a:pPr lvl="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GB" sz="1600" b="0" i="0" u="none" strike="noStrike" kern="1200" cap="none" spc="0" baseline="0" dirty="0">
                  <a:solidFill>
                    <a:srgbClr val="000000"/>
                  </a:solidFill>
                  <a:uFillTx/>
                  <a:latin typeface="Calibri"/>
                </a:rPr>
                <a:t>      Pass</a:t>
              </a:r>
              <a:r>
                <a:rPr lang="en-GB" sz="1600" dirty="0">
                  <a:solidFill>
                    <a:srgbClr val="000000"/>
                  </a:solidFill>
                </a:rPr>
                <a:t>;       Fail - fragment smaller than expected;        Fail - fragment larger than expected;       Fail </a:t>
              </a:r>
              <a:r>
                <a:rPr lang="en-GB" sz="1600" b="0" i="0" u="none" strike="noStrike" kern="0" cap="none" spc="0" baseline="0" dirty="0">
                  <a:solidFill>
                    <a:srgbClr val="000000"/>
                  </a:solidFill>
                  <a:uFillTx/>
                  <a:latin typeface="Calibri"/>
                </a:rPr>
                <a:t>-</a:t>
              </a:r>
              <a:r>
                <a:rPr lang="en-GB" sz="1600" b="0" i="0" u="none" strike="noStrike" kern="1200" cap="none" spc="0" baseline="0" dirty="0">
                  <a:solidFill>
                    <a:srgbClr val="000000"/>
                  </a:solidFill>
                  <a:uFillTx/>
                  <a:latin typeface="Calibri"/>
                </a:rPr>
                <a:t> Multiple integration; </a:t>
              </a:r>
            </a:p>
            <a:p>
              <a:pPr lvl="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GB" sz="1600" b="1" i="0" u="none" strike="noStrike" kern="0" cap="none" spc="0" baseline="0" dirty="0">
                  <a:solidFill>
                    <a:srgbClr val="000000"/>
                  </a:solidFill>
                  <a:uFillTx/>
                  <a:latin typeface="Calibri"/>
                </a:rPr>
                <a:t>S </a:t>
              </a:r>
              <a:r>
                <a:rPr lang="en-GB" sz="1600" b="0" i="0" u="none" strike="noStrike" kern="0" cap="none" spc="0" baseline="0" dirty="0">
                  <a:solidFill>
                    <a:srgbClr val="000000"/>
                  </a:solidFill>
                  <a:uFillTx/>
                  <a:latin typeface="Calibri"/>
                </a:rPr>
                <a:t>Small ladder; </a:t>
              </a:r>
              <a:r>
                <a:rPr lang="en-GB" sz="1600" b="1" i="0" u="none" strike="noStrike" kern="0" cap="none" spc="0" baseline="0" dirty="0">
                  <a:solidFill>
                    <a:srgbClr val="000000"/>
                  </a:solidFill>
                  <a:uFillTx/>
                  <a:latin typeface="Calibri"/>
                </a:rPr>
                <a:t>L</a:t>
              </a:r>
              <a:r>
                <a:rPr lang="en-GB" sz="1600" b="0" i="0" u="none" strike="noStrike" kern="0" cap="none" spc="0" baseline="0" dirty="0">
                  <a:solidFill>
                    <a:srgbClr val="000000"/>
                  </a:solidFill>
                  <a:uFillTx/>
                  <a:latin typeface="Calibri"/>
                </a:rPr>
                <a:t> Large ladder, Above the lanes the arm interrogated, enzymes used and expected size for the digest in event of correct targeting are indicated underneath the clone IDs.</a:t>
              </a:r>
              <a:endParaRPr lang="en-GB" sz="1600" b="1" i="0" u="none" strike="noStrike" kern="1200" cap="none" spc="0" baseline="0" dirty="0">
                <a:solidFill>
                  <a:srgbClr val="000000"/>
                </a:solidFill>
                <a:uFillTx/>
                <a:latin typeface="Calibri"/>
              </a:endParaRPr>
            </a:p>
          </p:txBody>
        </p:sp>
        <p:sp>
          <p:nvSpPr>
            <p:cNvPr id="98" name="Oval 45">
              <a:extLst>
                <a:ext uri="{FF2B5EF4-FFF2-40B4-BE49-F238E27FC236}">
                  <a16:creationId xmlns:a16="http://schemas.microsoft.com/office/drawing/2014/main" id="{8140E83B-B360-4D12-9ACA-241D1CC8EA5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0036173" y="2136620"/>
              <a:ext cx="136083" cy="136083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solidFill>
              <a:srgbClr val="00B050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GB" sz="1800" b="0" i="0" u="none" strike="noStrike" kern="1200" cap="none" spc="0" baseline="0">
                <a:solidFill>
                  <a:srgbClr val="FFFFFF"/>
                </a:solidFill>
                <a:uFillTx/>
                <a:latin typeface="Calibri"/>
              </a:endParaRPr>
            </a:p>
          </p:txBody>
        </p:sp>
        <p:sp>
          <p:nvSpPr>
            <p:cNvPr id="101" name="Isosceles Triangle 40">
              <a:extLst>
                <a:ext uri="{FF2B5EF4-FFF2-40B4-BE49-F238E27FC236}">
                  <a16:creationId xmlns:a16="http://schemas.microsoft.com/office/drawing/2014/main" id="{8BFCB415-7FAB-4947-B515-84E34BFC9D5E}"/>
                </a:ext>
              </a:extLst>
            </p:cNvPr>
            <p:cNvSpPr/>
            <p:nvPr/>
          </p:nvSpPr>
          <p:spPr>
            <a:xfrm flipV="1">
              <a:off x="10776603" y="2145698"/>
              <a:ext cx="151199" cy="127005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ss"/>
                <a:gd name="f6" fmla="val 0"/>
                <a:gd name="f7" fmla="val 50000"/>
                <a:gd name="f8" fmla="+- 0 0 -360"/>
                <a:gd name="f9" fmla="+- 0 0 -270"/>
                <a:gd name="f10" fmla="+- 0 0 -180"/>
                <a:gd name="f11" fmla="+- 0 0 -90"/>
                <a:gd name="f12" fmla="abs f3"/>
                <a:gd name="f13" fmla="abs f4"/>
                <a:gd name="f14" fmla="abs f5"/>
                <a:gd name="f15" fmla="*/ f8 f0 1"/>
                <a:gd name="f16" fmla="*/ f9 f0 1"/>
                <a:gd name="f17" fmla="*/ f10 f0 1"/>
                <a:gd name="f18" fmla="*/ f11 f0 1"/>
                <a:gd name="f19" fmla="?: f12 f3 1"/>
                <a:gd name="f20" fmla="?: f13 f4 1"/>
                <a:gd name="f21" fmla="?: f14 f5 1"/>
                <a:gd name="f22" fmla="*/ f15 1 f2"/>
                <a:gd name="f23" fmla="*/ f16 1 f2"/>
                <a:gd name="f24" fmla="*/ f17 1 f2"/>
                <a:gd name="f25" fmla="*/ f18 1 f2"/>
                <a:gd name="f26" fmla="*/ f19 1 21600"/>
                <a:gd name="f27" fmla="*/ f20 1 21600"/>
                <a:gd name="f28" fmla="*/ 21600 f19 1"/>
                <a:gd name="f29" fmla="*/ 21600 f20 1"/>
                <a:gd name="f30" fmla="+- f22 0 f1"/>
                <a:gd name="f31" fmla="+- f23 0 f1"/>
                <a:gd name="f32" fmla="+- f24 0 f1"/>
                <a:gd name="f33" fmla="+- f25 0 f1"/>
                <a:gd name="f34" fmla="min f27 f26"/>
                <a:gd name="f35" fmla="*/ f28 1 f21"/>
                <a:gd name="f36" fmla="*/ f29 1 f21"/>
                <a:gd name="f37" fmla="val f35"/>
                <a:gd name="f38" fmla="val f36"/>
                <a:gd name="f39" fmla="*/ f6 f34 1"/>
                <a:gd name="f40" fmla="+- f38 0 f6"/>
                <a:gd name="f41" fmla="+- f37 0 f6"/>
                <a:gd name="f42" fmla="*/ f38 f34 1"/>
                <a:gd name="f43" fmla="*/ f37 f34 1"/>
                <a:gd name="f44" fmla="*/ f40 1 2"/>
                <a:gd name="f45" fmla="*/ f41 1 2"/>
                <a:gd name="f46" fmla="*/ f41 f7 1"/>
                <a:gd name="f47" fmla="+- f6 f44 0"/>
                <a:gd name="f48" fmla="*/ f46 1 200000"/>
                <a:gd name="f49" fmla="*/ f46 1 100000"/>
                <a:gd name="f50" fmla="+- f48 f45 0"/>
                <a:gd name="f51" fmla="*/ f48 f34 1"/>
                <a:gd name="f52" fmla="*/ f47 f34 1"/>
                <a:gd name="f53" fmla="*/ f49 f34 1"/>
                <a:gd name="f54" fmla="*/ f50 f34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30">
                  <a:pos x="f53" y="f39"/>
                </a:cxn>
                <a:cxn ang="f31">
                  <a:pos x="f51" y="f52"/>
                </a:cxn>
                <a:cxn ang="f32">
                  <a:pos x="f39" y="f42"/>
                </a:cxn>
                <a:cxn ang="f32">
                  <a:pos x="f53" y="f42"/>
                </a:cxn>
                <a:cxn ang="f32">
                  <a:pos x="f43" y="f42"/>
                </a:cxn>
                <a:cxn ang="f33">
                  <a:pos x="f54" y="f52"/>
                </a:cxn>
              </a:cxnLst>
              <a:rect l="f51" t="f52" r="f54" b="f42"/>
              <a:pathLst>
                <a:path>
                  <a:moveTo>
                    <a:pt x="f39" y="f42"/>
                  </a:moveTo>
                  <a:lnTo>
                    <a:pt x="f53" y="f39"/>
                  </a:lnTo>
                  <a:lnTo>
                    <a:pt x="f43" y="f42"/>
                  </a:lnTo>
                  <a:close/>
                </a:path>
              </a:pathLst>
            </a:custGeom>
            <a:solidFill>
              <a:srgbClr val="990033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GB" sz="1800" b="0" i="0" u="none" strike="noStrike" kern="1200" cap="none" spc="0" baseline="0">
                <a:solidFill>
                  <a:srgbClr val="FFFFFF"/>
                </a:solidFill>
                <a:uFillTx/>
                <a:latin typeface="Calibri"/>
              </a:endParaRPr>
            </a:p>
          </p:txBody>
        </p:sp>
        <p:sp>
          <p:nvSpPr>
            <p:cNvPr id="102" name="Isosceles Triangle 39">
              <a:extLst>
                <a:ext uri="{FF2B5EF4-FFF2-40B4-BE49-F238E27FC236}">
                  <a16:creationId xmlns:a16="http://schemas.microsoft.com/office/drawing/2014/main" id="{F55E1568-5E1E-4979-A735-75B11E048DB6}"/>
                </a:ext>
              </a:extLst>
            </p:cNvPr>
            <p:cNvSpPr/>
            <p:nvPr/>
          </p:nvSpPr>
          <p:spPr>
            <a:xfrm>
              <a:off x="10916265" y="2617481"/>
              <a:ext cx="151199" cy="127005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ss"/>
                <a:gd name="f6" fmla="val 0"/>
                <a:gd name="f7" fmla="val 50000"/>
                <a:gd name="f8" fmla="+- 0 0 -360"/>
                <a:gd name="f9" fmla="+- 0 0 -270"/>
                <a:gd name="f10" fmla="+- 0 0 -180"/>
                <a:gd name="f11" fmla="+- 0 0 -90"/>
                <a:gd name="f12" fmla="abs f3"/>
                <a:gd name="f13" fmla="abs f4"/>
                <a:gd name="f14" fmla="abs f5"/>
                <a:gd name="f15" fmla="*/ f8 f0 1"/>
                <a:gd name="f16" fmla="*/ f9 f0 1"/>
                <a:gd name="f17" fmla="*/ f10 f0 1"/>
                <a:gd name="f18" fmla="*/ f11 f0 1"/>
                <a:gd name="f19" fmla="?: f12 f3 1"/>
                <a:gd name="f20" fmla="?: f13 f4 1"/>
                <a:gd name="f21" fmla="?: f14 f5 1"/>
                <a:gd name="f22" fmla="*/ f15 1 f2"/>
                <a:gd name="f23" fmla="*/ f16 1 f2"/>
                <a:gd name="f24" fmla="*/ f17 1 f2"/>
                <a:gd name="f25" fmla="*/ f18 1 f2"/>
                <a:gd name="f26" fmla="*/ f19 1 21600"/>
                <a:gd name="f27" fmla="*/ f20 1 21600"/>
                <a:gd name="f28" fmla="*/ 21600 f19 1"/>
                <a:gd name="f29" fmla="*/ 21600 f20 1"/>
                <a:gd name="f30" fmla="+- f22 0 f1"/>
                <a:gd name="f31" fmla="+- f23 0 f1"/>
                <a:gd name="f32" fmla="+- f24 0 f1"/>
                <a:gd name="f33" fmla="+- f25 0 f1"/>
                <a:gd name="f34" fmla="min f27 f26"/>
                <a:gd name="f35" fmla="*/ f28 1 f21"/>
                <a:gd name="f36" fmla="*/ f29 1 f21"/>
                <a:gd name="f37" fmla="val f35"/>
                <a:gd name="f38" fmla="val f36"/>
                <a:gd name="f39" fmla="*/ f6 f34 1"/>
                <a:gd name="f40" fmla="+- f38 0 f6"/>
                <a:gd name="f41" fmla="+- f37 0 f6"/>
                <a:gd name="f42" fmla="*/ f38 f34 1"/>
                <a:gd name="f43" fmla="*/ f37 f34 1"/>
                <a:gd name="f44" fmla="*/ f40 1 2"/>
                <a:gd name="f45" fmla="*/ f41 1 2"/>
                <a:gd name="f46" fmla="*/ f41 f7 1"/>
                <a:gd name="f47" fmla="+- f6 f44 0"/>
                <a:gd name="f48" fmla="*/ f46 1 200000"/>
                <a:gd name="f49" fmla="*/ f46 1 100000"/>
                <a:gd name="f50" fmla="+- f48 f45 0"/>
                <a:gd name="f51" fmla="*/ f48 f34 1"/>
                <a:gd name="f52" fmla="*/ f47 f34 1"/>
                <a:gd name="f53" fmla="*/ f49 f34 1"/>
                <a:gd name="f54" fmla="*/ f50 f34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30">
                  <a:pos x="f53" y="f39"/>
                </a:cxn>
                <a:cxn ang="f31">
                  <a:pos x="f51" y="f52"/>
                </a:cxn>
                <a:cxn ang="f32">
                  <a:pos x="f39" y="f42"/>
                </a:cxn>
                <a:cxn ang="f32">
                  <a:pos x="f53" y="f42"/>
                </a:cxn>
                <a:cxn ang="f32">
                  <a:pos x="f43" y="f42"/>
                </a:cxn>
                <a:cxn ang="f33">
                  <a:pos x="f54" y="f52"/>
                </a:cxn>
              </a:cxnLst>
              <a:rect l="f51" t="f52" r="f54" b="f42"/>
              <a:pathLst>
                <a:path>
                  <a:moveTo>
                    <a:pt x="f39" y="f42"/>
                  </a:moveTo>
                  <a:lnTo>
                    <a:pt x="f53" y="f39"/>
                  </a:lnTo>
                  <a:lnTo>
                    <a:pt x="f43" y="f42"/>
                  </a:lnTo>
                  <a:close/>
                </a:path>
              </a:pathLst>
            </a:custGeom>
            <a:solidFill>
              <a:srgbClr val="990033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GB" sz="1800" b="0" i="0" u="none" strike="noStrike" kern="1200" cap="none" spc="0" baseline="0">
                <a:solidFill>
                  <a:srgbClr val="FFFFFF"/>
                </a:solidFill>
                <a:uFillTx/>
                <a:latin typeface="Calibri"/>
              </a:endParaRPr>
            </a:p>
          </p:txBody>
        </p:sp>
        <p:sp>
          <p:nvSpPr>
            <p:cNvPr id="103" name="Cross 61">
              <a:extLst>
                <a:ext uri="{FF2B5EF4-FFF2-40B4-BE49-F238E27FC236}">
                  <a16:creationId xmlns:a16="http://schemas.microsoft.com/office/drawing/2014/main" id="{C68DDE1E-5A69-4912-8C1C-F68030194AF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0885074" y="3108129"/>
              <a:ext cx="136083" cy="139399"/>
            </a:xfrm>
            <a:custGeom>
              <a:avLst/>
              <a:gdLst>
                <a:gd name="f0" fmla="val w"/>
                <a:gd name="f1" fmla="val h"/>
                <a:gd name="f2" fmla="val ss"/>
                <a:gd name="f3" fmla="val 0"/>
                <a:gd name="f4" fmla="val 34729"/>
                <a:gd name="f5" fmla="abs f0"/>
                <a:gd name="f6" fmla="abs f1"/>
                <a:gd name="f7" fmla="abs f2"/>
                <a:gd name="f8" fmla="?: f5 f0 1"/>
                <a:gd name="f9" fmla="?: f6 f1 1"/>
                <a:gd name="f10" fmla="?: f7 f2 1"/>
                <a:gd name="f11" fmla="*/ f8 1 21600"/>
                <a:gd name="f12" fmla="*/ f9 1 21600"/>
                <a:gd name="f13" fmla="*/ 21600 f8 1"/>
                <a:gd name="f14" fmla="*/ 21600 f9 1"/>
                <a:gd name="f15" fmla="min f12 f11"/>
                <a:gd name="f16" fmla="*/ f13 1 f10"/>
                <a:gd name="f17" fmla="*/ f14 1 f10"/>
                <a:gd name="f18" fmla="val f16"/>
                <a:gd name="f19" fmla="val f17"/>
                <a:gd name="f20" fmla="*/ f3 f15 1"/>
                <a:gd name="f21" fmla="+- f19 0 f3"/>
                <a:gd name="f22" fmla="+- f18 0 f3"/>
                <a:gd name="f23" fmla="*/ f18 f15 1"/>
                <a:gd name="f24" fmla="*/ f19 f15 1"/>
                <a:gd name="f25" fmla="min f22 f21"/>
                <a:gd name="f26" fmla="+- f22 0 f21"/>
                <a:gd name="f27" fmla="*/ f25 f4 1"/>
                <a:gd name="f28" fmla="*/ f27 1 100000"/>
                <a:gd name="f29" fmla="+- f18 0 f28"/>
                <a:gd name="f30" fmla="+- f19 0 f28"/>
                <a:gd name="f31" fmla="?: f26 f3 f28"/>
                <a:gd name="f32" fmla="?: f26 f28 f3"/>
                <a:gd name="f33" fmla="*/ f28 f15 1"/>
                <a:gd name="f34" fmla="?: f26 f18 f29"/>
                <a:gd name="f35" fmla="?: f26 f30 f19"/>
                <a:gd name="f36" fmla="*/ f31 f15 1"/>
                <a:gd name="f37" fmla="*/ f32 f15 1"/>
                <a:gd name="f38" fmla="*/ f29 f15 1"/>
                <a:gd name="f39" fmla="*/ f30 f15 1"/>
                <a:gd name="f40" fmla="*/ f34 f15 1"/>
                <a:gd name="f41" fmla="*/ f35 f1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6" t="f37" r="f40" b="f41"/>
              <a:pathLst>
                <a:path>
                  <a:moveTo>
                    <a:pt x="f20" y="f33"/>
                  </a:moveTo>
                  <a:lnTo>
                    <a:pt x="f33" y="f33"/>
                  </a:lnTo>
                  <a:lnTo>
                    <a:pt x="f33" y="f20"/>
                  </a:lnTo>
                  <a:lnTo>
                    <a:pt x="f38" y="f20"/>
                  </a:lnTo>
                  <a:lnTo>
                    <a:pt x="f38" y="f33"/>
                  </a:lnTo>
                  <a:lnTo>
                    <a:pt x="f23" y="f33"/>
                  </a:lnTo>
                  <a:lnTo>
                    <a:pt x="f23" y="f39"/>
                  </a:lnTo>
                  <a:lnTo>
                    <a:pt x="f38" y="f39"/>
                  </a:lnTo>
                  <a:lnTo>
                    <a:pt x="f38" y="f24"/>
                  </a:lnTo>
                  <a:lnTo>
                    <a:pt x="f33" y="f24"/>
                  </a:lnTo>
                  <a:lnTo>
                    <a:pt x="f33" y="f39"/>
                  </a:lnTo>
                  <a:lnTo>
                    <a:pt x="f20" y="f39"/>
                  </a:lnTo>
                  <a:close/>
                </a:path>
              </a:pathLst>
            </a:custGeom>
            <a:solidFill>
              <a:srgbClr val="990033"/>
            </a:solidFill>
            <a:ln w="12701" cap="flat">
              <a:solidFill>
                <a:srgbClr val="990033"/>
              </a:solidFill>
              <a:prstDash val="solid"/>
              <a:miter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GB" sz="1800" b="0" i="0" u="none" strike="noStrike" kern="1200" cap="none" spc="0" baseline="0">
                <a:solidFill>
                  <a:srgbClr val="FFFFFF"/>
                </a:solidFill>
                <a:uFillTx/>
                <a:latin typeface="Calibri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862225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122077D-131F-4B64-912A-05DB916863F7}"/>
              </a:ext>
            </a:extLst>
          </p:cNvPr>
          <p:cNvSpPr/>
          <p:nvPr/>
        </p:nvSpPr>
        <p:spPr>
          <a:xfrm>
            <a:off x="0" y="0"/>
            <a:ext cx="190007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/>
              <a:t>Supplemental Figure S3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0B4AF314-E88D-49A5-B10D-18F02627D98F}"/>
              </a:ext>
            </a:extLst>
          </p:cNvPr>
          <p:cNvGrpSpPr/>
          <p:nvPr/>
        </p:nvGrpSpPr>
        <p:grpSpPr>
          <a:xfrm>
            <a:off x="97712" y="368756"/>
            <a:ext cx="2444405" cy="6163200"/>
            <a:chOff x="3860496" y="307777"/>
            <a:chExt cx="2444405" cy="6163200"/>
          </a:xfrm>
        </p:grpSpPr>
        <p:sp>
          <p:nvSpPr>
            <p:cNvPr id="95" name="Rectangle: Rounded Corners 94">
              <a:extLst>
                <a:ext uri="{FF2B5EF4-FFF2-40B4-BE49-F238E27FC236}">
                  <a16:creationId xmlns:a16="http://schemas.microsoft.com/office/drawing/2014/main" id="{2BA3DF21-67D7-4944-8009-9D45ECD49C11}"/>
                </a:ext>
              </a:extLst>
            </p:cNvPr>
            <p:cNvSpPr/>
            <p:nvPr/>
          </p:nvSpPr>
          <p:spPr>
            <a:xfrm>
              <a:off x="3860496" y="307777"/>
              <a:ext cx="2358453" cy="6163200"/>
            </a:xfrm>
            <a:prstGeom prst="roundRect">
              <a:avLst>
                <a:gd name="adj" fmla="val 2604"/>
              </a:avLst>
            </a:prstGeom>
            <a:solidFill>
              <a:schemeClr val="accent1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grpSp>
          <p:nvGrpSpPr>
            <p:cNvPr id="51" name="Group 50">
              <a:extLst>
                <a:ext uri="{FF2B5EF4-FFF2-40B4-BE49-F238E27FC236}">
                  <a16:creationId xmlns:a16="http://schemas.microsoft.com/office/drawing/2014/main" id="{6F3C6989-B4CF-49AA-A0CA-6D0771F5050E}"/>
                </a:ext>
              </a:extLst>
            </p:cNvPr>
            <p:cNvGrpSpPr/>
            <p:nvPr/>
          </p:nvGrpSpPr>
          <p:grpSpPr>
            <a:xfrm>
              <a:off x="4053274" y="725246"/>
              <a:ext cx="1873853" cy="5736514"/>
              <a:chOff x="2499176" y="1460420"/>
              <a:chExt cx="1873853" cy="5736514"/>
            </a:xfrm>
          </p:grpSpPr>
          <p:pic>
            <p:nvPicPr>
              <p:cNvPr id="40" name="Picture 39">
                <a:extLst>
                  <a:ext uri="{FF2B5EF4-FFF2-40B4-BE49-F238E27FC236}">
                    <a16:creationId xmlns:a16="http://schemas.microsoft.com/office/drawing/2014/main" id="{B2729136-38C6-444D-B2D0-35CC776D2629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/>
              <a:srcRect l="50463" t="10261" r="20046" b="-779"/>
              <a:stretch/>
            </p:blipFill>
            <p:spPr>
              <a:xfrm>
                <a:off x="3036014" y="2646981"/>
                <a:ext cx="1196350" cy="4549953"/>
              </a:xfrm>
              <a:prstGeom prst="rect">
                <a:avLst/>
              </a:prstGeom>
            </p:spPr>
          </p:pic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5863A0CC-1365-42BF-9A73-0CFF2BDC7222}"/>
                  </a:ext>
                </a:extLst>
              </p:cNvPr>
              <p:cNvSpPr txBox="1"/>
              <p:nvPr/>
            </p:nvSpPr>
            <p:spPr>
              <a:xfrm>
                <a:off x="2959511" y="1460420"/>
                <a:ext cx="1381340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1400" b="1" dirty="0" err="1"/>
                  <a:t>Nras</a:t>
                </a:r>
                <a:r>
                  <a:rPr lang="en-GB" sz="1400" b="1" dirty="0"/>
                  <a:t> tm1a (C04)</a:t>
                </a:r>
              </a:p>
            </p:txBody>
          </p:sp>
          <p:sp>
            <p:nvSpPr>
              <p:cNvPr id="42" name="TextBox 73">
                <a:extLst>
                  <a:ext uri="{FF2B5EF4-FFF2-40B4-BE49-F238E27FC236}">
                    <a16:creationId xmlns:a16="http://schemas.microsoft.com/office/drawing/2014/main" id="{B7BFAD90-90E1-4668-A7AB-A15643650057}"/>
                  </a:ext>
                </a:extLst>
              </p:cNvPr>
              <p:cNvSpPr txBox="1"/>
              <p:nvPr/>
            </p:nvSpPr>
            <p:spPr>
              <a:xfrm>
                <a:off x="3015157" y="2399804"/>
                <a:ext cx="428322" cy="276999"/>
              </a:xfrm>
              <a:prstGeom prst="rect">
                <a:avLst/>
              </a:prstGeom>
              <a:noFill/>
              <a:ln cap="flat">
                <a:noFill/>
              </a:ln>
            </p:spPr>
            <p:txBody>
              <a:bodyPr vert="horz" wrap="none" lIns="91440" tIns="45720" rIns="91440" bIns="45720" anchor="t" anchorCtr="0" compatLnSpc="1">
                <a:sp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r>
                  <a:rPr lang="en-GB" sz="1200" b="1" dirty="0">
                    <a:solidFill>
                      <a:srgbClr val="000000"/>
                    </a:solidFill>
                    <a:latin typeface="Calibri"/>
                  </a:rPr>
                  <a:t>S   L</a:t>
                </a:r>
                <a:endParaRPr lang="en-GB" sz="1200" b="1" i="0" u="none" strike="noStrike" kern="1200" cap="none" spc="0" baseline="0" dirty="0">
                  <a:solidFill>
                    <a:srgbClr val="000000"/>
                  </a:solidFill>
                  <a:uFillTx/>
                  <a:latin typeface="Calibri"/>
                </a:endParaRPr>
              </a:p>
            </p:txBody>
          </p:sp>
          <p:sp>
            <p:nvSpPr>
              <p:cNvPr id="43" name="TextBox 37">
                <a:extLst>
                  <a:ext uri="{FF2B5EF4-FFF2-40B4-BE49-F238E27FC236}">
                    <a16:creationId xmlns:a16="http://schemas.microsoft.com/office/drawing/2014/main" id="{3F83BD51-75AE-430E-A108-D7F8860ACD98}"/>
                  </a:ext>
                </a:extLst>
              </p:cNvPr>
              <p:cNvSpPr txBox="1"/>
              <p:nvPr/>
            </p:nvSpPr>
            <p:spPr>
              <a:xfrm>
                <a:off x="2499176" y="3956581"/>
                <a:ext cx="534121" cy="276999"/>
              </a:xfrm>
              <a:prstGeom prst="rect">
                <a:avLst/>
              </a:prstGeom>
              <a:noFill/>
              <a:ln cap="flat">
                <a:noFill/>
              </a:ln>
            </p:spPr>
            <p:txBody>
              <a:bodyPr vert="horz" wrap="none" lIns="91440" tIns="45720" rIns="91440" bIns="45720" anchor="t" anchorCtr="0" compatLnSpc="1">
                <a:sp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r>
                  <a:rPr lang="en-GB" sz="1200" b="1" i="0" u="none" strike="noStrike" kern="1200" cap="none" spc="0" baseline="0" dirty="0">
                    <a:solidFill>
                      <a:srgbClr val="000000"/>
                    </a:solidFill>
                    <a:uFillTx/>
                    <a:latin typeface="Calibri"/>
                  </a:rPr>
                  <a:t>10 kb</a:t>
                </a:r>
              </a:p>
            </p:txBody>
          </p:sp>
          <p:sp>
            <p:nvSpPr>
              <p:cNvPr id="44" name="TextBox 66">
                <a:extLst>
                  <a:ext uri="{FF2B5EF4-FFF2-40B4-BE49-F238E27FC236}">
                    <a16:creationId xmlns:a16="http://schemas.microsoft.com/office/drawing/2014/main" id="{695EC2B8-FD29-4AA3-9095-BE2901174332}"/>
                  </a:ext>
                </a:extLst>
              </p:cNvPr>
              <p:cNvSpPr txBox="1"/>
              <p:nvPr/>
            </p:nvSpPr>
            <p:spPr>
              <a:xfrm>
                <a:off x="2538449" y="4161919"/>
                <a:ext cx="455574" cy="276999"/>
              </a:xfrm>
              <a:prstGeom prst="rect">
                <a:avLst/>
              </a:prstGeom>
              <a:noFill/>
              <a:ln cap="flat">
                <a:noFill/>
              </a:ln>
            </p:spPr>
            <p:txBody>
              <a:bodyPr vert="horz" wrap="none" lIns="91440" tIns="45720" rIns="91440" bIns="45720" anchor="t" anchorCtr="0" compatLnSpc="1">
                <a:sp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r>
                  <a:rPr lang="en-GB" sz="1200" b="1" i="0" u="none" strike="noStrike" kern="1200" cap="none" spc="0" baseline="0" dirty="0">
                    <a:solidFill>
                      <a:srgbClr val="000000"/>
                    </a:solidFill>
                    <a:uFillTx/>
                    <a:latin typeface="Calibri"/>
                  </a:rPr>
                  <a:t>8 kb</a:t>
                </a:r>
              </a:p>
            </p:txBody>
          </p:sp>
          <p:sp>
            <p:nvSpPr>
              <p:cNvPr id="45" name="TextBox 67">
                <a:extLst>
                  <a:ext uri="{FF2B5EF4-FFF2-40B4-BE49-F238E27FC236}">
                    <a16:creationId xmlns:a16="http://schemas.microsoft.com/office/drawing/2014/main" id="{CDAFF5E7-2F0A-4E8B-A200-011632AA9044}"/>
                  </a:ext>
                </a:extLst>
              </p:cNvPr>
              <p:cNvSpPr txBox="1"/>
              <p:nvPr/>
            </p:nvSpPr>
            <p:spPr>
              <a:xfrm>
                <a:off x="2538449" y="4410324"/>
                <a:ext cx="455574" cy="276999"/>
              </a:xfrm>
              <a:prstGeom prst="rect">
                <a:avLst/>
              </a:prstGeom>
              <a:noFill/>
              <a:ln cap="flat">
                <a:noFill/>
              </a:ln>
            </p:spPr>
            <p:txBody>
              <a:bodyPr vert="horz" wrap="none" lIns="91440" tIns="45720" rIns="91440" bIns="45720" anchor="t" anchorCtr="0" compatLnSpc="1">
                <a:sp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r>
                  <a:rPr lang="en-GB" sz="1200" b="1" i="0" u="none" strike="noStrike" kern="1200" cap="none" spc="0" baseline="0" dirty="0">
                    <a:solidFill>
                      <a:srgbClr val="000000"/>
                    </a:solidFill>
                    <a:uFillTx/>
                    <a:latin typeface="Calibri"/>
                  </a:rPr>
                  <a:t>6 kb</a:t>
                </a:r>
              </a:p>
            </p:txBody>
          </p:sp>
          <p:sp>
            <p:nvSpPr>
              <p:cNvPr id="46" name="TextBox 68">
                <a:extLst>
                  <a:ext uri="{FF2B5EF4-FFF2-40B4-BE49-F238E27FC236}">
                    <a16:creationId xmlns:a16="http://schemas.microsoft.com/office/drawing/2014/main" id="{04F37670-2E75-408B-A97B-5641141C9866}"/>
                  </a:ext>
                </a:extLst>
              </p:cNvPr>
              <p:cNvSpPr txBox="1"/>
              <p:nvPr/>
            </p:nvSpPr>
            <p:spPr>
              <a:xfrm>
                <a:off x="2538449" y="4608210"/>
                <a:ext cx="455574" cy="276999"/>
              </a:xfrm>
              <a:prstGeom prst="rect">
                <a:avLst/>
              </a:prstGeom>
              <a:noFill/>
              <a:ln cap="flat">
                <a:noFill/>
              </a:ln>
            </p:spPr>
            <p:txBody>
              <a:bodyPr vert="horz" wrap="none" lIns="91440" tIns="45720" rIns="91440" bIns="45720" anchor="t" anchorCtr="0" compatLnSpc="1">
                <a:sp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r>
                  <a:rPr lang="en-GB" sz="1200" b="1" i="0" u="none" strike="noStrike" kern="1200" cap="none" spc="0" baseline="0">
                    <a:solidFill>
                      <a:srgbClr val="000000"/>
                    </a:solidFill>
                    <a:uFillTx/>
                    <a:latin typeface="Calibri"/>
                  </a:rPr>
                  <a:t>4 kb</a:t>
                </a:r>
              </a:p>
            </p:txBody>
          </p:sp>
          <p:sp>
            <p:nvSpPr>
              <p:cNvPr id="47" name="TextBox 73">
                <a:extLst>
                  <a:ext uri="{FF2B5EF4-FFF2-40B4-BE49-F238E27FC236}">
                    <a16:creationId xmlns:a16="http://schemas.microsoft.com/office/drawing/2014/main" id="{7BB17B2F-EEBB-46F3-99BB-AFF6DB5F4496}"/>
                  </a:ext>
                </a:extLst>
              </p:cNvPr>
              <p:cNvSpPr txBox="1"/>
              <p:nvPr/>
            </p:nvSpPr>
            <p:spPr>
              <a:xfrm>
                <a:off x="2499176" y="3549283"/>
                <a:ext cx="534121" cy="276999"/>
              </a:xfrm>
              <a:prstGeom prst="rect">
                <a:avLst/>
              </a:prstGeom>
              <a:noFill/>
              <a:ln cap="flat">
                <a:noFill/>
              </a:ln>
            </p:spPr>
            <p:txBody>
              <a:bodyPr vert="horz" wrap="none" lIns="91440" tIns="45720" rIns="91440" bIns="45720" anchor="t" anchorCtr="0" compatLnSpc="1">
                <a:sp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r>
                  <a:rPr lang="en-GB" sz="1200" b="1" i="0" u="none" strike="noStrike" kern="1200" cap="none" spc="0" baseline="0" dirty="0">
                    <a:solidFill>
                      <a:srgbClr val="000000"/>
                    </a:solidFill>
                    <a:uFillTx/>
                    <a:latin typeface="Calibri"/>
                  </a:rPr>
                  <a:t>17 kb</a:t>
                </a:r>
              </a:p>
            </p:txBody>
          </p:sp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7C56BB0E-2A44-453F-994E-4BAF015C1887}"/>
                  </a:ext>
                </a:extLst>
              </p:cNvPr>
              <p:cNvSpPr txBox="1"/>
              <p:nvPr/>
            </p:nvSpPr>
            <p:spPr>
              <a:xfrm rot="18789394">
                <a:off x="3599176" y="1813240"/>
                <a:ext cx="1116820" cy="430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1100" b="1" dirty="0"/>
                  <a:t>5’ </a:t>
                </a:r>
                <a:r>
                  <a:rPr lang="en-GB" sz="1100" dirty="0" err="1"/>
                  <a:t>EcoNI</a:t>
                </a:r>
                <a:r>
                  <a:rPr lang="en-GB" sz="1100" dirty="0"/>
                  <a:t> 12.0</a:t>
                </a:r>
              </a:p>
              <a:p>
                <a:r>
                  <a:rPr lang="en-GB" sz="1100" dirty="0"/>
                  <a:t>    </a:t>
                </a:r>
                <a:r>
                  <a:rPr lang="en-GB" sz="1100" b="1" dirty="0"/>
                  <a:t>3’ </a:t>
                </a:r>
                <a:r>
                  <a:rPr lang="en-GB" sz="1100" dirty="0" err="1"/>
                  <a:t>BspHI</a:t>
                </a:r>
                <a:r>
                  <a:rPr lang="en-GB" sz="1100" dirty="0"/>
                  <a:t> 14.7</a:t>
                </a:r>
              </a:p>
            </p:txBody>
          </p:sp>
          <p:sp>
            <p:nvSpPr>
              <p:cNvPr id="49" name="Oval 45">
                <a:extLst>
                  <a:ext uri="{FF2B5EF4-FFF2-40B4-BE49-F238E27FC236}">
                    <a16:creationId xmlns:a16="http://schemas.microsoft.com/office/drawing/2014/main" id="{0526B4C9-07EB-4B60-B5F7-F1F78BE47F74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3738269" y="2451678"/>
                <a:ext cx="136083" cy="136083"/>
              </a:xfrm>
              <a:custGeom>
                <a:avLst/>
                <a:gdLst>
                  <a:gd name="f0" fmla="val 21600000"/>
                  <a:gd name="f1" fmla="val 10800000"/>
                  <a:gd name="f2" fmla="val 5400000"/>
                  <a:gd name="f3" fmla="val 180"/>
                  <a:gd name="f4" fmla="val w"/>
                  <a:gd name="f5" fmla="val h"/>
                  <a:gd name="f6" fmla="val ss"/>
                  <a:gd name="f7" fmla="val 0"/>
                  <a:gd name="f8" fmla="*/ 5419351 1 1725033"/>
                  <a:gd name="f9" fmla="+- 0 0 -360"/>
                  <a:gd name="f10" fmla="+- 0 0 -180"/>
                  <a:gd name="f11" fmla="abs f4"/>
                  <a:gd name="f12" fmla="abs f5"/>
                  <a:gd name="f13" fmla="abs f6"/>
                  <a:gd name="f14" fmla="+- 2700000 f2 0"/>
                  <a:gd name="f15" fmla="*/ f9 f1 1"/>
                  <a:gd name="f16" fmla="*/ f10 f1 1"/>
                  <a:gd name="f17" fmla="?: f11 f4 1"/>
                  <a:gd name="f18" fmla="?: f12 f5 1"/>
                  <a:gd name="f19" fmla="?: f13 f6 1"/>
                  <a:gd name="f20" fmla="+- f14 0 f2"/>
                  <a:gd name="f21" fmla="*/ f15 1 f3"/>
                  <a:gd name="f22" fmla="*/ f16 1 f3"/>
                  <a:gd name="f23" fmla="*/ f17 1 21600"/>
                  <a:gd name="f24" fmla="*/ f18 1 21600"/>
                  <a:gd name="f25" fmla="*/ 21600 f17 1"/>
                  <a:gd name="f26" fmla="*/ 21600 f18 1"/>
                  <a:gd name="f27" fmla="+- f20 f2 0"/>
                  <a:gd name="f28" fmla="+- f21 0 f2"/>
                  <a:gd name="f29" fmla="+- f22 0 f2"/>
                  <a:gd name="f30" fmla="min f24 f23"/>
                  <a:gd name="f31" fmla="*/ f25 1 f19"/>
                  <a:gd name="f32" fmla="*/ f26 1 f19"/>
                  <a:gd name="f33" fmla="*/ f27 f8 1"/>
                  <a:gd name="f34" fmla="val f31"/>
                  <a:gd name="f35" fmla="val f32"/>
                  <a:gd name="f36" fmla="*/ f33 1 f1"/>
                  <a:gd name="f37" fmla="*/ f7 f30 1"/>
                  <a:gd name="f38" fmla="+- f35 0 f7"/>
                  <a:gd name="f39" fmla="+- f34 0 f7"/>
                  <a:gd name="f40" fmla="+- 0 0 f36"/>
                  <a:gd name="f41" fmla="*/ f38 1 2"/>
                  <a:gd name="f42" fmla="*/ f39 1 2"/>
                  <a:gd name="f43" fmla="+- 0 0 f40"/>
                  <a:gd name="f44" fmla="+- f7 f41 0"/>
                  <a:gd name="f45" fmla="+- f7 f42 0"/>
                  <a:gd name="f46" fmla="*/ f43 f1 1"/>
                  <a:gd name="f47" fmla="*/ f42 f30 1"/>
                  <a:gd name="f48" fmla="*/ f41 f30 1"/>
                  <a:gd name="f49" fmla="*/ f46 1 f8"/>
                  <a:gd name="f50" fmla="*/ f44 f30 1"/>
                  <a:gd name="f51" fmla="+- f49 0 f2"/>
                  <a:gd name="f52" fmla="cos 1 f51"/>
                  <a:gd name="f53" fmla="sin 1 f51"/>
                  <a:gd name="f54" fmla="+- 0 0 f52"/>
                  <a:gd name="f55" fmla="+- 0 0 f53"/>
                  <a:gd name="f56" fmla="+- 0 0 f54"/>
                  <a:gd name="f57" fmla="+- 0 0 f55"/>
                  <a:gd name="f58" fmla="val f56"/>
                  <a:gd name="f59" fmla="val f57"/>
                  <a:gd name="f60" fmla="*/ f58 f42 1"/>
                  <a:gd name="f61" fmla="*/ f59 f41 1"/>
                  <a:gd name="f62" fmla="+- f45 0 f60"/>
                  <a:gd name="f63" fmla="+- f45 f60 0"/>
                  <a:gd name="f64" fmla="+- f44 0 f61"/>
                  <a:gd name="f65" fmla="+- f44 f61 0"/>
                  <a:gd name="f66" fmla="*/ f62 f30 1"/>
                  <a:gd name="f67" fmla="*/ f64 f30 1"/>
                  <a:gd name="f68" fmla="*/ f63 f30 1"/>
                  <a:gd name="f69" fmla="*/ f65 f30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28">
                    <a:pos x="f66" y="f67"/>
                  </a:cxn>
                  <a:cxn ang="f29">
                    <a:pos x="f66" y="f69"/>
                  </a:cxn>
                  <a:cxn ang="f29">
                    <a:pos x="f68" y="f69"/>
                  </a:cxn>
                  <a:cxn ang="f28">
                    <a:pos x="f68" y="f67"/>
                  </a:cxn>
                </a:cxnLst>
                <a:rect l="f66" t="f67" r="f68" b="f69"/>
                <a:pathLst>
                  <a:path>
                    <a:moveTo>
                      <a:pt x="f37" y="f50"/>
                    </a:moveTo>
                    <a:arcTo wR="f47" hR="f48" stAng="f1" swAng="f0"/>
                    <a:close/>
                  </a:path>
                </a:pathLst>
              </a:custGeom>
              <a:solidFill>
                <a:srgbClr val="00B050"/>
              </a:solidFill>
              <a:ln cap="flat">
                <a:noFill/>
                <a:prstDash val="solid"/>
              </a:ln>
            </p:spPr>
            <p:txBody>
              <a:bodyPr vert="horz" wrap="square" lIns="91440" tIns="45720" rIns="91440" bIns="45720" anchor="ctr" anchorCtr="1" compatLnSpc="1">
                <a:noAutofit/>
              </a:bodyPr>
              <a:lstStyle/>
              <a:p>
                <a:pPr marL="0" marR="0" lvl="0" indent="0" algn="ctr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n-GB" sz="1800" b="0" i="0" u="none" strike="noStrike" kern="1200" cap="none" spc="0" baseline="0">
                  <a:solidFill>
                    <a:srgbClr val="FFFFFF"/>
                  </a:solidFill>
                  <a:uFillTx/>
                  <a:latin typeface="Calibri"/>
                </a:endParaRPr>
              </a:p>
            </p:txBody>
          </p:sp>
          <p:sp>
            <p:nvSpPr>
              <p:cNvPr id="50" name="Oval 45">
                <a:extLst>
                  <a:ext uri="{FF2B5EF4-FFF2-40B4-BE49-F238E27FC236}">
                    <a16:creationId xmlns:a16="http://schemas.microsoft.com/office/drawing/2014/main" id="{FBFC8BCA-4EAA-48C6-90A1-1423CBD1B7A8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3900194" y="2451678"/>
                <a:ext cx="136083" cy="136083"/>
              </a:xfrm>
              <a:custGeom>
                <a:avLst/>
                <a:gdLst>
                  <a:gd name="f0" fmla="val 21600000"/>
                  <a:gd name="f1" fmla="val 10800000"/>
                  <a:gd name="f2" fmla="val 5400000"/>
                  <a:gd name="f3" fmla="val 180"/>
                  <a:gd name="f4" fmla="val w"/>
                  <a:gd name="f5" fmla="val h"/>
                  <a:gd name="f6" fmla="val ss"/>
                  <a:gd name="f7" fmla="val 0"/>
                  <a:gd name="f8" fmla="*/ 5419351 1 1725033"/>
                  <a:gd name="f9" fmla="+- 0 0 -360"/>
                  <a:gd name="f10" fmla="+- 0 0 -180"/>
                  <a:gd name="f11" fmla="abs f4"/>
                  <a:gd name="f12" fmla="abs f5"/>
                  <a:gd name="f13" fmla="abs f6"/>
                  <a:gd name="f14" fmla="+- 2700000 f2 0"/>
                  <a:gd name="f15" fmla="*/ f9 f1 1"/>
                  <a:gd name="f16" fmla="*/ f10 f1 1"/>
                  <a:gd name="f17" fmla="?: f11 f4 1"/>
                  <a:gd name="f18" fmla="?: f12 f5 1"/>
                  <a:gd name="f19" fmla="?: f13 f6 1"/>
                  <a:gd name="f20" fmla="+- f14 0 f2"/>
                  <a:gd name="f21" fmla="*/ f15 1 f3"/>
                  <a:gd name="f22" fmla="*/ f16 1 f3"/>
                  <a:gd name="f23" fmla="*/ f17 1 21600"/>
                  <a:gd name="f24" fmla="*/ f18 1 21600"/>
                  <a:gd name="f25" fmla="*/ 21600 f17 1"/>
                  <a:gd name="f26" fmla="*/ 21600 f18 1"/>
                  <a:gd name="f27" fmla="+- f20 f2 0"/>
                  <a:gd name="f28" fmla="+- f21 0 f2"/>
                  <a:gd name="f29" fmla="+- f22 0 f2"/>
                  <a:gd name="f30" fmla="min f24 f23"/>
                  <a:gd name="f31" fmla="*/ f25 1 f19"/>
                  <a:gd name="f32" fmla="*/ f26 1 f19"/>
                  <a:gd name="f33" fmla="*/ f27 f8 1"/>
                  <a:gd name="f34" fmla="val f31"/>
                  <a:gd name="f35" fmla="val f32"/>
                  <a:gd name="f36" fmla="*/ f33 1 f1"/>
                  <a:gd name="f37" fmla="*/ f7 f30 1"/>
                  <a:gd name="f38" fmla="+- f35 0 f7"/>
                  <a:gd name="f39" fmla="+- f34 0 f7"/>
                  <a:gd name="f40" fmla="+- 0 0 f36"/>
                  <a:gd name="f41" fmla="*/ f38 1 2"/>
                  <a:gd name="f42" fmla="*/ f39 1 2"/>
                  <a:gd name="f43" fmla="+- 0 0 f40"/>
                  <a:gd name="f44" fmla="+- f7 f41 0"/>
                  <a:gd name="f45" fmla="+- f7 f42 0"/>
                  <a:gd name="f46" fmla="*/ f43 f1 1"/>
                  <a:gd name="f47" fmla="*/ f42 f30 1"/>
                  <a:gd name="f48" fmla="*/ f41 f30 1"/>
                  <a:gd name="f49" fmla="*/ f46 1 f8"/>
                  <a:gd name="f50" fmla="*/ f44 f30 1"/>
                  <a:gd name="f51" fmla="+- f49 0 f2"/>
                  <a:gd name="f52" fmla="cos 1 f51"/>
                  <a:gd name="f53" fmla="sin 1 f51"/>
                  <a:gd name="f54" fmla="+- 0 0 f52"/>
                  <a:gd name="f55" fmla="+- 0 0 f53"/>
                  <a:gd name="f56" fmla="+- 0 0 f54"/>
                  <a:gd name="f57" fmla="+- 0 0 f55"/>
                  <a:gd name="f58" fmla="val f56"/>
                  <a:gd name="f59" fmla="val f57"/>
                  <a:gd name="f60" fmla="*/ f58 f42 1"/>
                  <a:gd name="f61" fmla="*/ f59 f41 1"/>
                  <a:gd name="f62" fmla="+- f45 0 f60"/>
                  <a:gd name="f63" fmla="+- f45 f60 0"/>
                  <a:gd name="f64" fmla="+- f44 0 f61"/>
                  <a:gd name="f65" fmla="+- f44 f61 0"/>
                  <a:gd name="f66" fmla="*/ f62 f30 1"/>
                  <a:gd name="f67" fmla="*/ f64 f30 1"/>
                  <a:gd name="f68" fmla="*/ f63 f30 1"/>
                  <a:gd name="f69" fmla="*/ f65 f30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28">
                    <a:pos x="f66" y="f67"/>
                  </a:cxn>
                  <a:cxn ang="f29">
                    <a:pos x="f66" y="f69"/>
                  </a:cxn>
                  <a:cxn ang="f29">
                    <a:pos x="f68" y="f69"/>
                  </a:cxn>
                  <a:cxn ang="f28">
                    <a:pos x="f68" y="f67"/>
                  </a:cxn>
                </a:cxnLst>
                <a:rect l="f66" t="f67" r="f68" b="f69"/>
                <a:pathLst>
                  <a:path>
                    <a:moveTo>
                      <a:pt x="f37" y="f50"/>
                    </a:moveTo>
                    <a:arcTo wR="f47" hR="f48" stAng="f1" swAng="f0"/>
                    <a:close/>
                  </a:path>
                </a:pathLst>
              </a:custGeom>
              <a:solidFill>
                <a:srgbClr val="00B050"/>
              </a:solidFill>
              <a:ln cap="flat">
                <a:noFill/>
                <a:prstDash val="solid"/>
              </a:ln>
            </p:spPr>
            <p:txBody>
              <a:bodyPr vert="horz" wrap="square" lIns="91440" tIns="45720" rIns="91440" bIns="45720" anchor="ctr" anchorCtr="1" compatLnSpc="1">
                <a:noAutofit/>
              </a:bodyPr>
              <a:lstStyle/>
              <a:p>
                <a:pPr marL="0" marR="0" lvl="0" indent="0" algn="ctr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n-GB" sz="1800" b="0" i="0" u="none" strike="noStrike" kern="1200" cap="none" spc="0" baseline="0">
                  <a:solidFill>
                    <a:srgbClr val="FFFFFF"/>
                  </a:solidFill>
                  <a:uFillTx/>
                  <a:latin typeface="Calibri"/>
                </a:endParaRPr>
              </a:p>
            </p:txBody>
          </p:sp>
        </p:grpSp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CEAA516B-7833-49D4-A81B-9FF13208FE51}"/>
                </a:ext>
              </a:extLst>
            </p:cNvPr>
            <p:cNvSpPr txBox="1"/>
            <p:nvPr/>
          </p:nvSpPr>
          <p:spPr>
            <a:xfrm>
              <a:off x="3864681" y="312693"/>
              <a:ext cx="244022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b="1" dirty="0"/>
                <a:t>LacZ probed membrane</a:t>
              </a: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BD6577DF-B942-45D6-90F5-2772B6C98F77}"/>
              </a:ext>
            </a:extLst>
          </p:cNvPr>
          <p:cNvGrpSpPr/>
          <p:nvPr/>
        </p:nvGrpSpPr>
        <p:grpSpPr>
          <a:xfrm>
            <a:off x="2528090" y="368756"/>
            <a:ext cx="3685544" cy="6162673"/>
            <a:chOff x="8123279" y="314882"/>
            <a:chExt cx="3685544" cy="6162673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BC80AA6A-DD92-4701-9C86-16575C3D2D6B}"/>
                </a:ext>
              </a:extLst>
            </p:cNvPr>
            <p:cNvGrpSpPr/>
            <p:nvPr/>
          </p:nvGrpSpPr>
          <p:grpSpPr>
            <a:xfrm>
              <a:off x="8123279" y="314882"/>
              <a:ext cx="3685544" cy="6162673"/>
              <a:chOff x="8576126" y="314882"/>
              <a:chExt cx="3685544" cy="6162673"/>
            </a:xfrm>
          </p:grpSpPr>
          <p:sp>
            <p:nvSpPr>
              <p:cNvPr id="96" name="Rectangle: Rounded Corners 95">
                <a:extLst>
                  <a:ext uri="{FF2B5EF4-FFF2-40B4-BE49-F238E27FC236}">
                    <a16:creationId xmlns:a16="http://schemas.microsoft.com/office/drawing/2014/main" id="{92C6006C-FFED-4577-8AC5-4B3668CABC21}"/>
                  </a:ext>
                </a:extLst>
              </p:cNvPr>
              <p:cNvSpPr/>
              <p:nvPr/>
            </p:nvSpPr>
            <p:spPr>
              <a:xfrm>
                <a:off x="8576126" y="314882"/>
                <a:ext cx="3685544" cy="6162673"/>
              </a:xfrm>
              <a:prstGeom prst="roundRect">
                <a:avLst>
                  <a:gd name="adj" fmla="val 1828"/>
                </a:avLst>
              </a:prstGeom>
              <a:solidFill>
                <a:schemeClr val="accent2">
                  <a:lumMod val="40000"/>
                  <a:lumOff val="6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grpSp>
            <p:nvGrpSpPr>
              <p:cNvPr id="39" name="Group 38">
                <a:extLst>
                  <a:ext uri="{FF2B5EF4-FFF2-40B4-BE49-F238E27FC236}">
                    <a16:creationId xmlns:a16="http://schemas.microsoft.com/office/drawing/2014/main" id="{3779DB9B-F363-420F-AE9F-C5BB619A6933}"/>
                  </a:ext>
                </a:extLst>
              </p:cNvPr>
              <p:cNvGrpSpPr/>
              <p:nvPr/>
            </p:nvGrpSpPr>
            <p:grpSpPr>
              <a:xfrm>
                <a:off x="10258746" y="733284"/>
                <a:ext cx="1814859" cy="5144557"/>
                <a:chOff x="7686996" y="1476234"/>
                <a:chExt cx="1814859" cy="5144557"/>
              </a:xfrm>
            </p:grpSpPr>
            <p:sp>
              <p:nvSpPr>
                <p:cNvPr id="17" name="TextBox 16">
                  <a:extLst>
                    <a:ext uri="{FF2B5EF4-FFF2-40B4-BE49-F238E27FC236}">
                      <a16:creationId xmlns:a16="http://schemas.microsoft.com/office/drawing/2014/main" id="{6F9A6993-52AC-40D9-98A0-0E0D92C687EB}"/>
                    </a:ext>
                  </a:extLst>
                </p:cNvPr>
                <p:cNvSpPr txBox="1"/>
                <p:nvPr/>
              </p:nvSpPr>
              <p:spPr>
                <a:xfrm rot="18789394">
                  <a:off x="8696378" y="1824227"/>
                  <a:ext cx="1098657" cy="43088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GB" sz="1100" b="1" dirty="0"/>
                    <a:t>5’ </a:t>
                  </a:r>
                  <a:r>
                    <a:rPr lang="en-GB" sz="1100" dirty="0" err="1"/>
                    <a:t>BstEII</a:t>
                  </a:r>
                  <a:r>
                    <a:rPr lang="en-GB" sz="1100" dirty="0"/>
                    <a:t> 15.8</a:t>
                  </a:r>
                </a:p>
                <a:p>
                  <a:r>
                    <a:rPr lang="en-GB" sz="1100" dirty="0"/>
                    <a:t>    </a:t>
                  </a:r>
                  <a:r>
                    <a:rPr lang="en-GB" sz="1100" b="1" dirty="0"/>
                    <a:t>3’ </a:t>
                  </a:r>
                  <a:r>
                    <a:rPr lang="en-GB" sz="1100" dirty="0" err="1"/>
                    <a:t>SexAI</a:t>
                  </a:r>
                  <a:r>
                    <a:rPr lang="en-GB" sz="1100" dirty="0"/>
                    <a:t> 12.1</a:t>
                  </a:r>
                </a:p>
              </p:txBody>
            </p:sp>
            <p:grpSp>
              <p:nvGrpSpPr>
                <p:cNvPr id="38" name="Group 37">
                  <a:extLst>
                    <a:ext uri="{FF2B5EF4-FFF2-40B4-BE49-F238E27FC236}">
                      <a16:creationId xmlns:a16="http://schemas.microsoft.com/office/drawing/2014/main" id="{17EAD8F6-AED2-406C-96D6-2FCC2C7848E3}"/>
                    </a:ext>
                  </a:extLst>
                </p:cNvPr>
                <p:cNvGrpSpPr/>
                <p:nvPr/>
              </p:nvGrpSpPr>
              <p:grpSpPr>
                <a:xfrm>
                  <a:off x="7686996" y="1476234"/>
                  <a:ext cx="1814859" cy="5144557"/>
                  <a:chOff x="7686996" y="1476234"/>
                  <a:chExt cx="1814859" cy="5144557"/>
                </a:xfrm>
              </p:grpSpPr>
              <p:sp>
                <p:nvSpPr>
                  <p:cNvPr id="13" name="Cross 61">
                    <a:extLst>
                      <a:ext uri="{FF2B5EF4-FFF2-40B4-BE49-F238E27FC236}">
                        <a16:creationId xmlns:a16="http://schemas.microsoft.com/office/drawing/2014/main" id="{3DE56A6D-290E-4DF0-86D2-950B61641C84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8837510" y="2440440"/>
                    <a:ext cx="136083" cy="136083"/>
                  </a:xfrm>
                  <a:custGeom>
                    <a:avLst/>
                    <a:gdLst>
                      <a:gd name="f0" fmla="val w"/>
                      <a:gd name="f1" fmla="val h"/>
                      <a:gd name="f2" fmla="val ss"/>
                      <a:gd name="f3" fmla="val 0"/>
                      <a:gd name="f4" fmla="val 34729"/>
                      <a:gd name="f5" fmla="abs f0"/>
                      <a:gd name="f6" fmla="abs f1"/>
                      <a:gd name="f7" fmla="abs f2"/>
                      <a:gd name="f8" fmla="?: f5 f0 1"/>
                      <a:gd name="f9" fmla="?: f6 f1 1"/>
                      <a:gd name="f10" fmla="?: f7 f2 1"/>
                      <a:gd name="f11" fmla="*/ f8 1 21600"/>
                      <a:gd name="f12" fmla="*/ f9 1 21600"/>
                      <a:gd name="f13" fmla="*/ 21600 f8 1"/>
                      <a:gd name="f14" fmla="*/ 21600 f9 1"/>
                      <a:gd name="f15" fmla="min f12 f11"/>
                      <a:gd name="f16" fmla="*/ f13 1 f10"/>
                      <a:gd name="f17" fmla="*/ f14 1 f10"/>
                      <a:gd name="f18" fmla="val f16"/>
                      <a:gd name="f19" fmla="val f17"/>
                      <a:gd name="f20" fmla="*/ f3 f15 1"/>
                      <a:gd name="f21" fmla="+- f19 0 f3"/>
                      <a:gd name="f22" fmla="+- f18 0 f3"/>
                      <a:gd name="f23" fmla="*/ f18 f15 1"/>
                      <a:gd name="f24" fmla="*/ f19 f15 1"/>
                      <a:gd name="f25" fmla="min f22 f21"/>
                      <a:gd name="f26" fmla="+- f22 0 f21"/>
                      <a:gd name="f27" fmla="*/ f25 f4 1"/>
                      <a:gd name="f28" fmla="*/ f27 1 100000"/>
                      <a:gd name="f29" fmla="+- f18 0 f28"/>
                      <a:gd name="f30" fmla="+- f19 0 f28"/>
                      <a:gd name="f31" fmla="?: f26 f3 f28"/>
                      <a:gd name="f32" fmla="?: f26 f28 f3"/>
                      <a:gd name="f33" fmla="*/ f28 f15 1"/>
                      <a:gd name="f34" fmla="?: f26 f18 f29"/>
                      <a:gd name="f35" fmla="?: f26 f30 f19"/>
                      <a:gd name="f36" fmla="*/ f31 f15 1"/>
                      <a:gd name="f37" fmla="*/ f32 f15 1"/>
                      <a:gd name="f38" fmla="*/ f29 f15 1"/>
                      <a:gd name="f39" fmla="*/ f30 f15 1"/>
                      <a:gd name="f40" fmla="*/ f34 f15 1"/>
                      <a:gd name="f41" fmla="*/ f35 f15 1"/>
                    </a:gdLst>
                    <a:ahLst/>
                    <a:cxnLst>
                      <a:cxn ang="3cd4">
                        <a:pos x="hc" y="t"/>
                      </a:cxn>
                      <a:cxn ang="0">
                        <a:pos x="r" y="vc"/>
                      </a:cxn>
                      <a:cxn ang="cd4">
                        <a:pos x="hc" y="b"/>
                      </a:cxn>
                      <a:cxn ang="cd2">
                        <a:pos x="l" y="vc"/>
                      </a:cxn>
                    </a:cxnLst>
                    <a:rect l="f36" t="f37" r="f40" b="f41"/>
                    <a:pathLst>
                      <a:path>
                        <a:moveTo>
                          <a:pt x="f20" y="f33"/>
                        </a:moveTo>
                        <a:lnTo>
                          <a:pt x="f33" y="f33"/>
                        </a:lnTo>
                        <a:lnTo>
                          <a:pt x="f33" y="f20"/>
                        </a:lnTo>
                        <a:lnTo>
                          <a:pt x="f38" y="f20"/>
                        </a:lnTo>
                        <a:lnTo>
                          <a:pt x="f38" y="f33"/>
                        </a:lnTo>
                        <a:lnTo>
                          <a:pt x="f23" y="f33"/>
                        </a:lnTo>
                        <a:lnTo>
                          <a:pt x="f23" y="f39"/>
                        </a:lnTo>
                        <a:lnTo>
                          <a:pt x="f38" y="f39"/>
                        </a:lnTo>
                        <a:lnTo>
                          <a:pt x="f38" y="f24"/>
                        </a:lnTo>
                        <a:lnTo>
                          <a:pt x="f33" y="f24"/>
                        </a:lnTo>
                        <a:lnTo>
                          <a:pt x="f33" y="f39"/>
                        </a:lnTo>
                        <a:lnTo>
                          <a:pt x="f20" y="f39"/>
                        </a:lnTo>
                        <a:close/>
                      </a:path>
                    </a:pathLst>
                  </a:custGeom>
                  <a:solidFill>
                    <a:srgbClr val="990033"/>
                  </a:solidFill>
                  <a:ln w="12701" cap="flat">
                    <a:solidFill>
                      <a:srgbClr val="990033"/>
                    </a:solidFill>
                    <a:prstDash val="solid"/>
                    <a:miter/>
                  </a:ln>
                </p:spPr>
                <p:txBody>
                  <a:bodyPr vert="horz" wrap="square" lIns="91440" tIns="45720" rIns="91440" bIns="45720" anchor="ctr" anchorCtr="1" compatLnSpc="1">
                    <a:noAutofit/>
                  </a:bodyPr>
                  <a:lstStyle/>
                  <a:p>
                    <a:pPr marL="0" marR="0" lvl="0" indent="0" algn="ctr" defTabSz="914400" rtl="0" fontAlgn="auto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  <a:tabLst/>
                      <a:defRPr sz="1800" b="0" i="0" u="none" strike="noStrike" kern="0" cap="none" spc="0" baseline="0">
                        <a:solidFill>
                          <a:srgbClr val="000000"/>
                        </a:solidFill>
                        <a:uFillTx/>
                      </a:defRPr>
                    </a:pPr>
                    <a:endParaRPr lang="en-GB" sz="1800" b="0" i="0" u="none" strike="noStrike" kern="1200" cap="none" spc="0" baseline="0">
                      <a:solidFill>
                        <a:srgbClr val="FFFFFF"/>
                      </a:solidFill>
                      <a:uFillTx/>
                      <a:latin typeface="Calibri"/>
                    </a:endParaRPr>
                  </a:p>
                </p:txBody>
              </p:sp>
              <p:sp>
                <p:nvSpPr>
                  <p:cNvPr id="14" name="Cross 61">
                    <a:extLst>
                      <a:ext uri="{FF2B5EF4-FFF2-40B4-BE49-F238E27FC236}">
                        <a16:creationId xmlns:a16="http://schemas.microsoft.com/office/drawing/2014/main" id="{3D32E616-91B5-4DEC-89FE-6879A54953D1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9016037" y="2440440"/>
                    <a:ext cx="136083" cy="136083"/>
                  </a:xfrm>
                  <a:custGeom>
                    <a:avLst/>
                    <a:gdLst>
                      <a:gd name="f0" fmla="val w"/>
                      <a:gd name="f1" fmla="val h"/>
                      <a:gd name="f2" fmla="val ss"/>
                      <a:gd name="f3" fmla="val 0"/>
                      <a:gd name="f4" fmla="val 34729"/>
                      <a:gd name="f5" fmla="abs f0"/>
                      <a:gd name="f6" fmla="abs f1"/>
                      <a:gd name="f7" fmla="abs f2"/>
                      <a:gd name="f8" fmla="?: f5 f0 1"/>
                      <a:gd name="f9" fmla="?: f6 f1 1"/>
                      <a:gd name="f10" fmla="?: f7 f2 1"/>
                      <a:gd name="f11" fmla="*/ f8 1 21600"/>
                      <a:gd name="f12" fmla="*/ f9 1 21600"/>
                      <a:gd name="f13" fmla="*/ 21600 f8 1"/>
                      <a:gd name="f14" fmla="*/ 21600 f9 1"/>
                      <a:gd name="f15" fmla="min f12 f11"/>
                      <a:gd name="f16" fmla="*/ f13 1 f10"/>
                      <a:gd name="f17" fmla="*/ f14 1 f10"/>
                      <a:gd name="f18" fmla="val f16"/>
                      <a:gd name="f19" fmla="val f17"/>
                      <a:gd name="f20" fmla="*/ f3 f15 1"/>
                      <a:gd name="f21" fmla="+- f19 0 f3"/>
                      <a:gd name="f22" fmla="+- f18 0 f3"/>
                      <a:gd name="f23" fmla="*/ f18 f15 1"/>
                      <a:gd name="f24" fmla="*/ f19 f15 1"/>
                      <a:gd name="f25" fmla="min f22 f21"/>
                      <a:gd name="f26" fmla="+- f22 0 f21"/>
                      <a:gd name="f27" fmla="*/ f25 f4 1"/>
                      <a:gd name="f28" fmla="*/ f27 1 100000"/>
                      <a:gd name="f29" fmla="+- f18 0 f28"/>
                      <a:gd name="f30" fmla="+- f19 0 f28"/>
                      <a:gd name="f31" fmla="?: f26 f3 f28"/>
                      <a:gd name="f32" fmla="?: f26 f28 f3"/>
                      <a:gd name="f33" fmla="*/ f28 f15 1"/>
                      <a:gd name="f34" fmla="?: f26 f18 f29"/>
                      <a:gd name="f35" fmla="?: f26 f30 f19"/>
                      <a:gd name="f36" fmla="*/ f31 f15 1"/>
                      <a:gd name="f37" fmla="*/ f32 f15 1"/>
                      <a:gd name="f38" fmla="*/ f29 f15 1"/>
                      <a:gd name="f39" fmla="*/ f30 f15 1"/>
                      <a:gd name="f40" fmla="*/ f34 f15 1"/>
                      <a:gd name="f41" fmla="*/ f35 f15 1"/>
                    </a:gdLst>
                    <a:ahLst/>
                    <a:cxnLst>
                      <a:cxn ang="3cd4">
                        <a:pos x="hc" y="t"/>
                      </a:cxn>
                      <a:cxn ang="0">
                        <a:pos x="r" y="vc"/>
                      </a:cxn>
                      <a:cxn ang="cd4">
                        <a:pos x="hc" y="b"/>
                      </a:cxn>
                      <a:cxn ang="cd2">
                        <a:pos x="l" y="vc"/>
                      </a:cxn>
                    </a:cxnLst>
                    <a:rect l="f36" t="f37" r="f40" b="f41"/>
                    <a:pathLst>
                      <a:path>
                        <a:moveTo>
                          <a:pt x="f20" y="f33"/>
                        </a:moveTo>
                        <a:lnTo>
                          <a:pt x="f33" y="f33"/>
                        </a:lnTo>
                        <a:lnTo>
                          <a:pt x="f33" y="f20"/>
                        </a:lnTo>
                        <a:lnTo>
                          <a:pt x="f38" y="f20"/>
                        </a:lnTo>
                        <a:lnTo>
                          <a:pt x="f38" y="f33"/>
                        </a:lnTo>
                        <a:lnTo>
                          <a:pt x="f23" y="f33"/>
                        </a:lnTo>
                        <a:lnTo>
                          <a:pt x="f23" y="f39"/>
                        </a:lnTo>
                        <a:lnTo>
                          <a:pt x="f38" y="f39"/>
                        </a:lnTo>
                        <a:lnTo>
                          <a:pt x="f38" y="f24"/>
                        </a:lnTo>
                        <a:lnTo>
                          <a:pt x="f33" y="f24"/>
                        </a:lnTo>
                        <a:lnTo>
                          <a:pt x="f33" y="f39"/>
                        </a:lnTo>
                        <a:lnTo>
                          <a:pt x="f20" y="f39"/>
                        </a:lnTo>
                        <a:close/>
                      </a:path>
                    </a:pathLst>
                  </a:custGeom>
                  <a:solidFill>
                    <a:srgbClr val="990033"/>
                  </a:solidFill>
                  <a:ln w="12701" cap="flat">
                    <a:solidFill>
                      <a:srgbClr val="990033"/>
                    </a:solidFill>
                    <a:prstDash val="solid"/>
                    <a:miter/>
                  </a:ln>
                </p:spPr>
                <p:txBody>
                  <a:bodyPr vert="horz" wrap="square" lIns="91440" tIns="45720" rIns="91440" bIns="45720" anchor="ctr" anchorCtr="1" compatLnSpc="1">
                    <a:noAutofit/>
                  </a:bodyPr>
                  <a:lstStyle/>
                  <a:p>
                    <a:pPr marL="0" marR="0" lvl="0" indent="0" algn="ctr" defTabSz="914400" rtl="0" fontAlgn="auto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  <a:tabLst/>
                      <a:defRPr sz="1800" b="0" i="0" u="none" strike="noStrike" kern="0" cap="none" spc="0" baseline="0">
                        <a:solidFill>
                          <a:srgbClr val="000000"/>
                        </a:solidFill>
                        <a:uFillTx/>
                      </a:defRPr>
                    </a:pPr>
                    <a:endParaRPr lang="en-GB" sz="1800" b="0" i="0" u="none" strike="noStrike" kern="1200" cap="none" spc="0" baseline="0">
                      <a:solidFill>
                        <a:srgbClr val="FFFFFF"/>
                      </a:solidFill>
                      <a:uFillTx/>
                      <a:latin typeface="Calibri"/>
                    </a:endParaRPr>
                  </a:p>
                </p:txBody>
              </p:sp>
              <p:sp>
                <p:nvSpPr>
                  <p:cNvPr id="2" name="TextBox 1">
                    <a:extLst>
                      <a:ext uri="{FF2B5EF4-FFF2-40B4-BE49-F238E27FC236}">
                        <a16:creationId xmlns:a16="http://schemas.microsoft.com/office/drawing/2014/main" id="{78D0DB7C-E745-4EDF-BE62-828AA9E581DA}"/>
                      </a:ext>
                    </a:extLst>
                  </p:cNvPr>
                  <p:cNvSpPr txBox="1"/>
                  <p:nvPr/>
                </p:nvSpPr>
                <p:spPr>
                  <a:xfrm>
                    <a:off x="8114103" y="1476234"/>
                    <a:ext cx="1387752" cy="307777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GB" sz="1400" b="1" dirty="0" err="1"/>
                      <a:t>Nras</a:t>
                    </a:r>
                    <a:r>
                      <a:rPr lang="en-GB" sz="1400" b="1" dirty="0"/>
                      <a:t> tm1a (B03)</a:t>
                    </a:r>
                  </a:p>
                </p:txBody>
              </p:sp>
              <p:grpSp>
                <p:nvGrpSpPr>
                  <p:cNvPr id="32" name="Group 31">
                    <a:extLst>
                      <a:ext uri="{FF2B5EF4-FFF2-40B4-BE49-F238E27FC236}">
                        <a16:creationId xmlns:a16="http://schemas.microsoft.com/office/drawing/2014/main" id="{826E0385-A2AC-476B-81C6-7EB1ECD80D3B}"/>
                      </a:ext>
                    </a:extLst>
                  </p:cNvPr>
                  <p:cNvGrpSpPr/>
                  <p:nvPr/>
                </p:nvGrpSpPr>
                <p:grpSpPr>
                  <a:xfrm>
                    <a:off x="7686996" y="2648228"/>
                    <a:ext cx="1632712" cy="3972563"/>
                    <a:chOff x="7693346" y="2793999"/>
                    <a:chExt cx="1632712" cy="3972563"/>
                  </a:xfrm>
                </p:grpSpPr>
                <p:pic>
                  <p:nvPicPr>
                    <p:cNvPr id="5" name="Picture 4">
                      <a:extLst>
                        <a:ext uri="{FF2B5EF4-FFF2-40B4-BE49-F238E27FC236}">
                          <a16:creationId xmlns:a16="http://schemas.microsoft.com/office/drawing/2014/main" id="{9B692127-9544-4D2A-BC5A-BA9A399176AA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 rotWithShape="1">
                    <a:blip r:embed="rId3">
                      <a:extLst>
                        <a:ext uri="{BEBA8EAE-BF5A-486C-A8C5-ECC9F3942E4B}">
                          <a14:imgProps xmlns:a14="http://schemas.microsoft.com/office/drawing/2010/main">
                            <a14:imgLayer r:embed="rId4">
                              <a14:imgEffect>
                                <a14:saturation sat="98000"/>
                              </a14:imgEffect>
                            </a14:imgLayer>
                          </a14:imgProps>
                        </a:ext>
                      </a:extLst>
                    </a:blip>
                    <a:srcRect l="38244" t="13790" r="33038"/>
                    <a:stretch/>
                  </p:blipFill>
                  <p:spPr>
                    <a:xfrm>
                      <a:off x="8231652" y="2793999"/>
                      <a:ext cx="1094406" cy="3972563"/>
                    </a:xfrm>
                    <a:prstGeom prst="rect">
                      <a:avLst/>
                    </a:prstGeom>
                  </p:spPr>
                </p:pic>
                <p:sp>
                  <p:nvSpPr>
                    <p:cNvPr id="20" name="TextBox 37">
                      <a:extLst>
                        <a:ext uri="{FF2B5EF4-FFF2-40B4-BE49-F238E27FC236}">
                          <a16:creationId xmlns:a16="http://schemas.microsoft.com/office/drawing/2014/main" id="{F170E283-CCBE-440D-AF68-D7BAC550E697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7693346" y="4258231"/>
                      <a:ext cx="534121" cy="276999"/>
                    </a:xfrm>
                    <a:prstGeom prst="rect">
                      <a:avLst/>
                    </a:prstGeom>
                    <a:noFill/>
                    <a:ln cap="flat">
                      <a:noFill/>
                    </a:ln>
                  </p:spPr>
                  <p:txBody>
                    <a:bodyPr vert="horz" wrap="none" lIns="91440" tIns="45720" rIns="91440" bIns="45720" anchor="t" anchorCtr="0" compatLnSpc="1">
                      <a:spAutoFit/>
                    </a:bodyPr>
                    <a:lstStyle/>
                    <a:p>
                      <a:pPr marL="0" marR="0" lvl="0" indent="0" algn="l" defTabSz="914400" rtl="0" fontAlgn="auto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z="1800" b="0" i="0" u="none" strike="noStrike" kern="0" cap="none" spc="0" baseline="0">
                          <a:solidFill>
                            <a:srgbClr val="000000"/>
                          </a:solidFill>
                          <a:uFillTx/>
                        </a:defRPr>
                      </a:pPr>
                      <a:r>
                        <a:rPr lang="en-GB" sz="1200" b="1" i="0" u="none" strike="noStrike" kern="1200" cap="none" spc="0" baseline="0" dirty="0">
                          <a:solidFill>
                            <a:srgbClr val="000000"/>
                          </a:solidFill>
                          <a:uFillTx/>
                          <a:latin typeface="Calibri"/>
                        </a:rPr>
                        <a:t>10 kb</a:t>
                      </a:r>
                    </a:p>
                  </p:txBody>
                </p:sp>
                <p:sp>
                  <p:nvSpPr>
                    <p:cNvPr id="21" name="TextBox 66">
                      <a:extLst>
                        <a:ext uri="{FF2B5EF4-FFF2-40B4-BE49-F238E27FC236}">
                          <a16:creationId xmlns:a16="http://schemas.microsoft.com/office/drawing/2014/main" id="{85E5C1A7-4723-404A-864A-AE95F298B91C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7732619" y="4463569"/>
                      <a:ext cx="455574" cy="276999"/>
                    </a:xfrm>
                    <a:prstGeom prst="rect">
                      <a:avLst/>
                    </a:prstGeom>
                    <a:noFill/>
                    <a:ln cap="flat">
                      <a:noFill/>
                    </a:ln>
                  </p:spPr>
                  <p:txBody>
                    <a:bodyPr vert="horz" wrap="none" lIns="91440" tIns="45720" rIns="91440" bIns="45720" anchor="t" anchorCtr="0" compatLnSpc="1">
                      <a:spAutoFit/>
                    </a:bodyPr>
                    <a:lstStyle/>
                    <a:p>
                      <a:pPr marL="0" marR="0" lvl="0" indent="0" algn="l" defTabSz="914400" rtl="0" fontAlgn="auto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z="1800" b="0" i="0" u="none" strike="noStrike" kern="0" cap="none" spc="0" baseline="0">
                          <a:solidFill>
                            <a:srgbClr val="000000"/>
                          </a:solidFill>
                          <a:uFillTx/>
                        </a:defRPr>
                      </a:pPr>
                      <a:r>
                        <a:rPr lang="en-GB" sz="1200" b="1" i="0" u="none" strike="noStrike" kern="1200" cap="none" spc="0" baseline="0" dirty="0">
                          <a:solidFill>
                            <a:srgbClr val="000000"/>
                          </a:solidFill>
                          <a:uFillTx/>
                          <a:latin typeface="Calibri"/>
                        </a:rPr>
                        <a:t>8 kb</a:t>
                      </a:r>
                    </a:p>
                  </p:txBody>
                </p:sp>
                <p:sp>
                  <p:nvSpPr>
                    <p:cNvPr id="22" name="TextBox 67">
                      <a:extLst>
                        <a:ext uri="{FF2B5EF4-FFF2-40B4-BE49-F238E27FC236}">
                          <a16:creationId xmlns:a16="http://schemas.microsoft.com/office/drawing/2014/main" id="{DB88A934-D745-4808-8D8B-0E2F90CE9AA8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7732619" y="4769124"/>
                      <a:ext cx="455574" cy="276999"/>
                    </a:xfrm>
                    <a:prstGeom prst="rect">
                      <a:avLst/>
                    </a:prstGeom>
                    <a:noFill/>
                    <a:ln cap="flat">
                      <a:noFill/>
                    </a:ln>
                  </p:spPr>
                  <p:txBody>
                    <a:bodyPr vert="horz" wrap="none" lIns="91440" tIns="45720" rIns="91440" bIns="45720" anchor="t" anchorCtr="0" compatLnSpc="1">
                      <a:spAutoFit/>
                    </a:bodyPr>
                    <a:lstStyle/>
                    <a:p>
                      <a:pPr marL="0" marR="0" lvl="0" indent="0" algn="l" defTabSz="914400" rtl="0" fontAlgn="auto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z="1800" b="0" i="0" u="none" strike="noStrike" kern="0" cap="none" spc="0" baseline="0">
                          <a:solidFill>
                            <a:srgbClr val="000000"/>
                          </a:solidFill>
                          <a:uFillTx/>
                        </a:defRPr>
                      </a:pPr>
                      <a:r>
                        <a:rPr lang="en-GB" sz="1200" b="1" i="0" u="none" strike="noStrike" kern="1200" cap="none" spc="0" baseline="0" dirty="0">
                          <a:solidFill>
                            <a:srgbClr val="000000"/>
                          </a:solidFill>
                          <a:uFillTx/>
                          <a:latin typeface="Calibri"/>
                        </a:rPr>
                        <a:t>6 kb</a:t>
                      </a:r>
                    </a:p>
                  </p:txBody>
                </p:sp>
                <p:sp>
                  <p:nvSpPr>
                    <p:cNvPr id="23" name="TextBox 68">
                      <a:extLst>
                        <a:ext uri="{FF2B5EF4-FFF2-40B4-BE49-F238E27FC236}">
                          <a16:creationId xmlns:a16="http://schemas.microsoft.com/office/drawing/2014/main" id="{E6577C82-05A4-4DA7-92FF-23F7CD0D87BE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7732619" y="4967010"/>
                      <a:ext cx="455574" cy="276999"/>
                    </a:xfrm>
                    <a:prstGeom prst="rect">
                      <a:avLst/>
                    </a:prstGeom>
                    <a:noFill/>
                    <a:ln cap="flat">
                      <a:noFill/>
                    </a:ln>
                  </p:spPr>
                  <p:txBody>
                    <a:bodyPr vert="horz" wrap="none" lIns="91440" tIns="45720" rIns="91440" bIns="45720" anchor="t" anchorCtr="0" compatLnSpc="1">
                      <a:spAutoFit/>
                    </a:bodyPr>
                    <a:lstStyle/>
                    <a:p>
                      <a:pPr marL="0" marR="0" lvl="0" indent="0" algn="l" defTabSz="914400" rtl="0" fontAlgn="auto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z="1800" b="0" i="0" u="none" strike="noStrike" kern="0" cap="none" spc="0" baseline="0">
                          <a:solidFill>
                            <a:srgbClr val="000000"/>
                          </a:solidFill>
                          <a:uFillTx/>
                        </a:defRPr>
                      </a:pPr>
                      <a:r>
                        <a:rPr lang="en-GB" sz="1200" b="1" i="0" u="none" strike="noStrike" kern="1200" cap="none" spc="0" baseline="0">
                          <a:solidFill>
                            <a:srgbClr val="000000"/>
                          </a:solidFill>
                          <a:uFillTx/>
                          <a:latin typeface="Calibri"/>
                        </a:rPr>
                        <a:t>4 kb</a:t>
                      </a:r>
                    </a:p>
                  </p:txBody>
                </p:sp>
                <p:sp>
                  <p:nvSpPr>
                    <p:cNvPr id="24" name="TextBox 73">
                      <a:extLst>
                        <a:ext uri="{FF2B5EF4-FFF2-40B4-BE49-F238E27FC236}">
                          <a16:creationId xmlns:a16="http://schemas.microsoft.com/office/drawing/2014/main" id="{F1B7E710-9BD4-4278-A4A8-34F9D38C26C3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7693346" y="3850933"/>
                      <a:ext cx="534121" cy="276999"/>
                    </a:xfrm>
                    <a:prstGeom prst="rect">
                      <a:avLst/>
                    </a:prstGeom>
                    <a:noFill/>
                    <a:ln cap="flat">
                      <a:noFill/>
                    </a:ln>
                  </p:spPr>
                  <p:txBody>
                    <a:bodyPr vert="horz" wrap="none" lIns="91440" tIns="45720" rIns="91440" bIns="45720" anchor="t" anchorCtr="0" compatLnSpc="1">
                      <a:spAutoFit/>
                    </a:bodyPr>
                    <a:lstStyle/>
                    <a:p>
                      <a:pPr marL="0" marR="0" lvl="0" indent="0" algn="l" defTabSz="914400" rtl="0" fontAlgn="auto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z="1800" b="0" i="0" u="none" strike="noStrike" kern="0" cap="none" spc="0" baseline="0">
                          <a:solidFill>
                            <a:srgbClr val="000000"/>
                          </a:solidFill>
                          <a:uFillTx/>
                        </a:defRPr>
                      </a:pPr>
                      <a:r>
                        <a:rPr lang="en-GB" sz="1200" b="1" i="0" u="none" strike="noStrike" kern="1200" cap="none" spc="0" baseline="0" dirty="0">
                          <a:solidFill>
                            <a:srgbClr val="000000"/>
                          </a:solidFill>
                          <a:uFillTx/>
                          <a:latin typeface="Calibri"/>
                        </a:rPr>
                        <a:t>17 kb</a:t>
                      </a:r>
                    </a:p>
                  </p:txBody>
                </p:sp>
              </p:grpSp>
              <p:sp>
                <p:nvSpPr>
                  <p:cNvPr id="33" name="TextBox 73">
                    <a:extLst>
                      <a:ext uri="{FF2B5EF4-FFF2-40B4-BE49-F238E27FC236}">
                        <a16:creationId xmlns:a16="http://schemas.microsoft.com/office/drawing/2014/main" id="{71AFD567-7141-4096-A978-2A38B477AED7}"/>
                      </a:ext>
                    </a:extLst>
                  </p:cNvPr>
                  <p:cNvSpPr txBox="1"/>
                  <p:nvPr/>
                </p:nvSpPr>
                <p:spPr>
                  <a:xfrm>
                    <a:off x="8164390" y="2403583"/>
                    <a:ext cx="393056" cy="276999"/>
                  </a:xfrm>
                  <a:prstGeom prst="rect">
                    <a:avLst/>
                  </a:prstGeom>
                  <a:noFill/>
                  <a:ln cap="flat">
                    <a:noFill/>
                  </a:ln>
                </p:spPr>
                <p:txBody>
                  <a:bodyPr vert="horz" wrap="none" lIns="91440" tIns="45720" rIns="91440" bIns="45720" anchor="t" anchorCtr="0" compatLnSpc="1">
                    <a:spAutoFit/>
                  </a:bodyPr>
                  <a:lstStyle/>
                  <a:p>
                    <a:pPr marL="0" marR="0" lvl="0" indent="0" algn="l" defTabSz="914400" rtl="0" fontAlgn="auto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  <a:tabLst/>
                      <a:defRPr sz="1800" b="0" i="0" u="none" strike="noStrike" kern="0" cap="none" spc="0" baseline="0">
                        <a:solidFill>
                          <a:srgbClr val="000000"/>
                        </a:solidFill>
                        <a:uFillTx/>
                      </a:defRPr>
                    </a:pPr>
                    <a:r>
                      <a:rPr lang="en-GB" sz="1200" b="1" dirty="0">
                        <a:solidFill>
                          <a:srgbClr val="000000"/>
                        </a:solidFill>
                        <a:latin typeface="Calibri"/>
                      </a:rPr>
                      <a:t>S  L</a:t>
                    </a:r>
                    <a:endParaRPr lang="en-GB" sz="1200" b="1" i="0" u="none" strike="noStrike" kern="1200" cap="none" spc="0" baseline="0" dirty="0">
                      <a:solidFill>
                        <a:srgbClr val="000000"/>
                      </a:solidFill>
                      <a:uFillTx/>
                      <a:latin typeface="Calibri"/>
                    </a:endParaRPr>
                  </a:p>
                </p:txBody>
              </p:sp>
            </p:grpSp>
          </p:grpSp>
          <p:grpSp>
            <p:nvGrpSpPr>
              <p:cNvPr id="37" name="Group 36">
                <a:extLst>
                  <a:ext uri="{FF2B5EF4-FFF2-40B4-BE49-F238E27FC236}">
                    <a16:creationId xmlns:a16="http://schemas.microsoft.com/office/drawing/2014/main" id="{B6C66715-CBA4-446B-B909-742D6B4D5DC7}"/>
                  </a:ext>
                </a:extLst>
              </p:cNvPr>
              <p:cNvGrpSpPr/>
              <p:nvPr/>
            </p:nvGrpSpPr>
            <p:grpSpPr>
              <a:xfrm>
                <a:off x="8576126" y="703135"/>
                <a:ext cx="2000549" cy="5323196"/>
                <a:chOff x="9424870" y="1446085"/>
                <a:chExt cx="2000549" cy="5323196"/>
              </a:xfrm>
            </p:grpSpPr>
            <p:sp>
              <p:nvSpPr>
                <p:cNvPr id="12" name="Oval 45">
                  <a:extLst>
                    <a:ext uri="{FF2B5EF4-FFF2-40B4-BE49-F238E27FC236}">
                      <a16:creationId xmlns:a16="http://schemas.microsoft.com/office/drawing/2014/main" id="{F3741740-E411-4D48-8A42-56C7AE28A194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10790175" y="2440440"/>
                  <a:ext cx="136083" cy="136083"/>
                </a:xfrm>
                <a:custGeom>
                  <a:avLst/>
                  <a:gdLst>
                    <a:gd name="f0" fmla="val 21600000"/>
                    <a:gd name="f1" fmla="val 10800000"/>
                    <a:gd name="f2" fmla="val 5400000"/>
                    <a:gd name="f3" fmla="val 180"/>
                    <a:gd name="f4" fmla="val w"/>
                    <a:gd name="f5" fmla="val h"/>
                    <a:gd name="f6" fmla="val ss"/>
                    <a:gd name="f7" fmla="val 0"/>
                    <a:gd name="f8" fmla="*/ 5419351 1 1725033"/>
                    <a:gd name="f9" fmla="+- 0 0 -360"/>
                    <a:gd name="f10" fmla="+- 0 0 -180"/>
                    <a:gd name="f11" fmla="abs f4"/>
                    <a:gd name="f12" fmla="abs f5"/>
                    <a:gd name="f13" fmla="abs f6"/>
                    <a:gd name="f14" fmla="+- 2700000 f2 0"/>
                    <a:gd name="f15" fmla="*/ f9 f1 1"/>
                    <a:gd name="f16" fmla="*/ f10 f1 1"/>
                    <a:gd name="f17" fmla="?: f11 f4 1"/>
                    <a:gd name="f18" fmla="?: f12 f5 1"/>
                    <a:gd name="f19" fmla="?: f13 f6 1"/>
                    <a:gd name="f20" fmla="+- f14 0 f2"/>
                    <a:gd name="f21" fmla="*/ f15 1 f3"/>
                    <a:gd name="f22" fmla="*/ f16 1 f3"/>
                    <a:gd name="f23" fmla="*/ f17 1 21600"/>
                    <a:gd name="f24" fmla="*/ f18 1 21600"/>
                    <a:gd name="f25" fmla="*/ 21600 f17 1"/>
                    <a:gd name="f26" fmla="*/ 21600 f18 1"/>
                    <a:gd name="f27" fmla="+- f20 f2 0"/>
                    <a:gd name="f28" fmla="+- f21 0 f2"/>
                    <a:gd name="f29" fmla="+- f22 0 f2"/>
                    <a:gd name="f30" fmla="min f24 f23"/>
                    <a:gd name="f31" fmla="*/ f25 1 f19"/>
                    <a:gd name="f32" fmla="*/ f26 1 f19"/>
                    <a:gd name="f33" fmla="*/ f27 f8 1"/>
                    <a:gd name="f34" fmla="val f31"/>
                    <a:gd name="f35" fmla="val f32"/>
                    <a:gd name="f36" fmla="*/ f33 1 f1"/>
                    <a:gd name="f37" fmla="*/ f7 f30 1"/>
                    <a:gd name="f38" fmla="+- f35 0 f7"/>
                    <a:gd name="f39" fmla="+- f34 0 f7"/>
                    <a:gd name="f40" fmla="+- 0 0 f36"/>
                    <a:gd name="f41" fmla="*/ f38 1 2"/>
                    <a:gd name="f42" fmla="*/ f39 1 2"/>
                    <a:gd name="f43" fmla="+- 0 0 f40"/>
                    <a:gd name="f44" fmla="+- f7 f41 0"/>
                    <a:gd name="f45" fmla="+- f7 f42 0"/>
                    <a:gd name="f46" fmla="*/ f43 f1 1"/>
                    <a:gd name="f47" fmla="*/ f42 f30 1"/>
                    <a:gd name="f48" fmla="*/ f41 f30 1"/>
                    <a:gd name="f49" fmla="*/ f46 1 f8"/>
                    <a:gd name="f50" fmla="*/ f44 f30 1"/>
                    <a:gd name="f51" fmla="+- f49 0 f2"/>
                    <a:gd name="f52" fmla="cos 1 f51"/>
                    <a:gd name="f53" fmla="sin 1 f51"/>
                    <a:gd name="f54" fmla="+- 0 0 f52"/>
                    <a:gd name="f55" fmla="+- 0 0 f53"/>
                    <a:gd name="f56" fmla="+- 0 0 f54"/>
                    <a:gd name="f57" fmla="+- 0 0 f55"/>
                    <a:gd name="f58" fmla="val f56"/>
                    <a:gd name="f59" fmla="val f57"/>
                    <a:gd name="f60" fmla="*/ f58 f42 1"/>
                    <a:gd name="f61" fmla="*/ f59 f41 1"/>
                    <a:gd name="f62" fmla="+- f45 0 f60"/>
                    <a:gd name="f63" fmla="+- f45 f60 0"/>
                    <a:gd name="f64" fmla="+- f44 0 f61"/>
                    <a:gd name="f65" fmla="+- f44 f61 0"/>
                    <a:gd name="f66" fmla="*/ f62 f30 1"/>
                    <a:gd name="f67" fmla="*/ f64 f30 1"/>
                    <a:gd name="f68" fmla="*/ f63 f30 1"/>
                    <a:gd name="f69" fmla="*/ f65 f30 1"/>
                  </a:gdLst>
                  <a:ahLst/>
                  <a:cxnLst>
                    <a:cxn ang="3cd4">
                      <a:pos x="hc" y="t"/>
                    </a:cxn>
                    <a:cxn ang="0">
                      <a:pos x="r" y="vc"/>
                    </a:cxn>
                    <a:cxn ang="cd4">
                      <a:pos x="hc" y="b"/>
                    </a:cxn>
                    <a:cxn ang="cd2">
                      <a:pos x="l" y="vc"/>
                    </a:cxn>
                    <a:cxn ang="f28">
                      <a:pos x="f66" y="f67"/>
                    </a:cxn>
                    <a:cxn ang="f29">
                      <a:pos x="f66" y="f69"/>
                    </a:cxn>
                    <a:cxn ang="f29">
                      <a:pos x="f68" y="f69"/>
                    </a:cxn>
                    <a:cxn ang="f28">
                      <a:pos x="f68" y="f67"/>
                    </a:cxn>
                  </a:cxnLst>
                  <a:rect l="f66" t="f67" r="f68" b="f69"/>
                  <a:pathLst>
                    <a:path>
                      <a:moveTo>
                        <a:pt x="f37" y="f50"/>
                      </a:moveTo>
                      <a:arcTo wR="f47" hR="f48" stAng="f1" swAng="f0"/>
                      <a:close/>
                    </a:path>
                  </a:pathLst>
                </a:custGeom>
                <a:solidFill>
                  <a:srgbClr val="00B050"/>
                </a:solidFill>
                <a:ln cap="flat">
                  <a:noFill/>
                  <a:prstDash val="solid"/>
                </a:ln>
              </p:spPr>
              <p:txBody>
                <a:bodyPr vert="horz" wrap="square" lIns="91440" tIns="45720" rIns="91440" bIns="45720" anchor="ctr" anchorCtr="1" compatLnSpc="1">
                  <a:noAutofit/>
                </a:bodyPr>
                <a:lstStyle/>
                <a:p>
                  <a:pPr marL="0" marR="0" lvl="0" indent="0" algn="ctr" defTabSz="914400" rtl="0" fontAlgn="auto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  <a:tabLst/>
                    <a:defRPr sz="1800" b="0" i="0" u="none" strike="noStrike" kern="0" cap="none" spc="0" baseline="0">
                      <a:solidFill>
                        <a:srgbClr val="000000"/>
                      </a:solidFill>
                      <a:uFillTx/>
                    </a:defRPr>
                  </a:pPr>
                  <a:endParaRPr lang="en-GB" sz="1800" b="0" i="0" u="none" strike="noStrike" kern="1200" cap="none" spc="0" baseline="0">
                    <a:solidFill>
                      <a:srgbClr val="FFFFFF"/>
                    </a:solidFill>
                    <a:uFillTx/>
                    <a:latin typeface="Calibri"/>
                  </a:endParaRPr>
                </a:p>
              </p:txBody>
            </p:sp>
            <p:sp>
              <p:nvSpPr>
                <p:cNvPr id="15" name="Oval 45">
                  <a:extLst>
                    <a:ext uri="{FF2B5EF4-FFF2-40B4-BE49-F238E27FC236}">
                      <a16:creationId xmlns:a16="http://schemas.microsoft.com/office/drawing/2014/main" id="{ED4A79D4-5A13-4009-AEE8-BA648DD2AD1D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10957959" y="2440440"/>
                  <a:ext cx="136083" cy="136083"/>
                </a:xfrm>
                <a:custGeom>
                  <a:avLst/>
                  <a:gdLst>
                    <a:gd name="f0" fmla="val 21600000"/>
                    <a:gd name="f1" fmla="val 10800000"/>
                    <a:gd name="f2" fmla="val 5400000"/>
                    <a:gd name="f3" fmla="val 180"/>
                    <a:gd name="f4" fmla="val w"/>
                    <a:gd name="f5" fmla="val h"/>
                    <a:gd name="f6" fmla="val ss"/>
                    <a:gd name="f7" fmla="val 0"/>
                    <a:gd name="f8" fmla="*/ 5419351 1 1725033"/>
                    <a:gd name="f9" fmla="+- 0 0 -360"/>
                    <a:gd name="f10" fmla="+- 0 0 -180"/>
                    <a:gd name="f11" fmla="abs f4"/>
                    <a:gd name="f12" fmla="abs f5"/>
                    <a:gd name="f13" fmla="abs f6"/>
                    <a:gd name="f14" fmla="+- 2700000 f2 0"/>
                    <a:gd name="f15" fmla="*/ f9 f1 1"/>
                    <a:gd name="f16" fmla="*/ f10 f1 1"/>
                    <a:gd name="f17" fmla="?: f11 f4 1"/>
                    <a:gd name="f18" fmla="?: f12 f5 1"/>
                    <a:gd name="f19" fmla="?: f13 f6 1"/>
                    <a:gd name="f20" fmla="+- f14 0 f2"/>
                    <a:gd name="f21" fmla="*/ f15 1 f3"/>
                    <a:gd name="f22" fmla="*/ f16 1 f3"/>
                    <a:gd name="f23" fmla="*/ f17 1 21600"/>
                    <a:gd name="f24" fmla="*/ f18 1 21600"/>
                    <a:gd name="f25" fmla="*/ 21600 f17 1"/>
                    <a:gd name="f26" fmla="*/ 21600 f18 1"/>
                    <a:gd name="f27" fmla="+- f20 f2 0"/>
                    <a:gd name="f28" fmla="+- f21 0 f2"/>
                    <a:gd name="f29" fmla="+- f22 0 f2"/>
                    <a:gd name="f30" fmla="min f24 f23"/>
                    <a:gd name="f31" fmla="*/ f25 1 f19"/>
                    <a:gd name="f32" fmla="*/ f26 1 f19"/>
                    <a:gd name="f33" fmla="*/ f27 f8 1"/>
                    <a:gd name="f34" fmla="val f31"/>
                    <a:gd name="f35" fmla="val f32"/>
                    <a:gd name="f36" fmla="*/ f33 1 f1"/>
                    <a:gd name="f37" fmla="*/ f7 f30 1"/>
                    <a:gd name="f38" fmla="+- f35 0 f7"/>
                    <a:gd name="f39" fmla="+- f34 0 f7"/>
                    <a:gd name="f40" fmla="+- 0 0 f36"/>
                    <a:gd name="f41" fmla="*/ f38 1 2"/>
                    <a:gd name="f42" fmla="*/ f39 1 2"/>
                    <a:gd name="f43" fmla="+- 0 0 f40"/>
                    <a:gd name="f44" fmla="+- f7 f41 0"/>
                    <a:gd name="f45" fmla="+- f7 f42 0"/>
                    <a:gd name="f46" fmla="*/ f43 f1 1"/>
                    <a:gd name="f47" fmla="*/ f42 f30 1"/>
                    <a:gd name="f48" fmla="*/ f41 f30 1"/>
                    <a:gd name="f49" fmla="*/ f46 1 f8"/>
                    <a:gd name="f50" fmla="*/ f44 f30 1"/>
                    <a:gd name="f51" fmla="+- f49 0 f2"/>
                    <a:gd name="f52" fmla="cos 1 f51"/>
                    <a:gd name="f53" fmla="sin 1 f51"/>
                    <a:gd name="f54" fmla="+- 0 0 f52"/>
                    <a:gd name="f55" fmla="+- 0 0 f53"/>
                    <a:gd name="f56" fmla="+- 0 0 f54"/>
                    <a:gd name="f57" fmla="+- 0 0 f55"/>
                    <a:gd name="f58" fmla="val f56"/>
                    <a:gd name="f59" fmla="val f57"/>
                    <a:gd name="f60" fmla="*/ f58 f42 1"/>
                    <a:gd name="f61" fmla="*/ f59 f41 1"/>
                    <a:gd name="f62" fmla="+- f45 0 f60"/>
                    <a:gd name="f63" fmla="+- f45 f60 0"/>
                    <a:gd name="f64" fmla="+- f44 0 f61"/>
                    <a:gd name="f65" fmla="+- f44 f61 0"/>
                    <a:gd name="f66" fmla="*/ f62 f30 1"/>
                    <a:gd name="f67" fmla="*/ f64 f30 1"/>
                    <a:gd name="f68" fmla="*/ f63 f30 1"/>
                    <a:gd name="f69" fmla="*/ f65 f30 1"/>
                  </a:gdLst>
                  <a:ahLst/>
                  <a:cxnLst>
                    <a:cxn ang="3cd4">
                      <a:pos x="hc" y="t"/>
                    </a:cxn>
                    <a:cxn ang="0">
                      <a:pos x="r" y="vc"/>
                    </a:cxn>
                    <a:cxn ang="cd4">
                      <a:pos x="hc" y="b"/>
                    </a:cxn>
                    <a:cxn ang="cd2">
                      <a:pos x="l" y="vc"/>
                    </a:cxn>
                    <a:cxn ang="f28">
                      <a:pos x="f66" y="f67"/>
                    </a:cxn>
                    <a:cxn ang="f29">
                      <a:pos x="f66" y="f69"/>
                    </a:cxn>
                    <a:cxn ang="f29">
                      <a:pos x="f68" y="f69"/>
                    </a:cxn>
                    <a:cxn ang="f28">
                      <a:pos x="f68" y="f67"/>
                    </a:cxn>
                  </a:cxnLst>
                  <a:rect l="f66" t="f67" r="f68" b="f69"/>
                  <a:pathLst>
                    <a:path>
                      <a:moveTo>
                        <a:pt x="f37" y="f50"/>
                      </a:moveTo>
                      <a:arcTo wR="f47" hR="f48" stAng="f1" swAng="f0"/>
                      <a:close/>
                    </a:path>
                  </a:pathLst>
                </a:custGeom>
                <a:solidFill>
                  <a:srgbClr val="00B050"/>
                </a:solidFill>
                <a:ln cap="flat">
                  <a:noFill/>
                  <a:prstDash val="solid"/>
                </a:ln>
              </p:spPr>
              <p:txBody>
                <a:bodyPr vert="horz" wrap="square" lIns="91440" tIns="45720" rIns="91440" bIns="45720" anchor="ctr" anchorCtr="1" compatLnSpc="1">
                  <a:noAutofit/>
                </a:bodyPr>
                <a:lstStyle/>
                <a:p>
                  <a:pPr marL="0" marR="0" lvl="0" indent="0" algn="ctr" defTabSz="914400" rtl="0" fontAlgn="auto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  <a:tabLst/>
                    <a:defRPr sz="1800" b="0" i="0" u="none" strike="noStrike" kern="0" cap="none" spc="0" baseline="0">
                      <a:solidFill>
                        <a:srgbClr val="000000"/>
                      </a:solidFill>
                      <a:uFillTx/>
                    </a:defRPr>
                  </a:pPr>
                  <a:endParaRPr lang="en-GB" sz="1800" b="0" i="0" u="none" strike="noStrike" kern="1200" cap="none" spc="0" baseline="0">
                    <a:solidFill>
                      <a:srgbClr val="FFFFFF"/>
                    </a:solidFill>
                    <a:uFillTx/>
                    <a:latin typeface="Calibri"/>
                  </a:endParaRPr>
                </a:p>
              </p:txBody>
            </p:sp>
            <p:sp>
              <p:nvSpPr>
                <p:cNvPr id="16" name="TextBox 15">
                  <a:extLst>
                    <a:ext uri="{FF2B5EF4-FFF2-40B4-BE49-F238E27FC236}">
                      <a16:creationId xmlns:a16="http://schemas.microsoft.com/office/drawing/2014/main" id="{61F0B237-41F1-489C-8B66-4D9E66994AB6}"/>
                    </a:ext>
                  </a:extLst>
                </p:cNvPr>
                <p:cNvSpPr txBox="1"/>
                <p:nvPr/>
              </p:nvSpPr>
              <p:spPr>
                <a:xfrm>
                  <a:off x="9933489" y="1476233"/>
                  <a:ext cx="1381340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GB" sz="1400" b="1" dirty="0" err="1"/>
                    <a:t>Nras</a:t>
                  </a:r>
                  <a:r>
                    <a:rPr lang="en-GB" sz="1400" b="1" dirty="0"/>
                    <a:t> tm1a (C04)</a:t>
                  </a:r>
                </a:p>
              </p:txBody>
            </p:sp>
            <p:sp>
              <p:nvSpPr>
                <p:cNvPr id="19" name="TextBox 18">
                  <a:extLst>
                    <a:ext uri="{FF2B5EF4-FFF2-40B4-BE49-F238E27FC236}">
                      <a16:creationId xmlns:a16="http://schemas.microsoft.com/office/drawing/2014/main" id="{633D810E-54F4-47C7-9247-478C2FDA36D2}"/>
                    </a:ext>
                  </a:extLst>
                </p:cNvPr>
                <p:cNvSpPr txBox="1"/>
                <p:nvPr/>
              </p:nvSpPr>
              <p:spPr>
                <a:xfrm rot="18789394">
                  <a:off x="10630295" y="1810322"/>
                  <a:ext cx="1159361" cy="43088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GB" sz="1100" b="1" dirty="0"/>
                    <a:t>5’ </a:t>
                  </a:r>
                  <a:r>
                    <a:rPr lang="en-GB" sz="1100" dirty="0" err="1"/>
                    <a:t>BstEII</a:t>
                  </a:r>
                  <a:r>
                    <a:rPr lang="en-GB" sz="1100" dirty="0"/>
                    <a:t> 15.8</a:t>
                  </a:r>
                </a:p>
                <a:p>
                  <a:r>
                    <a:rPr lang="en-GB" sz="1100" dirty="0"/>
                    <a:t>    </a:t>
                  </a:r>
                  <a:r>
                    <a:rPr lang="en-GB" sz="1100" b="1" dirty="0"/>
                    <a:t>3’ </a:t>
                  </a:r>
                  <a:r>
                    <a:rPr lang="en-GB" sz="1100" dirty="0" err="1"/>
                    <a:t>SexAI</a:t>
                  </a:r>
                  <a:r>
                    <a:rPr lang="en-GB" sz="1100" dirty="0"/>
                    <a:t> 12.1</a:t>
                  </a:r>
                </a:p>
              </p:txBody>
            </p:sp>
            <p:grpSp>
              <p:nvGrpSpPr>
                <p:cNvPr id="31" name="Group 30">
                  <a:extLst>
                    <a:ext uri="{FF2B5EF4-FFF2-40B4-BE49-F238E27FC236}">
                      <a16:creationId xmlns:a16="http://schemas.microsoft.com/office/drawing/2014/main" id="{DFA1D111-EC0B-4B1E-AAFD-46F8243C087D}"/>
                    </a:ext>
                  </a:extLst>
                </p:cNvPr>
                <p:cNvGrpSpPr/>
                <p:nvPr/>
              </p:nvGrpSpPr>
              <p:grpSpPr>
                <a:xfrm>
                  <a:off x="9424870" y="2648961"/>
                  <a:ext cx="1669172" cy="4120320"/>
                  <a:chOff x="9442647" y="2622550"/>
                  <a:chExt cx="1669172" cy="4120320"/>
                </a:xfrm>
              </p:grpSpPr>
              <p:pic>
                <p:nvPicPr>
                  <p:cNvPr id="3" name="Picture 2">
                    <a:extLst>
                      <a:ext uri="{FF2B5EF4-FFF2-40B4-BE49-F238E27FC236}">
                        <a16:creationId xmlns:a16="http://schemas.microsoft.com/office/drawing/2014/main" id="{C0D7019C-694C-47D9-A9C4-92C4DBF7B307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 rotWithShape="1">
                  <a:blip r:embed="rId5"/>
                  <a:srcRect t="10382" r="47856" b="201"/>
                  <a:stretch/>
                </p:blipFill>
                <p:spPr>
                  <a:xfrm>
                    <a:off x="9965555" y="2622550"/>
                    <a:ext cx="1146264" cy="4120320"/>
                  </a:xfrm>
                  <a:prstGeom prst="rect">
                    <a:avLst/>
                  </a:prstGeom>
                </p:spPr>
              </p:pic>
              <p:sp>
                <p:nvSpPr>
                  <p:cNvPr id="25" name="TextBox 37">
                    <a:extLst>
                      <a:ext uri="{FF2B5EF4-FFF2-40B4-BE49-F238E27FC236}">
                        <a16:creationId xmlns:a16="http://schemas.microsoft.com/office/drawing/2014/main" id="{1BBD4D6F-2E60-462B-AF4D-161610B931AB}"/>
                      </a:ext>
                    </a:extLst>
                  </p:cNvPr>
                  <p:cNvSpPr txBox="1"/>
                  <p:nvPr/>
                </p:nvSpPr>
                <p:spPr>
                  <a:xfrm>
                    <a:off x="9442647" y="4006370"/>
                    <a:ext cx="534121" cy="276999"/>
                  </a:xfrm>
                  <a:prstGeom prst="rect">
                    <a:avLst/>
                  </a:prstGeom>
                  <a:noFill/>
                  <a:ln cap="flat">
                    <a:noFill/>
                  </a:ln>
                </p:spPr>
                <p:txBody>
                  <a:bodyPr vert="horz" wrap="none" lIns="91440" tIns="45720" rIns="91440" bIns="45720" anchor="t" anchorCtr="0" compatLnSpc="1">
                    <a:spAutoFit/>
                  </a:bodyPr>
                  <a:lstStyle/>
                  <a:p>
                    <a:pPr marL="0" marR="0" lvl="0" indent="0" algn="l" defTabSz="914400" rtl="0" fontAlgn="auto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  <a:tabLst/>
                      <a:defRPr sz="1800" b="0" i="0" u="none" strike="noStrike" kern="0" cap="none" spc="0" baseline="0">
                        <a:solidFill>
                          <a:srgbClr val="000000"/>
                        </a:solidFill>
                        <a:uFillTx/>
                      </a:defRPr>
                    </a:pPr>
                    <a:r>
                      <a:rPr lang="en-GB" sz="1200" b="1" i="0" u="none" strike="noStrike" kern="1200" cap="none" spc="0" baseline="0" dirty="0">
                        <a:solidFill>
                          <a:srgbClr val="000000"/>
                        </a:solidFill>
                        <a:uFillTx/>
                        <a:latin typeface="Calibri"/>
                      </a:rPr>
                      <a:t>10 kb</a:t>
                    </a:r>
                  </a:p>
                </p:txBody>
              </p:sp>
              <p:sp>
                <p:nvSpPr>
                  <p:cNvPr id="26" name="TextBox 66">
                    <a:extLst>
                      <a:ext uri="{FF2B5EF4-FFF2-40B4-BE49-F238E27FC236}">
                        <a16:creationId xmlns:a16="http://schemas.microsoft.com/office/drawing/2014/main" id="{F07DABB5-A9F9-4076-8F71-60993884E6E5}"/>
                      </a:ext>
                    </a:extLst>
                  </p:cNvPr>
                  <p:cNvSpPr txBox="1"/>
                  <p:nvPr/>
                </p:nvSpPr>
                <p:spPr>
                  <a:xfrm>
                    <a:off x="9481920" y="4211708"/>
                    <a:ext cx="455574" cy="276999"/>
                  </a:xfrm>
                  <a:prstGeom prst="rect">
                    <a:avLst/>
                  </a:prstGeom>
                  <a:noFill/>
                  <a:ln cap="flat">
                    <a:noFill/>
                  </a:ln>
                </p:spPr>
                <p:txBody>
                  <a:bodyPr vert="horz" wrap="none" lIns="91440" tIns="45720" rIns="91440" bIns="45720" anchor="t" anchorCtr="0" compatLnSpc="1">
                    <a:spAutoFit/>
                  </a:bodyPr>
                  <a:lstStyle/>
                  <a:p>
                    <a:pPr marL="0" marR="0" lvl="0" indent="0" algn="l" defTabSz="914400" rtl="0" fontAlgn="auto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  <a:tabLst/>
                      <a:defRPr sz="1800" b="0" i="0" u="none" strike="noStrike" kern="0" cap="none" spc="0" baseline="0">
                        <a:solidFill>
                          <a:srgbClr val="000000"/>
                        </a:solidFill>
                        <a:uFillTx/>
                      </a:defRPr>
                    </a:pPr>
                    <a:r>
                      <a:rPr lang="en-GB" sz="1200" b="1" i="0" u="none" strike="noStrike" kern="1200" cap="none" spc="0" baseline="0" dirty="0">
                        <a:solidFill>
                          <a:srgbClr val="000000"/>
                        </a:solidFill>
                        <a:uFillTx/>
                        <a:latin typeface="Calibri"/>
                      </a:rPr>
                      <a:t>8 kb</a:t>
                    </a:r>
                  </a:p>
                </p:txBody>
              </p:sp>
              <p:sp>
                <p:nvSpPr>
                  <p:cNvPr id="27" name="TextBox 67">
                    <a:extLst>
                      <a:ext uri="{FF2B5EF4-FFF2-40B4-BE49-F238E27FC236}">
                        <a16:creationId xmlns:a16="http://schemas.microsoft.com/office/drawing/2014/main" id="{3FCFFB0B-84C1-4749-8C3A-24DB70B0796D}"/>
                      </a:ext>
                    </a:extLst>
                  </p:cNvPr>
                  <p:cNvSpPr txBox="1"/>
                  <p:nvPr/>
                </p:nvSpPr>
                <p:spPr>
                  <a:xfrm>
                    <a:off x="9481920" y="4460113"/>
                    <a:ext cx="455574" cy="276999"/>
                  </a:xfrm>
                  <a:prstGeom prst="rect">
                    <a:avLst/>
                  </a:prstGeom>
                  <a:noFill/>
                  <a:ln cap="flat">
                    <a:noFill/>
                  </a:ln>
                </p:spPr>
                <p:txBody>
                  <a:bodyPr vert="horz" wrap="none" lIns="91440" tIns="45720" rIns="91440" bIns="45720" anchor="t" anchorCtr="0" compatLnSpc="1">
                    <a:spAutoFit/>
                  </a:bodyPr>
                  <a:lstStyle/>
                  <a:p>
                    <a:pPr marL="0" marR="0" lvl="0" indent="0" algn="l" defTabSz="914400" rtl="0" fontAlgn="auto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  <a:tabLst/>
                      <a:defRPr sz="1800" b="0" i="0" u="none" strike="noStrike" kern="0" cap="none" spc="0" baseline="0">
                        <a:solidFill>
                          <a:srgbClr val="000000"/>
                        </a:solidFill>
                        <a:uFillTx/>
                      </a:defRPr>
                    </a:pPr>
                    <a:r>
                      <a:rPr lang="en-GB" sz="1200" b="1" i="0" u="none" strike="noStrike" kern="1200" cap="none" spc="0" baseline="0" dirty="0">
                        <a:solidFill>
                          <a:srgbClr val="000000"/>
                        </a:solidFill>
                        <a:uFillTx/>
                        <a:latin typeface="Calibri"/>
                      </a:rPr>
                      <a:t>6 kb</a:t>
                    </a:r>
                  </a:p>
                </p:txBody>
              </p:sp>
              <p:sp>
                <p:nvSpPr>
                  <p:cNvPr id="28" name="TextBox 68">
                    <a:extLst>
                      <a:ext uri="{FF2B5EF4-FFF2-40B4-BE49-F238E27FC236}">
                        <a16:creationId xmlns:a16="http://schemas.microsoft.com/office/drawing/2014/main" id="{B8296121-9A66-4D0B-B5F8-9E6C49C5CBCA}"/>
                      </a:ext>
                    </a:extLst>
                  </p:cNvPr>
                  <p:cNvSpPr txBox="1"/>
                  <p:nvPr/>
                </p:nvSpPr>
                <p:spPr>
                  <a:xfrm>
                    <a:off x="9481920" y="4657999"/>
                    <a:ext cx="455574" cy="276999"/>
                  </a:xfrm>
                  <a:prstGeom prst="rect">
                    <a:avLst/>
                  </a:prstGeom>
                  <a:noFill/>
                  <a:ln cap="flat">
                    <a:noFill/>
                  </a:ln>
                </p:spPr>
                <p:txBody>
                  <a:bodyPr vert="horz" wrap="none" lIns="91440" tIns="45720" rIns="91440" bIns="45720" anchor="t" anchorCtr="0" compatLnSpc="1">
                    <a:spAutoFit/>
                  </a:bodyPr>
                  <a:lstStyle/>
                  <a:p>
                    <a:pPr marL="0" marR="0" lvl="0" indent="0" algn="l" defTabSz="914400" rtl="0" fontAlgn="auto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  <a:tabLst/>
                      <a:defRPr sz="1800" b="0" i="0" u="none" strike="noStrike" kern="0" cap="none" spc="0" baseline="0">
                        <a:solidFill>
                          <a:srgbClr val="000000"/>
                        </a:solidFill>
                        <a:uFillTx/>
                      </a:defRPr>
                    </a:pPr>
                    <a:r>
                      <a:rPr lang="en-GB" sz="1200" b="1" i="0" u="none" strike="noStrike" kern="1200" cap="none" spc="0" baseline="0">
                        <a:solidFill>
                          <a:srgbClr val="000000"/>
                        </a:solidFill>
                        <a:uFillTx/>
                        <a:latin typeface="Calibri"/>
                      </a:rPr>
                      <a:t>4 kb</a:t>
                    </a:r>
                  </a:p>
                </p:txBody>
              </p:sp>
              <p:sp>
                <p:nvSpPr>
                  <p:cNvPr id="29" name="TextBox 73">
                    <a:extLst>
                      <a:ext uri="{FF2B5EF4-FFF2-40B4-BE49-F238E27FC236}">
                        <a16:creationId xmlns:a16="http://schemas.microsoft.com/office/drawing/2014/main" id="{5B6D2321-9792-4518-8555-6AD98A3F8D43}"/>
                      </a:ext>
                    </a:extLst>
                  </p:cNvPr>
                  <p:cNvSpPr txBox="1"/>
                  <p:nvPr/>
                </p:nvSpPr>
                <p:spPr>
                  <a:xfrm>
                    <a:off x="9442647" y="3599072"/>
                    <a:ext cx="534121" cy="276999"/>
                  </a:xfrm>
                  <a:prstGeom prst="rect">
                    <a:avLst/>
                  </a:prstGeom>
                  <a:noFill/>
                  <a:ln cap="flat">
                    <a:noFill/>
                  </a:ln>
                </p:spPr>
                <p:txBody>
                  <a:bodyPr vert="horz" wrap="none" lIns="91440" tIns="45720" rIns="91440" bIns="45720" anchor="t" anchorCtr="0" compatLnSpc="1">
                    <a:spAutoFit/>
                  </a:bodyPr>
                  <a:lstStyle/>
                  <a:p>
                    <a:pPr marL="0" marR="0" lvl="0" indent="0" algn="l" defTabSz="914400" rtl="0" fontAlgn="auto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  <a:tabLst/>
                      <a:defRPr sz="1800" b="0" i="0" u="none" strike="noStrike" kern="0" cap="none" spc="0" baseline="0">
                        <a:solidFill>
                          <a:srgbClr val="000000"/>
                        </a:solidFill>
                        <a:uFillTx/>
                      </a:defRPr>
                    </a:pPr>
                    <a:r>
                      <a:rPr lang="en-GB" sz="1200" b="1" i="0" u="none" strike="noStrike" kern="1200" cap="none" spc="0" baseline="0" dirty="0">
                        <a:solidFill>
                          <a:srgbClr val="000000"/>
                        </a:solidFill>
                        <a:uFillTx/>
                        <a:latin typeface="Calibri"/>
                      </a:rPr>
                      <a:t>17 kb</a:t>
                    </a:r>
                  </a:p>
                </p:txBody>
              </p:sp>
            </p:grpSp>
            <p:sp>
              <p:nvSpPr>
                <p:cNvPr id="34" name="TextBox 73">
                  <a:extLst>
                    <a:ext uri="{FF2B5EF4-FFF2-40B4-BE49-F238E27FC236}">
                      <a16:creationId xmlns:a16="http://schemas.microsoft.com/office/drawing/2014/main" id="{C9156803-4412-4F19-BEB9-0A29A4BBB841}"/>
                    </a:ext>
                  </a:extLst>
                </p:cNvPr>
                <p:cNvSpPr txBox="1"/>
                <p:nvPr/>
              </p:nvSpPr>
              <p:spPr>
                <a:xfrm>
                  <a:off x="9905253" y="2405665"/>
                  <a:ext cx="428322" cy="276999"/>
                </a:xfrm>
                <a:prstGeom prst="rect">
                  <a:avLst/>
                </a:prstGeom>
                <a:noFill/>
                <a:ln cap="flat">
                  <a:noFill/>
                </a:ln>
              </p:spPr>
              <p:txBody>
                <a:bodyPr vert="horz" wrap="none" lIns="91440" tIns="45720" rIns="91440" bIns="45720" anchor="t" anchorCtr="0" compatLnSpc="1">
                  <a:spAutoFit/>
                </a:bodyPr>
                <a:lstStyle/>
                <a:p>
                  <a:pPr marL="0" marR="0" lvl="0" indent="0" algn="l" defTabSz="914400" rtl="0" fontAlgn="auto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  <a:tabLst/>
                    <a:defRPr sz="1800" b="0" i="0" u="none" strike="noStrike" kern="0" cap="none" spc="0" baseline="0">
                      <a:solidFill>
                        <a:srgbClr val="000000"/>
                      </a:solidFill>
                      <a:uFillTx/>
                    </a:defRPr>
                  </a:pPr>
                  <a:r>
                    <a:rPr lang="en-GB" sz="1200" b="1" dirty="0">
                      <a:solidFill>
                        <a:srgbClr val="000000"/>
                      </a:solidFill>
                      <a:latin typeface="Calibri"/>
                    </a:rPr>
                    <a:t>S   L</a:t>
                  </a:r>
                  <a:endParaRPr lang="en-GB" sz="1200" b="1" i="0" u="none" strike="noStrike" kern="1200" cap="none" spc="0" baseline="0" dirty="0">
                    <a:solidFill>
                      <a:srgbClr val="000000"/>
                    </a:solidFill>
                    <a:uFillTx/>
                    <a:latin typeface="Calibri"/>
                  </a:endParaRPr>
                </a:p>
              </p:txBody>
            </p:sp>
          </p:grpSp>
        </p:grpSp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E8574F71-3FD4-4A74-850A-0C9CFE23A7E4}"/>
                </a:ext>
              </a:extLst>
            </p:cNvPr>
            <p:cNvSpPr txBox="1"/>
            <p:nvPr/>
          </p:nvSpPr>
          <p:spPr>
            <a:xfrm>
              <a:off x="8733264" y="321402"/>
              <a:ext cx="250434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b="1" dirty="0"/>
                <a:t>Neo probed membranes</a:t>
              </a:r>
            </a:p>
          </p:txBody>
        </p:sp>
      </p:grpSp>
      <p:graphicFrame>
        <p:nvGraphicFramePr>
          <p:cNvPr id="9" name="Table 9">
            <a:extLst>
              <a:ext uri="{FF2B5EF4-FFF2-40B4-BE49-F238E27FC236}">
                <a16:creationId xmlns:a16="http://schemas.microsoft.com/office/drawing/2014/main" id="{A68A0B35-DEC6-442C-A3F7-FF2FC913726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0367162"/>
              </p:ext>
            </p:extLst>
          </p:nvPr>
        </p:nvGraphicFramePr>
        <p:xfrm>
          <a:off x="6427027" y="1086928"/>
          <a:ext cx="5591671" cy="3576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57415">
                  <a:extLst>
                    <a:ext uri="{9D8B030D-6E8A-4147-A177-3AD203B41FA5}">
                      <a16:colId xmlns:a16="http://schemas.microsoft.com/office/drawing/2014/main" val="3286003270"/>
                    </a:ext>
                  </a:extLst>
                </a:gridCol>
                <a:gridCol w="1484755">
                  <a:extLst>
                    <a:ext uri="{9D8B030D-6E8A-4147-A177-3AD203B41FA5}">
                      <a16:colId xmlns:a16="http://schemas.microsoft.com/office/drawing/2014/main" val="2755668974"/>
                    </a:ext>
                  </a:extLst>
                </a:gridCol>
                <a:gridCol w="1451583">
                  <a:extLst>
                    <a:ext uri="{9D8B030D-6E8A-4147-A177-3AD203B41FA5}">
                      <a16:colId xmlns:a16="http://schemas.microsoft.com/office/drawing/2014/main" val="1062388643"/>
                    </a:ext>
                  </a:extLst>
                </a:gridCol>
                <a:gridCol w="1397918">
                  <a:extLst>
                    <a:ext uri="{9D8B030D-6E8A-4147-A177-3AD203B41FA5}">
                      <a16:colId xmlns:a16="http://schemas.microsoft.com/office/drawing/2014/main" val="3452793456"/>
                    </a:ext>
                  </a:extLst>
                </a:gridCol>
              </a:tblGrid>
              <a:tr h="370840">
                <a:tc rowSpan="2"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ysClr val="windowText" lastClr="000000"/>
                          </a:solidFill>
                        </a:rPr>
                        <a:t>Homology Arm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ysClr val="windowText" lastClr="000000"/>
                          </a:solidFill>
                        </a:rPr>
                        <a:t>Enzyme (expected size </a:t>
                      </a:r>
                      <a:r>
                        <a:rPr lang="en-GB" dirty="0" err="1">
                          <a:solidFill>
                            <a:sysClr val="windowText" lastClr="000000"/>
                          </a:solidFill>
                        </a:rPr>
                        <a:t>Kb</a:t>
                      </a:r>
                      <a:r>
                        <a:rPr lang="en-GB" dirty="0">
                          <a:solidFill>
                            <a:sysClr val="windowText" lastClr="000000"/>
                          </a:solidFill>
                        </a:rPr>
                        <a:t>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ysClr val="windowText" lastClr="000000"/>
                          </a:solidFill>
                        </a:rPr>
                        <a:t>Clone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GB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57322393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pPr algn="ctr"/>
                      <a:endParaRPr lang="en-GB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GB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 err="1">
                          <a:solidFill>
                            <a:sysClr val="windowText" lastClr="000000"/>
                          </a:solidFill>
                        </a:rPr>
                        <a:t>Nras</a:t>
                      </a:r>
                      <a:r>
                        <a:rPr lang="en-GB" b="1" dirty="0">
                          <a:solidFill>
                            <a:sysClr val="windowText" lastClr="000000"/>
                          </a:solidFill>
                        </a:rPr>
                        <a:t> (C04)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 err="1">
                          <a:solidFill>
                            <a:sysClr val="windowText" lastClr="000000"/>
                          </a:solidFill>
                        </a:rPr>
                        <a:t>Nras</a:t>
                      </a:r>
                      <a:r>
                        <a:rPr lang="en-GB" b="1" dirty="0">
                          <a:solidFill>
                            <a:sysClr val="windowText" lastClr="000000"/>
                          </a:solidFill>
                        </a:rPr>
                        <a:t> (B03)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51608672"/>
                  </a:ext>
                </a:extLst>
              </a:tr>
              <a:tr h="370840">
                <a:tc rowSpan="2">
                  <a:txBody>
                    <a:bodyPr/>
                    <a:lstStyle/>
                    <a:p>
                      <a:pPr algn="ctr"/>
                      <a:r>
                        <a:rPr lang="en-GB" b="1" dirty="0">
                          <a:solidFill>
                            <a:sysClr val="windowText" lastClr="000000"/>
                          </a:solidFill>
                        </a:rPr>
                        <a:t>5’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dirty="0" err="1">
                          <a:solidFill>
                            <a:sysClr val="windowText" lastClr="000000"/>
                          </a:solidFill>
                        </a:rPr>
                        <a:t>BstEII</a:t>
                      </a:r>
                      <a:r>
                        <a:rPr lang="en-GB" dirty="0">
                          <a:solidFill>
                            <a:sysClr val="windowText" lastClr="000000"/>
                          </a:solidFill>
                        </a:rPr>
                        <a:t> (15.8)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CBA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ysClr val="windowText" lastClr="000000"/>
                          </a:solidFill>
                        </a:rPr>
                        <a:t>Correct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CBA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ysClr val="windowText" lastClr="000000"/>
                          </a:solidFill>
                        </a:rPr>
                        <a:t>Fail: Double bands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CBA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25423845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err="1">
                          <a:solidFill>
                            <a:sysClr val="windowText" lastClr="000000"/>
                          </a:solidFill>
                        </a:rPr>
                        <a:t>EcoNI</a:t>
                      </a:r>
                      <a:r>
                        <a:rPr lang="en-GB" dirty="0">
                          <a:solidFill>
                            <a:sysClr val="windowText" lastClr="000000"/>
                          </a:solidFill>
                        </a:rPr>
                        <a:t> (12.0)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dirty="0">
                          <a:solidFill>
                            <a:sysClr val="windowText" lastClr="000000"/>
                          </a:solidFill>
                        </a:rPr>
                        <a:t>Correct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7E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ysClr val="windowText" lastClr="000000"/>
                          </a:solidFill>
                        </a:rPr>
                        <a:t>N/A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7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82520086"/>
                  </a:ext>
                </a:extLst>
              </a:tr>
              <a:tr h="370840">
                <a:tc rowSpan="2">
                  <a:txBody>
                    <a:bodyPr/>
                    <a:lstStyle/>
                    <a:p>
                      <a:pPr algn="ctr"/>
                      <a:r>
                        <a:rPr lang="en-GB" b="1" dirty="0">
                          <a:solidFill>
                            <a:sysClr val="windowText" lastClr="000000"/>
                          </a:solidFill>
                        </a:rPr>
                        <a:t>3’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dirty="0" err="1">
                          <a:solidFill>
                            <a:sysClr val="windowText" lastClr="000000"/>
                          </a:solidFill>
                        </a:rPr>
                        <a:t>SexAI</a:t>
                      </a:r>
                      <a:r>
                        <a:rPr lang="en-GB" dirty="0">
                          <a:solidFill>
                            <a:sysClr val="windowText" lastClr="000000"/>
                          </a:solidFill>
                        </a:rPr>
                        <a:t> (12.1)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CBA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Correct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CBA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dirty="0">
                          <a:solidFill>
                            <a:sysClr val="windowText" lastClr="000000"/>
                          </a:solidFill>
                        </a:rPr>
                        <a:t>Fail: Double bands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CBA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32379095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err="1">
                          <a:solidFill>
                            <a:sysClr val="windowText" lastClr="000000"/>
                          </a:solidFill>
                        </a:rPr>
                        <a:t>BspHI</a:t>
                      </a:r>
                      <a:r>
                        <a:rPr lang="en-GB" dirty="0">
                          <a:solidFill>
                            <a:sysClr val="windowText" lastClr="000000"/>
                          </a:solidFill>
                        </a:rPr>
                        <a:t> (14.7)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Correct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7E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ysClr val="windowText" lastClr="000000"/>
                          </a:solidFill>
                        </a:rPr>
                        <a:t>N/A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7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70640908"/>
                  </a:ext>
                </a:extLst>
              </a:tr>
              <a:tr h="370840">
                <a:tc gridSpan="2">
                  <a:txBody>
                    <a:bodyPr/>
                    <a:lstStyle/>
                    <a:p>
                      <a:pPr algn="ctr"/>
                      <a:r>
                        <a:rPr lang="en-GB" b="1" dirty="0">
                          <a:solidFill>
                            <a:sysClr val="windowText" lastClr="000000"/>
                          </a:solidFill>
                        </a:rPr>
                        <a:t>FINAL RESULT</a:t>
                      </a:r>
                      <a:endParaRPr lang="en-GB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>
                          <a:solidFill>
                            <a:sysClr val="windowText" lastClr="000000"/>
                          </a:solidFill>
                        </a:rPr>
                        <a:t>PASS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>
                          <a:solidFill>
                            <a:sysClr val="windowText" lastClr="000000"/>
                          </a:solidFill>
                        </a:rPr>
                        <a:t>FAIL (Double Integrant)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5450082"/>
                  </a:ext>
                </a:extLst>
              </a:tr>
            </a:tbl>
          </a:graphicData>
        </a:graphic>
      </p:graphicFrame>
      <p:grpSp>
        <p:nvGrpSpPr>
          <p:cNvPr id="11" name="Group 10">
            <a:extLst>
              <a:ext uri="{FF2B5EF4-FFF2-40B4-BE49-F238E27FC236}">
                <a16:creationId xmlns:a16="http://schemas.microsoft.com/office/drawing/2014/main" id="{9DFA4DB3-C1DF-45F5-B781-ECAF88853657}"/>
              </a:ext>
            </a:extLst>
          </p:cNvPr>
          <p:cNvGrpSpPr/>
          <p:nvPr/>
        </p:nvGrpSpPr>
        <p:grpSpPr>
          <a:xfrm>
            <a:off x="6427027" y="4986242"/>
            <a:ext cx="5197258" cy="1077218"/>
            <a:chOff x="6427027" y="4986242"/>
            <a:chExt cx="5197258" cy="1077218"/>
          </a:xfrm>
        </p:grpSpPr>
        <p:sp>
          <p:nvSpPr>
            <p:cNvPr id="101" name="TextBox 53">
              <a:extLst>
                <a:ext uri="{FF2B5EF4-FFF2-40B4-BE49-F238E27FC236}">
                  <a16:creationId xmlns:a16="http://schemas.microsoft.com/office/drawing/2014/main" id="{0A0DD61E-C679-4F01-AC88-39E7D1A90EDC}"/>
                </a:ext>
              </a:extLst>
            </p:cNvPr>
            <p:cNvSpPr txBox="1"/>
            <p:nvPr/>
          </p:nvSpPr>
          <p:spPr>
            <a:xfrm>
              <a:off x="6427027" y="4986242"/>
              <a:ext cx="5197258" cy="1077218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GB" sz="1600" b="1" i="0" u="none" strike="noStrike" kern="1200" cap="none" spc="0" baseline="0" dirty="0">
                  <a:solidFill>
                    <a:srgbClr val="000000"/>
                  </a:solidFill>
                  <a:uFillTx/>
                  <a:latin typeface="Calibri"/>
                </a:rPr>
                <a:t>Key:</a:t>
              </a:r>
              <a:r>
                <a:rPr lang="en-GB" sz="1600" b="0" i="0" u="none" strike="noStrike" kern="1200" cap="none" spc="0" baseline="0" dirty="0">
                  <a:solidFill>
                    <a:srgbClr val="000000"/>
                  </a:solidFill>
                  <a:uFillTx/>
                  <a:latin typeface="Calibri"/>
                </a:rPr>
                <a:t>      Pass;      Fail </a:t>
              </a:r>
              <a:r>
                <a:rPr lang="en-GB" sz="1600" b="0" i="0" u="none" strike="noStrike" kern="0" cap="none" spc="0" baseline="0" dirty="0">
                  <a:solidFill>
                    <a:srgbClr val="000000"/>
                  </a:solidFill>
                  <a:uFillTx/>
                  <a:latin typeface="Calibri"/>
                </a:rPr>
                <a:t>-</a:t>
              </a:r>
              <a:r>
                <a:rPr lang="en-GB" sz="1600" b="0" i="0" u="none" strike="noStrike" kern="1200" cap="none" spc="0" baseline="0" dirty="0">
                  <a:solidFill>
                    <a:srgbClr val="000000"/>
                  </a:solidFill>
                  <a:uFillTx/>
                  <a:latin typeface="Calibri"/>
                </a:rPr>
                <a:t> Multiple integration; </a:t>
              </a:r>
              <a:r>
                <a:rPr lang="en-GB" sz="1600" b="1" i="0" u="none" strike="noStrike" kern="0" cap="none" spc="0" baseline="0" dirty="0">
                  <a:solidFill>
                    <a:srgbClr val="000000"/>
                  </a:solidFill>
                  <a:uFillTx/>
                  <a:latin typeface="Calibri"/>
                </a:rPr>
                <a:t>S </a:t>
              </a:r>
              <a:r>
                <a:rPr lang="en-GB" sz="1600" b="0" i="0" u="none" strike="noStrike" kern="0" cap="none" spc="0" baseline="0" dirty="0">
                  <a:solidFill>
                    <a:srgbClr val="000000"/>
                  </a:solidFill>
                  <a:uFillTx/>
                  <a:latin typeface="Calibri"/>
                </a:rPr>
                <a:t>Small ladder; </a:t>
              </a:r>
              <a:r>
                <a:rPr lang="en-GB" sz="1600" b="1" i="0" u="none" strike="noStrike" kern="0" cap="none" spc="0" baseline="0" dirty="0">
                  <a:solidFill>
                    <a:srgbClr val="000000"/>
                  </a:solidFill>
                  <a:uFillTx/>
                  <a:latin typeface="Calibri"/>
                </a:rPr>
                <a:t>L</a:t>
              </a:r>
              <a:r>
                <a:rPr lang="en-GB" sz="1600" b="0" i="0" u="none" strike="noStrike" kern="0" cap="none" spc="0" baseline="0" dirty="0">
                  <a:solidFill>
                    <a:srgbClr val="000000"/>
                  </a:solidFill>
                  <a:uFillTx/>
                  <a:latin typeface="Calibri"/>
                </a:rPr>
                <a:t> Large ladder, Above the lanes, the arm interrogated, enzymes used and expected size for the digest in event of correct targeting are indicated underneath the clone IDs.</a:t>
              </a:r>
              <a:endParaRPr lang="en-GB" sz="1600" b="1" i="0" u="none" strike="noStrike" kern="1200" cap="none" spc="0" baseline="0" dirty="0">
                <a:solidFill>
                  <a:srgbClr val="000000"/>
                </a:solidFill>
                <a:uFillTx/>
                <a:latin typeface="Calibri"/>
              </a:endParaRPr>
            </a:p>
          </p:txBody>
        </p:sp>
        <p:sp>
          <p:nvSpPr>
            <p:cNvPr id="102" name="Oval 45">
              <a:extLst>
                <a:ext uri="{FF2B5EF4-FFF2-40B4-BE49-F238E27FC236}">
                  <a16:creationId xmlns:a16="http://schemas.microsoft.com/office/drawing/2014/main" id="{EF559424-EF0A-467F-8935-49000F052A2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939783" y="5092183"/>
              <a:ext cx="136083" cy="136083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solidFill>
              <a:srgbClr val="00B050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GB" sz="1800" b="0" i="0" u="none" strike="noStrike" kern="1200" cap="none" spc="0" baseline="0">
                <a:solidFill>
                  <a:srgbClr val="FFFFFF"/>
                </a:solidFill>
                <a:uFillTx/>
                <a:latin typeface="Calibri"/>
              </a:endParaRPr>
            </a:p>
          </p:txBody>
        </p:sp>
        <p:sp>
          <p:nvSpPr>
            <p:cNvPr id="103" name="Cross 61">
              <a:extLst>
                <a:ext uri="{FF2B5EF4-FFF2-40B4-BE49-F238E27FC236}">
                  <a16:creationId xmlns:a16="http://schemas.microsoft.com/office/drawing/2014/main" id="{1ACC3736-82DD-412C-B228-C99E8C44C63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628174" y="5082658"/>
              <a:ext cx="136083" cy="136083"/>
            </a:xfrm>
            <a:custGeom>
              <a:avLst/>
              <a:gdLst>
                <a:gd name="f0" fmla="val w"/>
                <a:gd name="f1" fmla="val h"/>
                <a:gd name="f2" fmla="val ss"/>
                <a:gd name="f3" fmla="val 0"/>
                <a:gd name="f4" fmla="val 34729"/>
                <a:gd name="f5" fmla="abs f0"/>
                <a:gd name="f6" fmla="abs f1"/>
                <a:gd name="f7" fmla="abs f2"/>
                <a:gd name="f8" fmla="?: f5 f0 1"/>
                <a:gd name="f9" fmla="?: f6 f1 1"/>
                <a:gd name="f10" fmla="?: f7 f2 1"/>
                <a:gd name="f11" fmla="*/ f8 1 21600"/>
                <a:gd name="f12" fmla="*/ f9 1 21600"/>
                <a:gd name="f13" fmla="*/ 21600 f8 1"/>
                <a:gd name="f14" fmla="*/ 21600 f9 1"/>
                <a:gd name="f15" fmla="min f12 f11"/>
                <a:gd name="f16" fmla="*/ f13 1 f10"/>
                <a:gd name="f17" fmla="*/ f14 1 f10"/>
                <a:gd name="f18" fmla="val f16"/>
                <a:gd name="f19" fmla="val f17"/>
                <a:gd name="f20" fmla="*/ f3 f15 1"/>
                <a:gd name="f21" fmla="+- f19 0 f3"/>
                <a:gd name="f22" fmla="+- f18 0 f3"/>
                <a:gd name="f23" fmla="*/ f18 f15 1"/>
                <a:gd name="f24" fmla="*/ f19 f15 1"/>
                <a:gd name="f25" fmla="min f22 f21"/>
                <a:gd name="f26" fmla="+- f22 0 f21"/>
                <a:gd name="f27" fmla="*/ f25 f4 1"/>
                <a:gd name="f28" fmla="*/ f27 1 100000"/>
                <a:gd name="f29" fmla="+- f18 0 f28"/>
                <a:gd name="f30" fmla="+- f19 0 f28"/>
                <a:gd name="f31" fmla="?: f26 f3 f28"/>
                <a:gd name="f32" fmla="?: f26 f28 f3"/>
                <a:gd name="f33" fmla="*/ f28 f15 1"/>
                <a:gd name="f34" fmla="?: f26 f18 f29"/>
                <a:gd name="f35" fmla="?: f26 f30 f19"/>
                <a:gd name="f36" fmla="*/ f31 f15 1"/>
                <a:gd name="f37" fmla="*/ f32 f15 1"/>
                <a:gd name="f38" fmla="*/ f29 f15 1"/>
                <a:gd name="f39" fmla="*/ f30 f15 1"/>
                <a:gd name="f40" fmla="*/ f34 f15 1"/>
                <a:gd name="f41" fmla="*/ f35 f1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6" t="f37" r="f40" b="f41"/>
              <a:pathLst>
                <a:path>
                  <a:moveTo>
                    <a:pt x="f20" y="f33"/>
                  </a:moveTo>
                  <a:lnTo>
                    <a:pt x="f33" y="f33"/>
                  </a:lnTo>
                  <a:lnTo>
                    <a:pt x="f33" y="f20"/>
                  </a:lnTo>
                  <a:lnTo>
                    <a:pt x="f38" y="f20"/>
                  </a:lnTo>
                  <a:lnTo>
                    <a:pt x="f38" y="f33"/>
                  </a:lnTo>
                  <a:lnTo>
                    <a:pt x="f23" y="f33"/>
                  </a:lnTo>
                  <a:lnTo>
                    <a:pt x="f23" y="f39"/>
                  </a:lnTo>
                  <a:lnTo>
                    <a:pt x="f38" y="f39"/>
                  </a:lnTo>
                  <a:lnTo>
                    <a:pt x="f38" y="f24"/>
                  </a:lnTo>
                  <a:lnTo>
                    <a:pt x="f33" y="f24"/>
                  </a:lnTo>
                  <a:lnTo>
                    <a:pt x="f33" y="f39"/>
                  </a:lnTo>
                  <a:lnTo>
                    <a:pt x="f20" y="f39"/>
                  </a:lnTo>
                  <a:close/>
                </a:path>
              </a:pathLst>
            </a:custGeom>
            <a:solidFill>
              <a:srgbClr val="990033"/>
            </a:solidFill>
            <a:ln w="12701" cap="flat">
              <a:solidFill>
                <a:srgbClr val="990033"/>
              </a:solidFill>
              <a:prstDash val="solid"/>
              <a:miter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GB" sz="1800" b="0" i="0" u="none" strike="noStrike" kern="1200" cap="none" spc="0" baseline="0">
                <a:solidFill>
                  <a:srgbClr val="FFFFFF"/>
                </a:solidFill>
                <a:uFillTx/>
                <a:latin typeface="Calibri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5969866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552</TotalTime>
  <Words>435</Words>
  <Application>Microsoft Macintosh PowerPoint</Application>
  <PresentationFormat>Widescreen</PresentationFormat>
  <Paragraphs>120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16.0016</AppVersion>
  <Company/>
  <Template/>
  <Manager/>
  <HyperlinkBase/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