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5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4" r:id="rId48"/>
    <p:sldId id="305" r:id="rId49"/>
    <p:sldId id="306" r:id="rId50"/>
    <p:sldId id="307" r:id="rId51"/>
    <p:sldId id="308" r:id="rId52"/>
    <p:sldId id="309" r:id="rId53"/>
    <p:sldId id="312" r:id="rId54"/>
    <p:sldId id="313" r:id="rId55"/>
    <p:sldId id="314" r:id="rId56"/>
    <p:sldId id="317" r:id="rId57"/>
  </p:sldIdLst>
  <p:sldSz cx="9144000" cy="5143500" type="screen16x9"/>
  <p:notesSz cx="6858000" cy="9144000"/>
  <p:embeddedFontLst>
    <p:embeddedFont>
      <p:font typeface="Calibri" panose="020F0502020204030204" pitchFamily="34" charset="0"/>
      <p:regular r:id="rId59"/>
      <p:bold r:id="rId60"/>
      <p:italic r:id="rId61"/>
      <p:boldItalic r:id="rId62"/>
    </p:embeddedFont>
    <p:embeddedFont>
      <p:font typeface="Merriweather" panose="00000500000000000000" pitchFamily="2" charset="0"/>
      <p:regular r:id="rId63"/>
      <p:bold r:id="rId64"/>
      <p:italic r:id="rId65"/>
      <p:boldItalic r:id="rId66"/>
    </p:embeddedFont>
    <p:embeddedFont>
      <p:font typeface="Proxima Nova" panose="020B0604020202020204" charset="0"/>
      <p:regular r:id="rId67"/>
      <p:bold r:id="rId68"/>
      <p:italic r:id="rId69"/>
      <p:boldItalic r:id="rId70"/>
    </p:embeddedFont>
    <p:embeddedFont>
      <p:font typeface="Roboto" panose="02000000000000000000" pitchFamily="2" charset="0"/>
      <p:regular r:id="rId71"/>
      <p:bold r:id="rId72"/>
      <p:italic r:id="rId73"/>
      <p:boldItalic r:id="rId7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9B52086-0AC3-4231-8098-A1A9D2F0A2FF}">
  <a:tblStyle styleId="{A9B52086-0AC3-4231-8098-A1A9D2F0A2F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661" autoAdjust="0"/>
  </p:normalViewPr>
  <p:slideViewPr>
    <p:cSldViewPr snapToGrid="0">
      <p:cViewPr varScale="1">
        <p:scale>
          <a:sx n="72" d="100"/>
          <a:sy n="72" d="100"/>
        </p:scale>
        <p:origin x="1718" y="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5.fntdata"/><Relationship Id="rId68" Type="http://schemas.openxmlformats.org/officeDocument/2006/relationships/font" Target="fonts/font10.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66" Type="http://schemas.openxmlformats.org/officeDocument/2006/relationships/font" Target="fonts/font8.fntdata"/><Relationship Id="rId74" Type="http://schemas.openxmlformats.org/officeDocument/2006/relationships/font" Target="fonts/font16.fntdata"/><Relationship Id="rId5" Type="http://schemas.openxmlformats.org/officeDocument/2006/relationships/slide" Target="slides/slide4.xml"/><Relationship Id="rId61" Type="http://schemas.openxmlformats.org/officeDocument/2006/relationships/font" Target="fonts/font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6.fntdata"/><Relationship Id="rId69" Type="http://schemas.openxmlformats.org/officeDocument/2006/relationships/font" Target="fonts/font11.fntdata"/><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fntdata"/><Relationship Id="rId67"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4.fntdata"/><Relationship Id="rId70" Type="http://schemas.openxmlformats.org/officeDocument/2006/relationships/font" Target="fonts/font12.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2.fntdata"/><Relationship Id="rId65" Type="http://schemas.openxmlformats.org/officeDocument/2006/relationships/font" Target="fonts/font7.fntdata"/><Relationship Id="rId73" Type="http://schemas.openxmlformats.org/officeDocument/2006/relationships/font" Target="fonts/font15.fntdata"/><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13.fntdata"/><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8A95BD-5EF1-4DD9-8B82-74F81876C42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CA"/>
        </a:p>
      </dgm:t>
    </dgm:pt>
    <dgm:pt modelId="{194D2878-9D2B-4B92-A8EE-BC6C95E13BCF}">
      <dgm:prSet phldrT="[Text]"/>
      <dgm:spPr>
        <a:solidFill>
          <a:schemeClr val="bg2"/>
        </a:solidFill>
      </dgm:spPr>
      <dgm:t>
        <a:bodyPr/>
        <a:lstStyle/>
        <a:p>
          <a:r>
            <a:rPr lang="en-US" dirty="0"/>
            <a:t>Quick Wins</a:t>
          </a:r>
          <a:endParaRPr lang="en-CA" dirty="0"/>
        </a:p>
      </dgm:t>
    </dgm:pt>
    <dgm:pt modelId="{FC028F54-250D-4C3B-9913-91194AFF84B4}" type="parTrans" cxnId="{EE664DEB-78EB-47C6-A614-B5B5CF7E36F3}">
      <dgm:prSet/>
      <dgm:spPr/>
      <dgm:t>
        <a:bodyPr/>
        <a:lstStyle/>
        <a:p>
          <a:endParaRPr lang="en-CA"/>
        </a:p>
      </dgm:t>
    </dgm:pt>
    <dgm:pt modelId="{7A386FD8-5993-4BA7-BBB3-6D2C9A6E1D23}" type="sibTrans" cxnId="{EE664DEB-78EB-47C6-A614-B5B5CF7E36F3}">
      <dgm:prSet/>
      <dgm:spPr/>
      <dgm:t>
        <a:bodyPr/>
        <a:lstStyle/>
        <a:p>
          <a:endParaRPr lang="en-CA"/>
        </a:p>
      </dgm:t>
    </dgm:pt>
    <dgm:pt modelId="{6E9D51C7-2BDC-4E64-AB04-2D1B6628B12C}">
      <dgm:prSet phldrT="[Text]"/>
      <dgm:spPr>
        <a:solidFill>
          <a:schemeClr val="bg2"/>
        </a:solidFill>
      </dgm:spPr>
      <dgm:t>
        <a:bodyPr/>
        <a:lstStyle/>
        <a:p>
          <a:r>
            <a:rPr lang="en-US" dirty="0"/>
            <a:t>Major Projects</a:t>
          </a:r>
          <a:endParaRPr lang="en-CA" dirty="0"/>
        </a:p>
      </dgm:t>
    </dgm:pt>
    <dgm:pt modelId="{573B1686-5144-4517-B340-FB355C811F55}" type="parTrans" cxnId="{8EF1FAC2-E5DA-472D-8CCB-2F3C8F65ABF4}">
      <dgm:prSet/>
      <dgm:spPr/>
      <dgm:t>
        <a:bodyPr/>
        <a:lstStyle/>
        <a:p>
          <a:endParaRPr lang="en-CA"/>
        </a:p>
      </dgm:t>
    </dgm:pt>
    <dgm:pt modelId="{947FCEEE-106D-4E6E-ABD1-80CD9395A118}" type="sibTrans" cxnId="{8EF1FAC2-E5DA-472D-8CCB-2F3C8F65ABF4}">
      <dgm:prSet/>
      <dgm:spPr/>
      <dgm:t>
        <a:bodyPr/>
        <a:lstStyle/>
        <a:p>
          <a:endParaRPr lang="en-CA"/>
        </a:p>
      </dgm:t>
    </dgm:pt>
    <dgm:pt modelId="{D359BB80-CD94-4815-BAC6-0AAEF16A4057}">
      <dgm:prSet phldrT="[Text]"/>
      <dgm:spPr>
        <a:solidFill>
          <a:schemeClr val="bg2"/>
        </a:solidFill>
      </dgm:spPr>
      <dgm:t>
        <a:bodyPr/>
        <a:lstStyle/>
        <a:p>
          <a:r>
            <a:rPr lang="en-US" dirty="0"/>
            <a:t>Fill Ins</a:t>
          </a:r>
          <a:endParaRPr lang="en-CA" dirty="0"/>
        </a:p>
      </dgm:t>
    </dgm:pt>
    <dgm:pt modelId="{90B36B79-F44D-416E-9DED-9A8627FB330C}" type="parTrans" cxnId="{412ACE68-496B-49A2-9839-0CCA7351B79E}">
      <dgm:prSet/>
      <dgm:spPr/>
      <dgm:t>
        <a:bodyPr/>
        <a:lstStyle/>
        <a:p>
          <a:endParaRPr lang="en-CA"/>
        </a:p>
      </dgm:t>
    </dgm:pt>
    <dgm:pt modelId="{DFD707C5-63B2-4232-87CA-9334FE542157}" type="sibTrans" cxnId="{412ACE68-496B-49A2-9839-0CCA7351B79E}">
      <dgm:prSet/>
      <dgm:spPr/>
      <dgm:t>
        <a:bodyPr/>
        <a:lstStyle/>
        <a:p>
          <a:endParaRPr lang="en-CA"/>
        </a:p>
      </dgm:t>
    </dgm:pt>
    <dgm:pt modelId="{3CE03546-3E88-4EF7-AE28-33D7E5F1CE11}">
      <dgm:prSet phldrT="[Text]"/>
      <dgm:spPr>
        <a:solidFill>
          <a:schemeClr val="bg2"/>
        </a:solidFill>
      </dgm:spPr>
      <dgm:t>
        <a:bodyPr/>
        <a:lstStyle/>
        <a:p>
          <a:r>
            <a:rPr lang="en-US" dirty="0"/>
            <a:t>Thankless Tasks</a:t>
          </a:r>
          <a:endParaRPr lang="en-CA" dirty="0"/>
        </a:p>
      </dgm:t>
    </dgm:pt>
    <dgm:pt modelId="{1C3C469E-0A48-4057-A13E-D99CD72229A3}" type="parTrans" cxnId="{498121B9-9AE6-4720-AFB5-103D7C616FAF}">
      <dgm:prSet/>
      <dgm:spPr/>
      <dgm:t>
        <a:bodyPr/>
        <a:lstStyle/>
        <a:p>
          <a:endParaRPr lang="en-CA"/>
        </a:p>
      </dgm:t>
    </dgm:pt>
    <dgm:pt modelId="{987EAB2B-ED79-4422-8C74-F31469D4C77C}" type="sibTrans" cxnId="{498121B9-9AE6-4720-AFB5-103D7C616FAF}">
      <dgm:prSet/>
      <dgm:spPr/>
      <dgm:t>
        <a:bodyPr/>
        <a:lstStyle/>
        <a:p>
          <a:endParaRPr lang="en-CA"/>
        </a:p>
      </dgm:t>
    </dgm:pt>
    <dgm:pt modelId="{09180FA8-D9F0-4F96-B794-03A82F70F39E}" type="pres">
      <dgm:prSet presAssocID="{178A95BD-5EF1-4DD9-8B82-74F81876C422}" presName="diagram" presStyleCnt="0">
        <dgm:presLayoutVars>
          <dgm:dir/>
          <dgm:resizeHandles val="exact"/>
        </dgm:presLayoutVars>
      </dgm:prSet>
      <dgm:spPr/>
    </dgm:pt>
    <dgm:pt modelId="{FF6E13E8-CC96-486A-B3B7-F99E818A5EBF}" type="pres">
      <dgm:prSet presAssocID="{194D2878-9D2B-4B92-A8EE-BC6C95E13BCF}" presName="node" presStyleLbl="node1" presStyleIdx="0" presStyleCnt="4">
        <dgm:presLayoutVars>
          <dgm:bulletEnabled val="1"/>
        </dgm:presLayoutVars>
      </dgm:prSet>
      <dgm:spPr/>
    </dgm:pt>
    <dgm:pt modelId="{0D7D4FF8-A062-4409-8E6D-D371738AEC6F}" type="pres">
      <dgm:prSet presAssocID="{7A386FD8-5993-4BA7-BBB3-6D2C9A6E1D23}" presName="sibTrans" presStyleCnt="0"/>
      <dgm:spPr/>
    </dgm:pt>
    <dgm:pt modelId="{4498728C-4F34-470B-9BD3-5584A2E0C75A}" type="pres">
      <dgm:prSet presAssocID="{6E9D51C7-2BDC-4E64-AB04-2D1B6628B12C}" presName="node" presStyleLbl="node1" presStyleIdx="1" presStyleCnt="4">
        <dgm:presLayoutVars>
          <dgm:bulletEnabled val="1"/>
        </dgm:presLayoutVars>
      </dgm:prSet>
      <dgm:spPr/>
    </dgm:pt>
    <dgm:pt modelId="{6BEDE549-C4D2-4E0D-B86B-8A6A4DF31865}" type="pres">
      <dgm:prSet presAssocID="{947FCEEE-106D-4E6E-ABD1-80CD9395A118}" presName="sibTrans" presStyleCnt="0"/>
      <dgm:spPr/>
    </dgm:pt>
    <dgm:pt modelId="{38EDAFFC-9671-4EDB-B251-374622B056A7}" type="pres">
      <dgm:prSet presAssocID="{D359BB80-CD94-4815-BAC6-0AAEF16A4057}" presName="node" presStyleLbl="node1" presStyleIdx="2" presStyleCnt="4">
        <dgm:presLayoutVars>
          <dgm:bulletEnabled val="1"/>
        </dgm:presLayoutVars>
      </dgm:prSet>
      <dgm:spPr/>
    </dgm:pt>
    <dgm:pt modelId="{A31F1AC0-C733-49D4-9194-91A77A570E06}" type="pres">
      <dgm:prSet presAssocID="{DFD707C5-63B2-4232-87CA-9334FE542157}" presName="sibTrans" presStyleCnt="0"/>
      <dgm:spPr/>
    </dgm:pt>
    <dgm:pt modelId="{7CADBD55-D638-4DFA-9279-518168BA4787}" type="pres">
      <dgm:prSet presAssocID="{3CE03546-3E88-4EF7-AE28-33D7E5F1CE11}" presName="node" presStyleLbl="node1" presStyleIdx="3" presStyleCnt="4">
        <dgm:presLayoutVars>
          <dgm:bulletEnabled val="1"/>
        </dgm:presLayoutVars>
      </dgm:prSet>
      <dgm:spPr/>
    </dgm:pt>
  </dgm:ptLst>
  <dgm:cxnLst>
    <dgm:cxn modelId="{D37F5E36-1B38-4571-98D0-B2A1A9598F26}" type="presOf" srcId="{178A95BD-5EF1-4DD9-8B82-74F81876C422}" destId="{09180FA8-D9F0-4F96-B794-03A82F70F39E}" srcOrd="0" destOrd="0" presId="urn:microsoft.com/office/officeart/2005/8/layout/default"/>
    <dgm:cxn modelId="{412ACE68-496B-49A2-9839-0CCA7351B79E}" srcId="{178A95BD-5EF1-4DD9-8B82-74F81876C422}" destId="{D359BB80-CD94-4815-BAC6-0AAEF16A4057}" srcOrd="2" destOrd="0" parTransId="{90B36B79-F44D-416E-9DED-9A8627FB330C}" sibTransId="{DFD707C5-63B2-4232-87CA-9334FE542157}"/>
    <dgm:cxn modelId="{FC86DC59-60EA-462F-AF7A-78D2603634A3}" type="presOf" srcId="{6E9D51C7-2BDC-4E64-AB04-2D1B6628B12C}" destId="{4498728C-4F34-470B-9BD3-5584A2E0C75A}" srcOrd="0" destOrd="0" presId="urn:microsoft.com/office/officeart/2005/8/layout/default"/>
    <dgm:cxn modelId="{7017DEAD-8EDD-4E30-A84A-D1D5AF49DE59}" type="presOf" srcId="{3CE03546-3E88-4EF7-AE28-33D7E5F1CE11}" destId="{7CADBD55-D638-4DFA-9279-518168BA4787}" srcOrd="0" destOrd="0" presId="urn:microsoft.com/office/officeart/2005/8/layout/default"/>
    <dgm:cxn modelId="{008C90AE-F356-4C27-A124-AC1848D28B75}" type="presOf" srcId="{194D2878-9D2B-4B92-A8EE-BC6C95E13BCF}" destId="{FF6E13E8-CC96-486A-B3B7-F99E818A5EBF}" srcOrd="0" destOrd="0" presId="urn:microsoft.com/office/officeart/2005/8/layout/default"/>
    <dgm:cxn modelId="{498121B9-9AE6-4720-AFB5-103D7C616FAF}" srcId="{178A95BD-5EF1-4DD9-8B82-74F81876C422}" destId="{3CE03546-3E88-4EF7-AE28-33D7E5F1CE11}" srcOrd="3" destOrd="0" parTransId="{1C3C469E-0A48-4057-A13E-D99CD72229A3}" sibTransId="{987EAB2B-ED79-4422-8C74-F31469D4C77C}"/>
    <dgm:cxn modelId="{8EF1FAC2-E5DA-472D-8CCB-2F3C8F65ABF4}" srcId="{178A95BD-5EF1-4DD9-8B82-74F81876C422}" destId="{6E9D51C7-2BDC-4E64-AB04-2D1B6628B12C}" srcOrd="1" destOrd="0" parTransId="{573B1686-5144-4517-B340-FB355C811F55}" sibTransId="{947FCEEE-106D-4E6E-ABD1-80CD9395A118}"/>
    <dgm:cxn modelId="{11AF3FDE-BFA4-4005-BF42-19405B047960}" type="presOf" srcId="{D359BB80-CD94-4815-BAC6-0AAEF16A4057}" destId="{38EDAFFC-9671-4EDB-B251-374622B056A7}" srcOrd="0" destOrd="0" presId="urn:microsoft.com/office/officeart/2005/8/layout/default"/>
    <dgm:cxn modelId="{EE664DEB-78EB-47C6-A614-B5B5CF7E36F3}" srcId="{178A95BD-5EF1-4DD9-8B82-74F81876C422}" destId="{194D2878-9D2B-4B92-A8EE-BC6C95E13BCF}" srcOrd="0" destOrd="0" parTransId="{FC028F54-250D-4C3B-9913-91194AFF84B4}" sibTransId="{7A386FD8-5993-4BA7-BBB3-6D2C9A6E1D23}"/>
    <dgm:cxn modelId="{D8CF34EF-CAC3-41C6-910D-DBB70AE2A260}" type="presParOf" srcId="{09180FA8-D9F0-4F96-B794-03A82F70F39E}" destId="{FF6E13E8-CC96-486A-B3B7-F99E818A5EBF}" srcOrd="0" destOrd="0" presId="urn:microsoft.com/office/officeart/2005/8/layout/default"/>
    <dgm:cxn modelId="{C12C13BC-DBBA-4EFA-A064-EC4DE8D4775D}" type="presParOf" srcId="{09180FA8-D9F0-4F96-B794-03A82F70F39E}" destId="{0D7D4FF8-A062-4409-8E6D-D371738AEC6F}" srcOrd="1" destOrd="0" presId="urn:microsoft.com/office/officeart/2005/8/layout/default"/>
    <dgm:cxn modelId="{70D89D8C-C392-4476-87DB-430FFFF141AA}" type="presParOf" srcId="{09180FA8-D9F0-4F96-B794-03A82F70F39E}" destId="{4498728C-4F34-470B-9BD3-5584A2E0C75A}" srcOrd="2" destOrd="0" presId="urn:microsoft.com/office/officeart/2005/8/layout/default"/>
    <dgm:cxn modelId="{245588BE-9FE8-4CF5-A515-DCF1E55BE9CF}" type="presParOf" srcId="{09180FA8-D9F0-4F96-B794-03A82F70F39E}" destId="{6BEDE549-C4D2-4E0D-B86B-8A6A4DF31865}" srcOrd="3" destOrd="0" presId="urn:microsoft.com/office/officeart/2005/8/layout/default"/>
    <dgm:cxn modelId="{C52BDE1E-61C4-4321-8145-680C3125C5FA}" type="presParOf" srcId="{09180FA8-D9F0-4F96-B794-03A82F70F39E}" destId="{38EDAFFC-9671-4EDB-B251-374622B056A7}" srcOrd="4" destOrd="0" presId="urn:microsoft.com/office/officeart/2005/8/layout/default"/>
    <dgm:cxn modelId="{4E10CA77-3E19-479B-8609-D82C1F6D469E}" type="presParOf" srcId="{09180FA8-D9F0-4F96-B794-03A82F70F39E}" destId="{A31F1AC0-C733-49D4-9194-91A77A570E06}" srcOrd="5" destOrd="0" presId="urn:microsoft.com/office/officeart/2005/8/layout/default"/>
    <dgm:cxn modelId="{DFBE9A2F-7D80-4806-B36B-F718C3F7CECA}" type="presParOf" srcId="{09180FA8-D9F0-4F96-B794-03A82F70F39E}" destId="{7CADBD55-D638-4DFA-9279-518168BA4787}"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8A95BD-5EF1-4DD9-8B82-74F81876C42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CA"/>
        </a:p>
      </dgm:t>
    </dgm:pt>
    <dgm:pt modelId="{194D2878-9D2B-4B92-A8EE-BC6C95E13BCF}">
      <dgm:prSet phldrT="[Text]"/>
      <dgm:spPr>
        <a:solidFill>
          <a:schemeClr val="bg2"/>
        </a:solidFill>
      </dgm:spPr>
      <dgm:t>
        <a:bodyPr/>
        <a:lstStyle/>
        <a:p>
          <a:r>
            <a:rPr lang="en-US" dirty="0"/>
            <a:t>Quick Wins</a:t>
          </a:r>
          <a:endParaRPr lang="en-CA" dirty="0"/>
        </a:p>
      </dgm:t>
    </dgm:pt>
    <dgm:pt modelId="{FC028F54-250D-4C3B-9913-91194AFF84B4}" type="parTrans" cxnId="{EE664DEB-78EB-47C6-A614-B5B5CF7E36F3}">
      <dgm:prSet/>
      <dgm:spPr/>
      <dgm:t>
        <a:bodyPr/>
        <a:lstStyle/>
        <a:p>
          <a:endParaRPr lang="en-CA"/>
        </a:p>
      </dgm:t>
    </dgm:pt>
    <dgm:pt modelId="{7A386FD8-5993-4BA7-BBB3-6D2C9A6E1D23}" type="sibTrans" cxnId="{EE664DEB-78EB-47C6-A614-B5B5CF7E36F3}">
      <dgm:prSet/>
      <dgm:spPr/>
      <dgm:t>
        <a:bodyPr/>
        <a:lstStyle/>
        <a:p>
          <a:endParaRPr lang="en-CA"/>
        </a:p>
      </dgm:t>
    </dgm:pt>
    <dgm:pt modelId="{6E9D51C7-2BDC-4E64-AB04-2D1B6628B12C}">
      <dgm:prSet phldrT="[Text]"/>
      <dgm:spPr>
        <a:solidFill>
          <a:schemeClr val="bg2"/>
        </a:solidFill>
      </dgm:spPr>
      <dgm:t>
        <a:bodyPr/>
        <a:lstStyle/>
        <a:p>
          <a:r>
            <a:rPr lang="en-US" dirty="0"/>
            <a:t>Major Projects</a:t>
          </a:r>
          <a:endParaRPr lang="en-CA" dirty="0"/>
        </a:p>
      </dgm:t>
    </dgm:pt>
    <dgm:pt modelId="{573B1686-5144-4517-B340-FB355C811F55}" type="parTrans" cxnId="{8EF1FAC2-E5DA-472D-8CCB-2F3C8F65ABF4}">
      <dgm:prSet/>
      <dgm:spPr/>
      <dgm:t>
        <a:bodyPr/>
        <a:lstStyle/>
        <a:p>
          <a:endParaRPr lang="en-CA"/>
        </a:p>
      </dgm:t>
    </dgm:pt>
    <dgm:pt modelId="{947FCEEE-106D-4E6E-ABD1-80CD9395A118}" type="sibTrans" cxnId="{8EF1FAC2-E5DA-472D-8CCB-2F3C8F65ABF4}">
      <dgm:prSet/>
      <dgm:spPr/>
      <dgm:t>
        <a:bodyPr/>
        <a:lstStyle/>
        <a:p>
          <a:endParaRPr lang="en-CA"/>
        </a:p>
      </dgm:t>
    </dgm:pt>
    <dgm:pt modelId="{D359BB80-CD94-4815-BAC6-0AAEF16A4057}">
      <dgm:prSet phldrT="[Text]"/>
      <dgm:spPr>
        <a:solidFill>
          <a:schemeClr val="bg2"/>
        </a:solidFill>
      </dgm:spPr>
      <dgm:t>
        <a:bodyPr/>
        <a:lstStyle/>
        <a:p>
          <a:r>
            <a:rPr lang="en-US" dirty="0"/>
            <a:t>Fill Ins</a:t>
          </a:r>
          <a:endParaRPr lang="en-CA" dirty="0"/>
        </a:p>
      </dgm:t>
    </dgm:pt>
    <dgm:pt modelId="{90B36B79-F44D-416E-9DED-9A8627FB330C}" type="parTrans" cxnId="{412ACE68-496B-49A2-9839-0CCA7351B79E}">
      <dgm:prSet/>
      <dgm:spPr/>
      <dgm:t>
        <a:bodyPr/>
        <a:lstStyle/>
        <a:p>
          <a:endParaRPr lang="en-CA"/>
        </a:p>
      </dgm:t>
    </dgm:pt>
    <dgm:pt modelId="{DFD707C5-63B2-4232-87CA-9334FE542157}" type="sibTrans" cxnId="{412ACE68-496B-49A2-9839-0CCA7351B79E}">
      <dgm:prSet/>
      <dgm:spPr/>
      <dgm:t>
        <a:bodyPr/>
        <a:lstStyle/>
        <a:p>
          <a:endParaRPr lang="en-CA"/>
        </a:p>
      </dgm:t>
    </dgm:pt>
    <dgm:pt modelId="{3CE03546-3E88-4EF7-AE28-33D7E5F1CE11}">
      <dgm:prSet phldrT="[Text]"/>
      <dgm:spPr>
        <a:solidFill>
          <a:schemeClr val="bg2"/>
        </a:solidFill>
      </dgm:spPr>
      <dgm:t>
        <a:bodyPr/>
        <a:lstStyle/>
        <a:p>
          <a:r>
            <a:rPr lang="en-US" dirty="0"/>
            <a:t>Thankless Tasks</a:t>
          </a:r>
          <a:endParaRPr lang="en-CA" dirty="0"/>
        </a:p>
      </dgm:t>
    </dgm:pt>
    <dgm:pt modelId="{1C3C469E-0A48-4057-A13E-D99CD72229A3}" type="parTrans" cxnId="{498121B9-9AE6-4720-AFB5-103D7C616FAF}">
      <dgm:prSet/>
      <dgm:spPr/>
      <dgm:t>
        <a:bodyPr/>
        <a:lstStyle/>
        <a:p>
          <a:endParaRPr lang="en-CA"/>
        </a:p>
      </dgm:t>
    </dgm:pt>
    <dgm:pt modelId="{987EAB2B-ED79-4422-8C74-F31469D4C77C}" type="sibTrans" cxnId="{498121B9-9AE6-4720-AFB5-103D7C616FAF}">
      <dgm:prSet/>
      <dgm:spPr/>
      <dgm:t>
        <a:bodyPr/>
        <a:lstStyle/>
        <a:p>
          <a:endParaRPr lang="en-CA"/>
        </a:p>
      </dgm:t>
    </dgm:pt>
    <dgm:pt modelId="{09180FA8-D9F0-4F96-B794-03A82F70F39E}" type="pres">
      <dgm:prSet presAssocID="{178A95BD-5EF1-4DD9-8B82-74F81876C422}" presName="diagram" presStyleCnt="0">
        <dgm:presLayoutVars>
          <dgm:dir/>
          <dgm:resizeHandles val="exact"/>
        </dgm:presLayoutVars>
      </dgm:prSet>
      <dgm:spPr/>
    </dgm:pt>
    <dgm:pt modelId="{FF6E13E8-CC96-486A-B3B7-F99E818A5EBF}" type="pres">
      <dgm:prSet presAssocID="{194D2878-9D2B-4B92-A8EE-BC6C95E13BCF}" presName="node" presStyleLbl="node1" presStyleIdx="0" presStyleCnt="4">
        <dgm:presLayoutVars>
          <dgm:bulletEnabled val="1"/>
        </dgm:presLayoutVars>
      </dgm:prSet>
      <dgm:spPr/>
    </dgm:pt>
    <dgm:pt modelId="{0D7D4FF8-A062-4409-8E6D-D371738AEC6F}" type="pres">
      <dgm:prSet presAssocID="{7A386FD8-5993-4BA7-BBB3-6D2C9A6E1D23}" presName="sibTrans" presStyleCnt="0"/>
      <dgm:spPr/>
    </dgm:pt>
    <dgm:pt modelId="{4498728C-4F34-470B-9BD3-5584A2E0C75A}" type="pres">
      <dgm:prSet presAssocID="{6E9D51C7-2BDC-4E64-AB04-2D1B6628B12C}" presName="node" presStyleLbl="node1" presStyleIdx="1" presStyleCnt="4">
        <dgm:presLayoutVars>
          <dgm:bulletEnabled val="1"/>
        </dgm:presLayoutVars>
      </dgm:prSet>
      <dgm:spPr/>
    </dgm:pt>
    <dgm:pt modelId="{6BEDE549-C4D2-4E0D-B86B-8A6A4DF31865}" type="pres">
      <dgm:prSet presAssocID="{947FCEEE-106D-4E6E-ABD1-80CD9395A118}" presName="sibTrans" presStyleCnt="0"/>
      <dgm:spPr/>
    </dgm:pt>
    <dgm:pt modelId="{38EDAFFC-9671-4EDB-B251-374622B056A7}" type="pres">
      <dgm:prSet presAssocID="{D359BB80-CD94-4815-BAC6-0AAEF16A4057}" presName="node" presStyleLbl="node1" presStyleIdx="2" presStyleCnt="4">
        <dgm:presLayoutVars>
          <dgm:bulletEnabled val="1"/>
        </dgm:presLayoutVars>
      </dgm:prSet>
      <dgm:spPr/>
    </dgm:pt>
    <dgm:pt modelId="{A31F1AC0-C733-49D4-9194-91A77A570E06}" type="pres">
      <dgm:prSet presAssocID="{DFD707C5-63B2-4232-87CA-9334FE542157}" presName="sibTrans" presStyleCnt="0"/>
      <dgm:spPr/>
    </dgm:pt>
    <dgm:pt modelId="{7CADBD55-D638-4DFA-9279-518168BA4787}" type="pres">
      <dgm:prSet presAssocID="{3CE03546-3E88-4EF7-AE28-33D7E5F1CE11}" presName="node" presStyleLbl="node1" presStyleIdx="3" presStyleCnt="4">
        <dgm:presLayoutVars>
          <dgm:bulletEnabled val="1"/>
        </dgm:presLayoutVars>
      </dgm:prSet>
      <dgm:spPr/>
    </dgm:pt>
  </dgm:ptLst>
  <dgm:cxnLst>
    <dgm:cxn modelId="{D37F5E36-1B38-4571-98D0-B2A1A9598F26}" type="presOf" srcId="{178A95BD-5EF1-4DD9-8B82-74F81876C422}" destId="{09180FA8-D9F0-4F96-B794-03A82F70F39E}" srcOrd="0" destOrd="0" presId="urn:microsoft.com/office/officeart/2005/8/layout/default"/>
    <dgm:cxn modelId="{412ACE68-496B-49A2-9839-0CCA7351B79E}" srcId="{178A95BD-5EF1-4DD9-8B82-74F81876C422}" destId="{D359BB80-CD94-4815-BAC6-0AAEF16A4057}" srcOrd="2" destOrd="0" parTransId="{90B36B79-F44D-416E-9DED-9A8627FB330C}" sibTransId="{DFD707C5-63B2-4232-87CA-9334FE542157}"/>
    <dgm:cxn modelId="{FC86DC59-60EA-462F-AF7A-78D2603634A3}" type="presOf" srcId="{6E9D51C7-2BDC-4E64-AB04-2D1B6628B12C}" destId="{4498728C-4F34-470B-9BD3-5584A2E0C75A}" srcOrd="0" destOrd="0" presId="urn:microsoft.com/office/officeart/2005/8/layout/default"/>
    <dgm:cxn modelId="{7017DEAD-8EDD-4E30-A84A-D1D5AF49DE59}" type="presOf" srcId="{3CE03546-3E88-4EF7-AE28-33D7E5F1CE11}" destId="{7CADBD55-D638-4DFA-9279-518168BA4787}" srcOrd="0" destOrd="0" presId="urn:microsoft.com/office/officeart/2005/8/layout/default"/>
    <dgm:cxn modelId="{008C90AE-F356-4C27-A124-AC1848D28B75}" type="presOf" srcId="{194D2878-9D2B-4B92-A8EE-BC6C95E13BCF}" destId="{FF6E13E8-CC96-486A-B3B7-F99E818A5EBF}" srcOrd="0" destOrd="0" presId="urn:microsoft.com/office/officeart/2005/8/layout/default"/>
    <dgm:cxn modelId="{498121B9-9AE6-4720-AFB5-103D7C616FAF}" srcId="{178A95BD-5EF1-4DD9-8B82-74F81876C422}" destId="{3CE03546-3E88-4EF7-AE28-33D7E5F1CE11}" srcOrd="3" destOrd="0" parTransId="{1C3C469E-0A48-4057-A13E-D99CD72229A3}" sibTransId="{987EAB2B-ED79-4422-8C74-F31469D4C77C}"/>
    <dgm:cxn modelId="{8EF1FAC2-E5DA-472D-8CCB-2F3C8F65ABF4}" srcId="{178A95BD-5EF1-4DD9-8B82-74F81876C422}" destId="{6E9D51C7-2BDC-4E64-AB04-2D1B6628B12C}" srcOrd="1" destOrd="0" parTransId="{573B1686-5144-4517-B340-FB355C811F55}" sibTransId="{947FCEEE-106D-4E6E-ABD1-80CD9395A118}"/>
    <dgm:cxn modelId="{11AF3FDE-BFA4-4005-BF42-19405B047960}" type="presOf" srcId="{D359BB80-CD94-4815-BAC6-0AAEF16A4057}" destId="{38EDAFFC-9671-4EDB-B251-374622B056A7}" srcOrd="0" destOrd="0" presId="urn:microsoft.com/office/officeart/2005/8/layout/default"/>
    <dgm:cxn modelId="{EE664DEB-78EB-47C6-A614-B5B5CF7E36F3}" srcId="{178A95BD-5EF1-4DD9-8B82-74F81876C422}" destId="{194D2878-9D2B-4B92-A8EE-BC6C95E13BCF}" srcOrd="0" destOrd="0" parTransId="{FC028F54-250D-4C3B-9913-91194AFF84B4}" sibTransId="{7A386FD8-5993-4BA7-BBB3-6D2C9A6E1D23}"/>
    <dgm:cxn modelId="{D8CF34EF-CAC3-41C6-910D-DBB70AE2A260}" type="presParOf" srcId="{09180FA8-D9F0-4F96-B794-03A82F70F39E}" destId="{FF6E13E8-CC96-486A-B3B7-F99E818A5EBF}" srcOrd="0" destOrd="0" presId="urn:microsoft.com/office/officeart/2005/8/layout/default"/>
    <dgm:cxn modelId="{C12C13BC-DBBA-4EFA-A064-EC4DE8D4775D}" type="presParOf" srcId="{09180FA8-D9F0-4F96-B794-03A82F70F39E}" destId="{0D7D4FF8-A062-4409-8E6D-D371738AEC6F}" srcOrd="1" destOrd="0" presId="urn:microsoft.com/office/officeart/2005/8/layout/default"/>
    <dgm:cxn modelId="{70D89D8C-C392-4476-87DB-430FFFF141AA}" type="presParOf" srcId="{09180FA8-D9F0-4F96-B794-03A82F70F39E}" destId="{4498728C-4F34-470B-9BD3-5584A2E0C75A}" srcOrd="2" destOrd="0" presId="urn:microsoft.com/office/officeart/2005/8/layout/default"/>
    <dgm:cxn modelId="{245588BE-9FE8-4CF5-A515-DCF1E55BE9CF}" type="presParOf" srcId="{09180FA8-D9F0-4F96-B794-03A82F70F39E}" destId="{6BEDE549-C4D2-4E0D-B86B-8A6A4DF31865}" srcOrd="3" destOrd="0" presId="urn:microsoft.com/office/officeart/2005/8/layout/default"/>
    <dgm:cxn modelId="{C52BDE1E-61C4-4321-8145-680C3125C5FA}" type="presParOf" srcId="{09180FA8-D9F0-4F96-B794-03A82F70F39E}" destId="{38EDAFFC-9671-4EDB-B251-374622B056A7}" srcOrd="4" destOrd="0" presId="urn:microsoft.com/office/officeart/2005/8/layout/default"/>
    <dgm:cxn modelId="{4E10CA77-3E19-479B-8609-D82C1F6D469E}" type="presParOf" srcId="{09180FA8-D9F0-4F96-B794-03A82F70F39E}" destId="{A31F1AC0-C733-49D4-9194-91A77A570E06}" srcOrd="5" destOrd="0" presId="urn:microsoft.com/office/officeart/2005/8/layout/default"/>
    <dgm:cxn modelId="{DFBE9A2F-7D80-4806-B36B-F718C3F7CECA}" type="presParOf" srcId="{09180FA8-D9F0-4F96-B794-03A82F70F39E}" destId="{7CADBD55-D638-4DFA-9279-518168BA4787}"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6E13E8-CC96-486A-B3B7-F99E818A5EBF}">
      <dsp:nvSpPr>
        <dsp:cNvPr id="0" name=""/>
        <dsp:cNvSpPr/>
      </dsp:nvSpPr>
      <dsp:spPr>
        <a:xfrm>
          <a:off x="453" y="333208"/>
          <a:ext cx="1767159" cy="1060295"/>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Quick Wins</a:t>
          </a:r>
          <a:endParaRPr lang="en-CA" sz="2600" kern="1200" dirty="0"/>
        </a:p>
      </dsp:txBody>
      <dsp:txXfrm>
        <a:off x="453" y="333208"/>
        <a:ext cx="1767159" cy="1060295"/>
      </dsp:txXfrm>
    </dsp:sp>
    <dsp:sp modelId="{4498728C-4F34-470B-9BD3-5584A2E0C75A}">
      <dsp:nvSpPr>
        <dsp:cNvPr id="0" name=""/>
        <dsp:cNvSpPr/>
      </dsp:nvSpPr>
      <dsp:spPr>
        <a:xfrm>
          <a:off x="1944328" y="333208"/>
          <a:ext cx="1767159" cy="1060295"/>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Major Projects</a:t>
          </a:r>
          <a:endParaRPr lang="en-CA" sz="2600" kern="1200" dirty="0"/>
        </a:p>
      </dsp:txBody>
      <dsp:txXfrm>
        <a:off x="1944328" y="333208"/>
        <a:ext cx="1767159" cy="1060295"/>
      </dsp:txXfrm>
    </dsp:sp>
    <dsp:sp modelId="{38EDAFFC-9671-4EDB-B251-374622B056A7}">
      <dsp:nvSpPr>
        <dsp:cNvPr id="0" name=""/>
        <dsp:cNvSpPr/>
      </dsp:nvSpPr>
      <dsp:spPr>
        <a:xfrm>
          <a:off x="453" y="1570219"/>
          <a:ext cx="1767159" cy="1060295"/>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Fill Ins</a:t>
          </a:r>
          <a:endParaRPr lang="en-CA" sz="2600" kern="1200" dirty="0"/>
        </a:p>
      </dsp:txBody>
      <dsp:txXfrm>
        <a:off x="453" y="1570219"/>
        <a:ext cx="1767159" cy="1060295"/>
      </dsp:txXfrm>
    </dsp:sp>
    <dsp:sp modelId="{7CADBD55-D638-4DFA-9279-518168BA4787}">
      <dsp:nvSpPr>
        <dsp:cNvPr id="0" name=""/>
        <dsp:cNvSpPr/>
      </dsp:nvSpPr>
      <dsp:spPr>
        <a:xfrm>
          <a:off x="1944328" y="1570219"/>
          <a:ext cx="1767159" cy="1060295"/>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Thankless Tasks</a:t>
          </a:r>
          <a:endParaRPr lang="en-CA" sz="2600" kern="1200" dirty="0"/>
        </a:p>
      </dsp:txBody>
      <dsp:txXfrm>
        <a:off x="1944328" y="1570219"/>
        <a:ext cx="1767159" cy="10602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6E13E8-CC96-486A-B3B7-F99E818A5EBF}">
      <dsp:nvSpPr>
        <dsp:cNvPr id="0" name=""/>
        <dsp:cNvSpPr/>
      </dsp:nvSpPr>
      <dsp:spPr>
        <a:xfrm>
          <a:off x="453" y="333208"/>
          <a:ext cx="1767159" cy="1060295"/>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Quick Wins</a:t>
          </a:r>
          <a:endParaRPr lang="en-CA" sz="2600" kern="1200" dirty="0"/>
        </a:p>
      </dsp:txBody>
      <dsp:txXfrm>
        <a:off x="453" y="333208"/>
        <a:ext cx="1767159" cy="1060295"/>
      </dsp:txXfrm>
    </dsp:sp>
    <dsp:sp modelId="{4498728C-4F34-470B-9BD3-5584A2E0C75A}">
      <dsp:nvSpPr>
        <dsp:cNvPr id="0" name=""/>
        <dsp:cNvSpPr/>
      </dsp:nvSpPr>
      <dsp:spPr>
        <a:xfrm>
          <a:off x="1944328" y="333208"/>
          <a:ext cx="1767159" cy="1060295"/>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Major Projects</a:t>
          </a:r>
          <a:endParaRPr lang="en-CA" sz="2600" kern="1200" dirty="0"/>
        </a:p>
      </dsp:txBody>
      <dsp:txXfrm>
        <a:off x="1944328" y="333208"/>
        <a:ext cx="1767159" cy="1060295"/>
      </dsp:txXfrm>
    </dsp:sp>
    <dsp:sp modelId="{38EDAFFC-9671-4EDB-B251-374622B056A7}">
      <dsp:nvSpPr>
        <dsp:cNvPr id="0" name=""/>
        <dsp:cNvSpPr/>
      </dsp:nvSpPr>
      <dsp:spPr>
        <a:xfrm>
          <a:off x="453" y="1570219"/>
          <a:ext cx="1767159" cy="1060295"/>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Fill Ins</a:t>
          </a:r>
          <a:endParaRPr lang="en-CA" sz="2600" kern="1200" dirty="0"/>
        </a:p>
      </dsp:txBody>
      <dsp:txXfrm>
        <a:off x="453" y="1570219"/>
        <a:ext cx="1767159" cy="1060295"/>
      </dsp:txXfrm>
    </dsp:sp>
    <dsp:sp modelId="{7CADBD55-D638-4DFA-9279-518168BA4787}">
      <dsp:nvSpPr>
        <dsp:cNvPr id="0" name=""/>
        <dsp:cNvSpPr/>
      </dsp:nvSpPr>
      <dsp:spPr>
        <a:xfrm>
          <a:off x="1944328" y="1570219"/>
          <a:ext cx="1767159" cy="1060295"/>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Thankless Tasks</a:t>
          </a:r>
          <a:endParaRPr lang="en-CA" sz="2600" kern="1200" dirty="0"/>
        </a:p>
      </dsp:txBody>
      <dsp:txXfrm>
        <a:off x="1944328" y="1570219"/>
        <a:ext cx="1767159" cy="106029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ed319f9d10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ed319f9d10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e9913ab09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e9913ab09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ed319f9d10_0_3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ed319f9d10_0_3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e9913ab097_2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e9913ab097_2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-action priority matrices can be used to assess both the impact of a quality gap AND the value of different interventions</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eb71ffcc7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eb71ffcc7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e7ec746d38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e7ec746d38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e7e1e688b6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e7e1e688b6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-the purpose of QI teaching in this context is clinical QI, though it can be used in other settings as well </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e6f44fb69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e6f44fb69c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-have all trainees split into pairs to select a quality gap. It must arise directly from their training experiences</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ed319f9d10_0_3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ed319f9d10_0_3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-go over the gaps developed by each group </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ed319f9d10_0_3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ed319f9d10_0_3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e7e1e688b6_0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e7e1e688b6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e7e1e688b6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e7e1e688b6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e7e1e688b6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e7e1e688b6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-discuss the characteristics of process maps</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e7e1e688b6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e7e1e688b6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Describe how this is an example of why understanding current practices is important. Also that knowing current practices informs </a:t>
            </a:r>
            <a:r>
              <a:rPr lang="en-CA" i="1" dirty="0"/>
              <a:t>where </a:t>
            </a:r>
            <a:r>
              <a:rPr lang="en-CA" i="0" dirty="0"/>
              <a:t>a QI intervention is made </a:t>
            </a: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e7e1e688b6_0_2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e7e1e688b6_0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CA" dirty="0"/>
              <a:t>-Overview of the 5 whys skill </a:t>
            </a: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ed319f9d10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ed319f9d10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914400" lvl="1" indent="-298450" algn="l" rtl="0">
              <a:lnSpc>
                <a:spcPct val="115000"/>
              </a:lnSpc>
              <a:spcBef>
                <a:spcPts val="0"/>
              </a:spcBef>
              <a:spcAft>
                <a:spcPts val="0"/>
              </a:spcAft>
              <a:buClr>
                <a:schemeClr val="dk1"/>
              </a:buClr>
              <a:buSzPts val="1100"/>
              <a:buAutoNum type="alphaLcPeriod"/>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d6cf44e287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d6cf44e287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Demonstrate a different version of the 5 whys through the </a:t>
            </a:r>
            <a:r>
              <a:rPr lang="en-CA" dirty="0" err="1"/>
              <a:t>swiss</a:t>
            </a:r>
            <a:r>
              <a:rPr lang="en-CA" dirty="0"/>
              <a:t> cheese model </a:t>
            </a: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e7e1e688b6_0_1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e7e1e688b6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Explain the characteristics of fishbone diagrams. Highlight the different types of ‘root causes’ typical in QI </a:t>
            </a: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ed319f9d10_0_3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ed319f9d10_0_3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ed319f9d10_0_3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ed319f9d10_0_3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ed319f9d10_0_3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ed319f9d10_0_3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d6cf44e287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d6cf44e287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-Use this as an opportunity to discuss the QI was derived from best practices in other industries (manufacturing)</a:t>
            </a:r>
          </a:p>
          <a:p>
            <a:pPr marL="0" lvl="0" indent="0" algn="l" rtl="0">
              <a:spcBef>
                <a:spcPts val="0"/>
              </a:spcBef>
              <a:spcAft>
                <a:spcPts val="0"/>
              </a:spcAft>
              <a:buNone/>
            </a:pPr>
            <a:r>
              <a:rPr lang="en-CA" dirty="0"/>
              <a:t>-Provide an overview of the impact the report ‘to err is human’ had on education</a:t>
            </a:r>
          </a:p>
          <a:p>
            <a:pPr marL="0" lvl="0" indent="0" algn="l" rtl="0">
              <a:spcBef>
                <a:spcPts val="0"/>
              </a:spcBef>
              <a:spcAft>
                <a:spcPts val="0"/>
              </a:spcAft>
              <a:buNone/>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e7ec746d38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e7ec746d38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Explain the model for improvement, derived from IHI</a:t>
            </a: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e7e1e688b6_0_2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e7e1e688b6_0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Describe the characteristics of aim statements. Contrast this with SMART goals </a:t>
            </a: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ed319f9d10_0_3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ed319f9d10_0_3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Describe how action priority matrices can be used to select an improvement </a:t>
            </a: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ed319f9d10_8_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ed319f9d10_8_1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Provided multiple examples of improvements. These vary significantly in quality – could be used as an opportunity for the learners to brainstorm better change ideas and think about where on a priority matrix each of these would sit. </a:t>
            </a: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e7e1e688b6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e7e1e688b6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Describe the types of measures </a:t>
            </a:r>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ed319f9d10_0_3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ed319f9d10_0_3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ed319f9d10_0_3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ed319f9d10_0_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ed319f9d10_8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ged319f9d10_8_1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1050f8ec614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1050f8ec614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Discuss what PDSA is</a:t>
            </a:r>
            <a:endParaRPr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e6f44fb69c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e6f44fb69c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Illustrate how PDSAs lead to incremental change</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e7e1e688b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e7e1e688b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chemeClr val="dk1"/>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e7d92a2eb2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e7d92a2eb2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Describe each stage of a PDSA</a:t>
            </a:r>
            <a:endParaRPr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1050f8ec61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7" name="Google Shape;377;g1050f8ec61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Highlight the components of a ‘plan’ using the example </a:t>
            </a:r>
          </a:p>
          <a:p>
            <a:pPr marL="0" lvl="0" indent="0" algn="l" rtl="0">
              <a:spcBef>
                <a:spcPts val="0"/>
              </a:spcBef>
              <a:spcAft>
                <a:spcPts val="0"/>
              </a:spcAft>
              <a:buNone/>
            </a:pPr>
            <a:endParaRPr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ed319f9d10_0_3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ed319f9d10_0_3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ed319f9d10_0_4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 name="Google Shape;390;ged319f9d10_0_4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ed319f9d10_0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ed319f9d10_0_4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e7d92a2eb2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4" name="Google Shape;404;ge7d92a2eb2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Apply the PDSA to the e-reminder system. Note that this is not necessarily the best idea – just that this is an example to highlight how PDSAs function</a:t>
            </a:r>
            <a:endParaRPr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ed319f9d10_0_4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1" name="Google Shape;411;ged319f9d10_0_4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ed319f9d10_0_4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6" name="Google Shape;426;ged319f9d10_0_4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ed319f9d10_0_4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ed319f9d10_0_4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ed319f9d10_0_4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ed319f9d10_0_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e9913ab097_1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e9913ab097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endParaRPr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e7ec746d38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4" name="Google Shape;444;ge7ec746d38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d6cf44e287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0" name="Google Shape;450;gd6cf44e287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e7ec746d38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e7ec746d38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Describe QI vs QA </a:t>
            </a:r>
            <a:endParaRPr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ged319f9d10_0_4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6" name="Google Shape;476;ged319f9d10_0_4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1050f8ec614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3" name="Google Shape;483;g1050f8ec614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e9913ab097_2_11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 name="Google Shape;489;ge9913ab097_2_11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This slide will be useful to Canadian educators and is based on Royal College QI requirements in psychiatry. Please consider replacing this with an overview of standards from the relevant overseeing organization</a:t>
            </a:r>
            <a:endParaRPr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ed319f9d10_0_4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8" name="Google Shape;508;ged319f9d10_0_4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ec3b7165c3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ec3b7165c3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e7e1e688b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e7e1e688b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e9913ab097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e9913ab097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e9913ab097_2_7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e9913ab097_2_7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1" name="Google Shape;11;p2"/>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12" name="Google Shape;12;p2"/>
          <p:cNvSpPr txBox="1">
            <a:spLocks noGrp="1"/>
          </p:cNvSpPr>
          <p:nvPr>
            <p:ph type="subTitle" idx="1"/>
          </p:nvPr>
        </p:nvSpPr>
        <p:spPr>
          <a:xfrm>
            <a:off x="510450" y="3182313"/>
            <a:ext cx="8123100" cy="630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txBox="1">
            <a:spLocks noGrp="1"/>
          </p:cNvSpPr>
          <p:nvPr>
            <p:ph type="title" hasCustomPrompt="1"/>
          </p:nvPr>
        </p:nvSpPr>
        <p:spPr>
          <a:xfrm>
            <a:off x="311700" y="991475"/>
            <a:ext cx="8520600" cy="19179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a:spLocks noGrp="1"/>
          </p:cNvSpPr>
          <p:nvPr>
            <p:ph type="body" idx="1"/>
          </p:nvPr>
        </p:nvSpPr>
        <p:spPr>
          <a:xfrm>
            <a:off x="311700" y="3071300"/>
            <a:ext cx="8520600" cy="901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6" name="Google Shape;16;p3"/>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dk2"/>
              </a:buClr>
              <a:buSzPts val="3200"/>
              <a:buNone/>
              <a:defRPr sz="3200" b="1">
                <a:solidFill>
                  <a:schemeClr val="dk2"/>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dk2"/>
              </a:buClr>
              <a:buSzPts val="3200"/>
              <a:buNone/>
              <a:defRPr sz="3200" b="1">
                <a:solidFill>
                  <a:schemeClr val="dk2"/>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5" name="Google Shape;25;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dk2"/>
              </a:buClr>
              <a:buSzPts val="3200"/>
              <a:buNone/>
              <a:defRPr sz="3200" b="1">
                <a:solidFill>
                  <a:schemeClr val="dk2"/>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8160900" cy="755700"/>
          </a:xfrm>
          <a:prstGeom prst="rect">
            <a:avLst/>
          </a:prstGeom>
        </p:spPr>
        <p:txBody>
          <a:bodyPr spcFirstLastPara="1" wrap="square" lIns="91425" tIns="91425" rIns="91425" bIns="91425" anchor="b" anchorCtr="0">
            <a:normAutofit/>
          </a:bodyPr>
          <a:lstStyle>
            <a:lvl1pPr lvl="0">
              <a:spcBef>
                <a:spcPts val="0"/>
              </a:spcBef>
              <a:spcAft>
                <a:spcPts val="0"/>
              </a:spcAft>
              <a:buClr>
                <a:schemeClr val="dk2"/>
              </a:buClr>
              <a:buSzPts val="3200"/>
              <a:buNone/>
              <a:defRPr sz="3200" b="1">
                <a:solidFill>
                  <a:schemeClr val="dk2"/>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7" name="Google Shape;37;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lt2"/>
            </a:solidFill>
            <a:prstDash val="solid"/>
            <a:round/>
            <a:headEnd type="none" w="sm" len="sm"/>
            <a:tailEnd type="none" w="sm" len="sm"/>
          </a:ln>
        </p:spPr>
      </p:cxnSp>
      <p:sp>
        <p:nvSpPr>
          <p:cNvPr id="41" name="Google Shape;41;p9"/>
          <p:cNvSpPr txBox="1">
            <a:spLocks noGrp="1"/>
          </p:cNvSpPr>
          <p:nvPr>
            <p:ph type="title"/>
          </p:nvPr>
        </p:nvSpPr>
        <p:spPr>
          <a:xfrm>
            <a:off x="265500" y="1205825"/>
            <a:ext cx="4045200" cy="15096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dk2"/>
              </a:buClr>
              <a:buSzPts val="4200"/>
              <a:buNone/>
              <a:defRPr sz="4200" b="1">
                <a:solidFill>
                  <a:schemeClr val="dk2"/>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4" name="Google Shape;44;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68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None/>
              <a:defRPr sz="2100"/>
            </a:lvl1pPr>
          </a:lstStyle>
          <a:p>
            <a:endParaRPr/>
          </a:p>
        </p:txBody>
      </p:sp>
      <p:sp>
        <p:nvSpPr>
          <p:cNvPr id="47" name="Google Shape;47;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pearmin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marL="914400" lvl="1"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marL="1371600" lvl="2"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marL="1828800" lvl="3"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marL="2286000" lvl="4"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marL="2743200" lvl="5"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marL="3200400" lvl="6"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marL="3657600" lvl="7"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marL="4114800" lvl="8"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hyperlink" Target="https://doi.org/10.15766/mep_2374-8265.10482"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hyperlink" Target="https://commons.wikimedia.org/wiki/File:Swiss_cheese_model_of_accident_causation_with"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hyperlink" Target="https://www.kindpng.com/imgv/ixxJRhb_continuous-quality-improvement-pdsa-hd-png-download/"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hyperlink" Target="https://www.kindpng.com/imgv/ixxJRhb_continuous-quality-improvement-pdsa-hd-png-download/"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hyperlink" Target="https://www.kindpng.com/imgv/ixxJRhb_continuous-quality-improvement-pdsa-hd-png-download/"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3.xml"/><Relationship Id="rId1" Type="http://schemas.openxmlformats.org/officeDocument/2006/relationships/slideLayout" Target="../slideLayouts/slideLayout4.xml"/><Relationship Id="rId4" Type="http://schemas.openxmlformats.org/officeDocument/2006/relationships/hyperlink" Target="https://www.kindpng.com/imgv/ixxJRhb_continuous-quality-improvement-pdsa-hd-png-download/"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4.xml"/><Relationship Id="rId1" Type="http://schemas.openxmlformats.org/officeDocument/2006/relationships/slideLayout" Target="../slideLayouts/slideLayout4.xml"/><Relationship Id="rId4" Type="http://schemas.openxmlformats.org/officeDocument/2006/relationships/hyperlink" Target="https://www.kindpng.com/imgv/ixxJRhb_continuous-quality-improvement-pdsa-hd-png-download/"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title"/>
          </p:nvPr>
        </p:nvSpPr>
        <p:spPr>
          <a:xfrm>
            <a:off x="311700" y="991475"/>
            <a:ext cx="8520600" cy="1917900"/>
          </a:xfrm>
          <a:prstGeom prst="rect">
            <a:avLst/>
          </a:prstGeom>
        </p:spPr>
        <p:txBody>
          <a:bodyPr spcFirstLastPara="1" wrap="square" lIns="91425" tIns="91425" rIns="91425" bIns="91425" anchor="ctr" anchorCtr="0">
            <a:noAutofit/>
          </a:bodyPr>
          <a:lstStyle/>
          <a:p>
            <a:pPr marL="0" lvl="0" indent="0" algn="l" rtl="0">
              <a:lnSpc>
                <a:spcPct val="80000"/>
              </a:lnSpc>
              <a:spcBef>
                <a:spcPts val="0"/>
              </a:spcBef>
              <a:spcAft>
                <a:spcPts val="0"/>
              </a:spcAft>
              <a:buSzPts val="990"/>
              <a:buNone/>
            </a:pPr>
            <a:r>
              <a:rPr lang="en" sz="5100"/>
              <a:t>Please complete the pre-seminar survey. </a:t>
            </a:r>
            <a:endParaRPr sz="5100"/>
          </a:p>
        </p:txBody>
      </p:sp>
      <p:sp>
        <p:nvSpPr>
          <p:cNvPr id="60" name="Google Shape;60;p13"/>
          <p:cNvSpPr txBox="1">
            <a:spLocks noGrp="1"/>
          </p:cNvSpPr>
          <p:nvPr>
            <p:ph type="body" idx="1"/>
          </p:nvPr>
        </p:nvSpPr>
        <p:spPr>
          <a:xfrm>
            <a:off x="387900" y="2637625"/>
            <a:ext cx="7664700" cy="1449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422" i="1" dirty="0"/>
              <a:t>Estimated time to complete is 6-8 minutes.</a:t>
            </a:r>
            <a:br>
              <a:rPr lang="en" i="1" dirty="0"/>
            </a:br>
            <a:endParaRPr lang="en" i="1" dirty="0"/>
          </a:p>
          <a:p>
            <a:pPr marL="0" lvl="0" indent="0" algn="l" rtl="0">
              <a:spcBef>
                <a:spcPts val="0"/>
              </a:spcBef>
              <a:spcAft>
                <a:spcPts val="0"/>
              </a:spcAft>
              <a:buNone/>
            </a:pPr>
            <a:r>
              <a:rPr lang="en" i="1" dirty="0"/>
              <a:t>(Insert Evaluation)</a:t>
            </a:r>
            <a:br>
              <a:rPr lang="en" i="1" dirty="0"/>
            </a:br>
            <a:endParaRPr sz="1048" i="1" dirty="0">
              <a:solidFill>
                <a:schemeClr val="dk2"/>
              </a:solidFill>
            </a:endParaRPr>
          </a:p>
          <a:p>
            <a:pPr marL="0" lvl="0" indent="0" algn="l" rtl="0">
              <a:spcBef>
                <a:spcPts val="1200"/>
              </a:spcBef>
              <a:spcAft>
                <a:spcPts val="1200"/>
              </a:spcAft>
              <a:buNone/>
            </a:pPr>
            <a:endParaRPr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0"/>
        <p:cNvGrpSpPr/>
        <p:nvPr/>
      </p:nvGrpSpPr>
      <p:grpSpPr>
        <a:xfrm>
          <a:off x="0" y="0"/>
          <a:ext cx="0" cy="0"/>
          <a:chOff x="0" y="0"/>
          <a:chExt cx="0" cy="0"/>
        </a:xfrm>
      </p:grpSpPr>
      <p:sp>
        <p:nvSpPr>
          <p:cNvPr id="121" name="Google Shape;121;p22"/>
          <p:cNvSpPr txBox="1">
            <a:spLocks noGrp="1"/>
          </p:cNvSpPr>
          <p:nvPr>
            <p:ph type="title" idx="4294967295"/>
          </p:nvPr>
        </p:nvSpPr>
        <p:spPr>
          <a:xfrm>
            <a:off x="311700" y="445025"/>
            <a:ext cx="8520600" cy="1416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400" b="1">
                <a:solidFill>
                  <a:schemeClr val="lt1"/>
                </a:solidFill>
              </a:rPr>
              <a:t>Objective #2</a:t>
            </a:r>
            <a:r>
              <a:rPr lang="en" sz="3400">
                <a:solidFill>
                  <a:schemeClr val="lt1"/>
                </a:solidFill>
              </a:rPr>
              <a:t> </a:t>
            </a:r>
            <a:br>
              <a:rPr lang="en" sz="3400">
                <a:solidFill>
                  <a:schemeClr val="lt1"/>
                </a:solidFill>
              </a:rPr>
            </a:br>
            <a:r>
              <a:rPr lang="en" sz="2400" b="0">
                <a:solidFill>
                  <a:schemeClr val="lt1"/>
                </a:solidFill>
              </a:rPr>
              <a:t>Describe the dimensions of quality.</a:t>
            </a:r>
            <a:endParaRPr sz="2400" b="0">
              <a:solidFill>
                <a:schemeClr val="lt1"/>
              </a:solidFill>
            </a:endParaRPr>
          </a:p>
        </p:txBody>
      </p:sp>
      <p:sp>
        <p:nvSpPr>
          <p:cNvPr id="122" name="Google Shape;122;p22"/>
          <p:cNvSpPr txBox="1">
            <a:spLocks noGrp="1"/>
          </p:cNvSpPr>
          <p:nvPr>
            <p:ph type="body" idx="4294967295"/>
          </p:nvPr>
        </p:nvSpPr>
        <p:spPr>
          <a:xfrm>
            <a:off x="362825" y="1769025"/>
            <a:ext cx="8318700" cy="3154200"/>
          </a:xfrm>
          <a:prstGeom prst="rect">
            <a:avLst/>
          </a:prstGeom>
        </p:spPr>
        <p:txBody>
          <a:bodyPr spcFirstLastPara="1" wrap="square" lIns="91425" tIns="91425" rIns="91425" bIns="91425" anchor="t" anchorCtr="0">
            <a:normAutofit/>
          </a:bodyPr>
          <a:lstStyle/>
          <a:p>
            <a:pPr marL="0" lvl="0" indent="0" algn="l" rtl="0">
              <a:lnSpc>
                <a:spcPct val="95000"/>
              </a:lnSpc>
              <a:spcBef>
                <a:spcPts val="0"/>
              </a:spcBef>
              <a:spcAft>
                <a:spcPts val="0"/>
              </a:spcAft>
              <a:buSzPts val="1018"/>
              <a:buNone/>
            </a:pPr>
            <a:r>
              <a:rPr lang="en" sz="2120">
                <a:solidFill>
                  <a:schemeClr val="lt1"/>
                </a:solidFill>
              </a:rPr>
              <a:t>QI is a </a:t>
            </a:r>
            <a:r>
              <a:rPr lang="en" sz="2120" i="1">
                <a:solidFill>
                  <a:schemeClr val="lt1"/>
                </a:solidFill>
              </a:rPr>
              <a:t>systematic </a:t>
            </a:r>
            <a:r>
              <a:rPr lang="en" sz="2120">
                <a:solidFill>
                  <a:schemeClr val="lt1"/>
                </a:solidFill>
              </a:rPr>
              <a:t>approach to improving healthcare, often by addressing </a:t>
            </a:r>
            <a:r>
              <a:rPr lang="en" sz="2120" i="1">
                <a:solidFill>
                  <a:schemeClr val="lt1"/>
                </a:solidFill>
              </a:rPr>
              <a:t>quality gaps</a:t>
            </a:r>
            <a:r>
              <a:rPr lang="en" sz="2120">
                <a:solidFill>
                  <a:schemeClr val="lt1"/>
                </a:solidFill>
              </a:rPr>
              <a:t> in:</a:t>
            </a:r>
            <a:endParaRPr sz="2120">
              <a:solidFill>
                <a:schemeClr val="lt1"/>
              </a:solidFill>
            </a:endParaRPr>
          </a:p>
          <a:p>
            <a:pPr marL="457200" lvl="0" indent="-363220" algn="l" rtl="0">
              <a:lnSpc>
                <a:spcPct val="100000"/>
              </a:lnSpc>
              <a:spcBef>
                <a:spcPts val="1200"/>
              </a:spcBef>
              <a:spcAft>
                <a:spcPts val="0"/>
              </a:spcAft>
              <a:buClr>
                <a:schemeClr val="lt1"/>
              </a:buClr>
              <a:buSzPts val="2120"/>
              <a:buChar char="●"/>
            </a:pPr>
            <a:r>
              <a:rPr lang="en" sz="2120">
                <a:solidFill>
                  <a:schemeClr val="lt1"/>
                </a:solidFill>
              </a:rPr>
              <a:t>Safety</a:t>
            </a:r>
            <a:endParaRPr sz="2120">
              <a:solidFill>
                <a:schemeClr val="lt1"/>
              </a:solidFill>
            </a:endParaRPr>
          </a:p>
          <a:p>
            <a:pPr marL="457200" lvl="0" indent="-363220" algn="l" rtl="0">
              <a:lnSpc>
                <a:spcPct val="100000"/>
              </a:lnSpc>
              <a:spcBef>
                <a:spcPts val="0"/>
              </a:spcBef>
              <a:spcAft>
                <a:spcPts val="0"/>
              </a:spcAft>
              <a:buClr>
                <a:schemeClr val="lt1"/>
              </a:buClr>
              <a:buSzPts val="2120"/>
              <a:buChar char="●"/>
            </a:pPr>
            <a:r>
              <a:rPr lang="en" sz="2120">
                <a:solidFill>
                  <a:schemeClr val="lt1"/>
                </a:solidFill>
              </a:rPr>
              <a:t>Effectiveness</a:t>
            </a:r>
            <a:endParaRPr sz="2120">
              <a:solidFill>
                <a:schemeClr val="lt1"/>
              </a:solidFill>
            </a:endParaRPr>
          </a:p>
          <a:p>
            <a:pPr marL="457200" lvl="0" indent="-363220" algn="l" rtl="0">
              <a:lnSpc>
                <a:spcPct val="100000"/>
              </a:lnSpc>
              <a:spcBef>
                <a:spcPts val="0"/>
              </a:spcBef>
              <a:spcAft>
                <a:spcPts val="0"/>
              </a:spcAft>
              <a:buClr>
                <a:schemeClr val="lt1"/>
              </a:buClr>
              <a:buSzPts val="2120"/>
              <a:buChar char="●"/>
            </a:pPr>
            <a:r>
              <a:rPr lang="en" sz="2120">
                <a:solidFill>
                  <a:schemeClr val="lt1"/>
                </a:solidFill>
              </a:rPr>
              <a:t>Patient-Centeredness </a:t>
            </a:r>
            <a:endParaRPr sz="2120">
              <a:solidFill>
                <a:schemeClr val="lt1"/>
              </a:solidFill>
            </a:endParaRPr>
          </a:p>
          <a:p>
            <a:pPr marL="457200" lvl="0" indent="-363220" algn="l" rtl="0">
              <a:lnSpc>
                <a:spcPct val="100000"/>
              </a:lnSpc>
              <a:spcBef>
                <a:spcPts val="0"/>
              </a:spcBef>
              <a:spcAft>
                <a:spcPts val="0"/>
              </a:spcAft>
              <a:buClr>
                <a:schemeClr val="lt1"/>
              </a:buClr>
              <a:buSzPts val="2120"/>
              <a:buChar char="●"/>
            </a:pPr>
            <a:r>
              <a:rPr lang="en" sz="2120">
                <a:solidFill>
                  <a:schemeClr val="lt1"/>
                </a:solidFill>
              </a:rPr>
              <a:t>Timeliness</a:t>
            </a:r>
            <a:endParaRPr sz="2120">
              <a:solidFill>
                <a:schemeClr val="lt1"/>
              </a:solidFill>
            </a:endParaRPr>
          </a:p>
          <a:p>
            <a:pPr marL="457200" lvl="0" indent="-363220" algn="l" rtl="0">
              <a:lnSpc>
                <a:spcPct val="100000"/>
              </a:lnSpc>
              <a:spcBef>
                <a:spcPts val="0"/>
              </a:spcBef>
              <a:spcAft>
                <a:spcPts val="0"/>
              </a:spcAft>
              <a:buClr>
                <a:schemeClr val="lt1"/>
              </a:buClr>
              <a:buSzPts val="2120"/>
              <a:buChar char="●"/>
            </a:pPr>
            <a:r>
              <a:rPr lang="en" sz="2120">
                <a:solidFill>
                  <a:schemeClr val="lt1"/>
                </a:solidFill>
              </a:rPr>
              <a:t>Efficiency</a:t>
            </a:r>
            <a:endParaRPr sz="2120">
              <a:solidFill>
                <a:schemeClr val="lt1"/>
              </a:solidFill>
            </a:endParaRPr>
          </a:p>
          <a:p>
            <a:pPr marL="457200" lvl="0" indent="-363696" algn="l" rtl="0">
              <a:lnSpc>
                <a:spcPct val="100000"/>
              </a:lnSpc>
              <a:spcBef>
                <a:spcPts val="0"/>
              </a:spcBef>
              <a:spcAft>
                <a:spcPts val="0"/>
              </a:spcAft>
              <a:buClr>
                <a:schemeClr val="lt1"/>
              </a:buClr>
              <a:buSzPts val="2128"/>
              <a:buChar char="●"/>
            </a:pPr>
            <a:r>
              <a:rPr lang="en" sz="2120">
                <a:solidFill>
                  <a:schemeClr val="lt1"/>
                </a:solidFill>
              </a:rPr>
              <a:t>Equity</a:t>
            </a:r>
            <a:r>
              <a:rPr lang="en" sz="2027">
                <a:solidFill>
                  <a:schemeClr val="lt1"/>
                </a:solidFill>
              </a:rPr>
              <a:t> </a:t>
            </a:r>
            <a:endParaRPr sz="1565">
              <a:solidFill>
                <a:schemeClr val="lt1"/>
              </a:solidFill>
            </a:endParaRPr>
          </a:p>
        </p:txBody>
      </p:sp>
      <p:cxnSp>
        <p:nvCxnSpPr>
          <p:cNvPr id="123" name="Google Shape;123;p22"/>
          <p:cNvCxnSpPr/>
          <p:nvPr/>
        </p:nvCxnSpPr>
        <p:spPr>
          <a:xfrm>
            <a:off x="-10225" y="1595200"/>
            <a:ext cx="9162000" cy="0"/>
          </a:xfrm>
          <a:prstGeom prst="straightConnector1">
            <a:avLst/>
          </a:prstGeom>
          <a:noFill/>
          <a:ln w="19050" cap="flat" cmpd="sng">
            <a:solidFill>
              <a:schemeClr val="lt2"/>
            </a:solidFill>
            <a:prstDash val="solid"/>
            <a:round/>
            <a:headEnd type="none" w="med" len="med"/>
            <a:tailEnd type="none" w="med" len="med"/>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3"/>
          <p:cNvSpPr txBox="1">
            <a:spLocks noGrp="1"/>
          </p:cNvSpPr>
          <p:nvPr>
            <p:ph type="title"/>
          </p:nvPr>
        </p:nvSpPr>
        <p:spPr>
          <a:xfrm>
            <a:off x="510450" y="2209800"/>
            <a:ext cx="8123100" cy="778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100" b="1"/>
              <a:t>Objective #3</a:t>
            </a:r>
            <a:endParaRPr sz="5100"/>
          </a:p>
        </p:txBody>
      </p:sp>
      <p:sp>
        <p:nvSpPr>
          <p:cNvPr id="129" name="Google Shape;129;p23"/>
          <p:cNvSpPr txBox="1"/>
          <p:nvPr/>
        </p:nvSpPr>
        <p:spPr>
          <a:xfrm>
            <a:off x="600025" y="3001700"/>
            <a:ext cx="5901600" cy="627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877">
                <a:solidFill>
                  <a:schemeClr val="lt1"/>
                </a:solidFill>
                <a:latin typeface="Proxima Nova"/>
                <a:ea typeface="Proxima Nova"/>
                <a:cs typeface="Proxima Nova"/>
                <a:sym typeface="Proxima Nova"/>
              </a:rPr>
              <a:t>Find a ‘good’ quality gap</a:t>
            </a:r>
            <a:endParaRPr>
              <a:latin typeface="Proxima Nova"/>
              <a:ea typeface="Proxima Nova"/>
              <a:cs typeface="Proxima Nova"/>
              <a:sym typeface="Proxima Nov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4"/>
          <p:cNvSpPr txBox="1">
            <a:spLocks noGrp="1"/>
          </p:cNvSpPr>
          <p:nvPr>
            <p:ph type="body" idx="1"/>
          </p:nvPr>
        </p:nvSpPr>
        <p:spPr>
          <a:xfrm>
            <a:off x="626925" y="1391825"/>
            <a:ext cx="3678300" cy="3157200"/>
          </a:xfrm>
          <a:prstGeom prst="rect">
            <a:avLst/>
          </a:prstGeom>
        </p:spPr>
        <p:txBody>
          <a:bodyPr spcFirstLastPara="1" wrap="square" lIns="91425" tIns="91425" rIns="91425" bIns="91425" anchor="t" anchorCtr="0">
            <a:normAutofit/>
          </a:bodyPr>
          <a:lstStyle/>
          <a:p>
            <a:pPr marL="457200" lvl="0" indent="-355600" algn="l" rtl="0">
              <a:lnSpc>
                <a:spcPct val="100000"/>
              </a:lnSpc>
              <a:spcBef>
                <a:spcPts val="0"/>
              </a:spcBef>
              <a:spcAft>
                <a:spcPts val="0"/>
              </a:spcAft>
              <a:buSzPts val="2000"/>
              <a:buChar char="➔"/>
            </a:pPr>
            <a:r>
              <a:rPr lang="en" sz="2000" dirty="0"/>
              <a:t>Meaningful Impact</a:t>
            </a:r>
            <a:endParaRPr sz="500" dirty="0"/>
          </a:p>
          <a:p>
            <a:pPr marL="457200" lvl="0" indent="-355600" algn="l" rtl="0">
              <a:lnSpc>
                <a:spcPct val="100000"/>
              </a:lnSpc>
              <a:spcBef>
                <a:spcPts val="1000"/>
              </a:spcBef>
              <a:spcAft>
                <a:spcPts val="0"/>
              </a:spcAft>
              <a:buSzPts val="2000"/>
              <a:buChar char="➔"/>
            </a:pPr>
            <a:r>
              <a:rPr lang="en" sz="2000" dirty="0"/>
              <a:t>Well understood</a:t>
            </a:r>
            <a:endParaRPr sz="2000" dirty="0"/>
          </a:p>
          <a:p>
            <a:pPr marL="457200" lvl="0" indent="-355600" algn="l" rtl="0">
              <a:lnSpc>
                <a:spcPct val="100000"/>
              </a:lnSpc>
              <a:spcBef>
                <a:spcPts val="1000"/>
              </a:spcBef>
              <a:spcAft>
                <a:spcPts val="1000"/>
              </a:spcAft>
              <a:buSzPts val="2000"/>
              <a:buChar char="➔"/>
            </a:pPr>
            <a:r>
              <a:rPr lang="en" sz="2000" dirty="0"/>
              <a:t>Stakeholder buy-in</a:t>
            </a:r>
            <a:endParaRPr sz="2000" dirty="0"/>
          </a:p>
        </p:txBody>
      </p:sp>
      <p:sp>
        <p:nvSpPr>
          <p:cNvPr id="136" name="Google Shape;136;p24"/>
          <p:cNvSpPr txBox="1">
            <a:spLocks noGrp="1"/>
          </p:cNvSpPr>
          <p:nvPr>
            <p:ph type="title"/>
          </p:nvPr>
        </p:nvSpPr>
        <p:spPr>
          <a:xfrm>
            <a:off x="311700" y="5974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What Makes a “Good Gap”?</a:t>
            </a:r>
            <a:endParaRPr sz="3400">
              <a:solidFill>
                <a:schemeClr val="dk2"/>
              </a:solidFill>
            </a:endParaRPr>
          </a:p>
        </p:txBody>
      </p:sp>
      <p:grpSp>
        <p:nvGrpSpPr>
          <p:cNvPr id="13" name="Group 12">
            <a:extLst>
              <a:ext uri="{FF2B5EF4-FFF2-40B4-BE49-F238E27FC236}">
                <a16:creationId xmlns:a16="http://schemas.microsoft.com/office/drawing/2014/main" id="{D6B840A8-0282-23E3-DE43-82B51B34384A}"/>
              </a:ext>
            </a:extLst>
          </p:cNvPr>
          <p:cNvGrpSpPr/>
          <p:nvPr/>
        </p:nvGrpSpPr>
        <p:grpSpPr>
          <a:xfrm>
            <a:off x="4461211" y="1402228"/>
            <a:ext cx="4321282" cy="3215821"/>
            <a:chOff x="4461211" y="1402228"/>
            <a:chExt cx="4321282" cy="3215821"/>
          </a:xfrm>
        </p:grpSpPr>
        <p:graphicFrame>
          <p:nvGraphicFramePr>
            <p:cNvPr id="2" name="Diagram 1">
              <a:extLst>
                <a:ext uri="{FF2B5EF4-FFF2-40B4-BE49-F238E27FC236}">
                  <a16:creationId xmlns:a16="http://schemas.microsoft.com/office/drawing/2014/main" id="{A94E4036-B4E0-45FA-5000-6B48B7AE55B0}"/>
                </a:ext>
              </a:extLst>
            </p:cNvPr>
            <p:cNvGraphicFramePr/>
            <p:nvPr>
              <p:extLst>
                <p:ext uri="{D42A27DB-BD31-4B8C-83A1-F6EECF244321}">
                  <p14:modId xmlns:p14="http://schemas.microsoft.com/office/powerpoint/2010/main" val="3151250560"/>
                </p:ext>
              </p:extLst>
            </p:nvPr>
          </p:nvGraphicFramePr>
          <p:xfrm>
            <a:off x="5070552" y="1402228"/>
            <a:ext cx="3711941" cy="29637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Straight Arrow Connector 3">
              <a:extLst>
                <a:ext uri="{FF2B5EF4-FFF2-40B4-BE49-F238E27FC236}">
                  <a16:creationId xmlns:a16="http://schemas.microsoft.com/office/drawing/2014/main" id="{E08E4B13-E0A0-C42B-6562-1AB987172B27}"/>
                </a:ext>
              </a:extLst>
            </p:cNvPr>
            <p:cNvCxnSpPr>
              <a:cxnSpLocks/>
            </p:cNvCxnSpPr>
            <p:nvPr/>
          </p:nvCxnSpPr>
          <p:spPr>
            <a:xfrm flipV="1">
              <a:off x="4933509" y="1722474"/>
              <a:ext cx="0" cy="241264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D4E675A9-F86E-8A75-2C2E-2EF51E04D2CA}"/>
                </a:ext>
              </a:extLst>
            </p:cNvPr>
            <p:cNvSpPr txBox="1"/>
            <p:nvPr/>
          </p:nvSpPr>
          <p:spPr>
            <a:xfrm rot="16200000">
              <a:off x="3416137" y="2674522"/>
              <a:ext cx="2551814" cy="461665"/>
            </a:xfrm>
            <a:prstGeom prst="rect">
              <a:avLst/>
            </a:prstGeom>
            <a:noFill/>
          </p:spPr>
          <p:txBody>
            <a:bodyPr wrap="square" rtlCol="0">
              <a:spAutoFit/>
            </a:bodyPr>
            <a:lstStyle/>
            <a:p>
              <a:pPr algn="ctr"/>
              <a:r>
                <a:rPr lang="en-US" sz="2400" b="1" dirty="0">
                  <a:latin typeface="Proxima Nova" panose="020B0604020202020204" charset="0"/>
                </a:rPr>
                <a:t>Impact</a:t>
              </a:r>
              <a:endParaRPr lang="en-CA" sz="2400" b="1" dirty="0">
                <a:latin typeface="Proxima Nova" panose="020B0604020202020204" charset="0"/>
              </a:endParaRPr>
            </a:p>
          </p:txBody>
        </p:sp>
        <p:sp>
          <p:nvSpPr>
            <p:cNvPr id="6" name="TextBox 5">
              <a:extLst>
                <a:ext uri="{FF2B5EF4-FFF2-40B4-BE49-F238E27FC236}">
                  <a16:creationId xmlns:a16="http://schemas.microsoft.com/office/drawing/2014/main" id="{2024CA3D-769F-D427-537E-AC430898C8DF}"/>
                </a:ext>
              </a:extLst>
            </p:cNvPr>
            <p:cNvSpPr txBox="1"/>
            <p:nvPr/>
          </p:nvSpPr>
          <p:spPr>
            <a:xfrm>
              <a:off x="5608085" y="4156384"/>
              <a:ext cx="2551814" cy="461665"/>
            </a:xfrm>
            <a:prstGeom prst="rect">
              <a:avLst/>
            </a:prstGeom>
            <a:noFill/>
          </p:spPr>
          <p:txBody>
            <a:bodyPr wrap="square" rtlCol="0">
              <a:spAutoFit/>
            </a:bodyPr>
            <a:lstStyle/>
            <a:p>
              <a:pPr algn="ctr"/>
              <a:r>
                <a:rPr lang="en-US" sz="2400" b="1" dirty="0">
                  <a:latin typeface="Proxima Nova" panose="020B0604020202020204" charset="0"/>
                </a:rPr>
                <a:t>Effort</a:t>
              </a:r>
              <a:endParaRPr lang="en-CA" sz="2400" b="1" dirty="0">
                <a:latin typeface="Proxima Nova" panose="020B0604020202020204" charset="0"/>
              </a:endParaRPr>
            </a:p>
          </p:txBody>
        </p:sp>
        <p:cxnSp>
          <p:nvCxnSpPr>
            <p:cNvPr id="9" name="Straight Arrow Connector 8">
              <a:extLst>
                <a:ext uri="{FF2B5EF4-FFF2-40B4-BE49-F238E27FC236}">
                  <a16:creationId xmlns:a16="http://schemas.microsoft.com/office/drawing/2014/main" id="{7B3985AF-324B-B365-2BF5-EBFEBCF55E47}"/>
                </a:ext>
              </a:extLst>
            </p:cNvPr>
            <p:cNvCxnSpPr>
              <a:cxnSpLocks/>
            </p:cNvCxnSpPr>
            <p:nvPr/>
          </p:nvCxnSpPr>
          <p:spPr>
            <a:xfrm>
              <a:off x="4905148" y="4138659"/>
              <a:ext cx="3813549" cy="1772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14" name="TextBox 13">
            <a:extLst>
              <a:ext uri="{FF2B5EF4-FFF2-40B4-BE49-F238E27FC236}">
                <a16:creationId xmlns:a16="http://schemas.microsoft.com/office/drawing/2014/main" id="{CE67A091-DE85-B19F-79E0-27E9B1995976}"/>
              </a:ext>
            </a:extLst>
          </p:cNvPr>
          <p:cNvSpPr txBox="1"/>
          <p:nvPr/>
        </p:nvSpPr>
        <p:spPr>
          <a:xfrm>
            <a:off x="5801149" y="4635774"/>
            <a:ext cx="2165686" cy="307777"/>
          </a:xfrm>
          <a:prstGeom prst="rect">
            <a:avLst/>
          </a:prstGeom>
          <a:noFill/>
        </p:spPr>
        <p:txBody>
          <a:bodyPr wrap="square" rtlCol="0">
            <a:spAutoFit/>
          </a:bodyPr>
          <a:lstStyle/>
          <a:p>
            <a:r>
              <a:rPr lang="en-US" i="1" dirty="0">
                <a:solidFill>
                  <a:schemeClr val="bg1">
                    <a:lumMod val="65000"/>
                  </a:schemeClr>
                </a:solidFill>
              </a:rPr>
              <a:t>Author Owned Graphic</a:t>
            </a:r>
            <a:endParaRPr lang="en-CA" i="1" dirty="0">
              <a:solidFill>
                <a:schemeClr val="bg1">
                  <a:lumMod val="6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5"/>
          <p:cNvSpPr txBox="1">
            <a:spLocks noGrp="1"/>
          </p:cNvSpPr>
          <p:nvPr>
            <p:ph type="body" idx="1"/>
          </p:nvPr>
        </p:nvSpPr>
        <p:spPr>
          <a:xfrm>
            <a:off x="387900" y="1200900"/>
            <a:ext cx="8697300" cy="3540300"/>
          </a:xfrm>
          <a:prstGeom prst="rect">
            <a:avLst/>
          </a:prstGeom>
        </p:spPr>
        <p:txBody>
          <a:bodyPr spcFirstLastPara="1" wrap="square" lIns="91425" tIns="91425" rIns="91425" bIns="91425" anchor="t" anchorCtr="0">
            <a:noAutofit/>
          </a:bodyPr>
          <a:lstStyle/>
          <a:p>
            <a:pPr marL="457200" lvl="0" indent="-355600" algn="l" rtl="0">
              <a:lnSpc>
                <a:spcPct val="115000"/>
              </a:lnSpc>
              <a:spcBef>
                <a:spcPts val="0"/>
              </a:spcBef>
              <a:spcAft>
                <a:spcPts val="0"/>
              </a:spcAft>
              <a:buSzPts val="2000"/>
              <a:buChar char="➔"/>
            </a:pPr>
            <a:r>
              <a:rPr lang="en" sz="2000" b="1"/>
              <a:t>Timeliness</a:t>
            </a:r>
            <a:endParaRPr sz="2000"/>
          </a:p>
          <a:p>
            <a:pPr marL="914400" lvl="1" indent="-342900" algn="l" rtl="0">
              <a:lnSpc>
                <a:spcPct val="115000"/>
              </a:lnSpc>
              <a:spcBef>
                <a:spcPts val="0"/>
              </a:spcBef>
              <a:spcAft>
                <a:spcPts val="0"/>
              </a:spcAft>
              <a:buSzPts val="1800"/>
              <a:buChar char="●"/>
            </a:pPr>
            <a:r>
              <a:rPr lang="en" sz="1800"/>
              <a:t>From ED or inpatient consultation to to completion of consult.</a:t>
            </a:r>
            <a:endParaRPr sz="1800"/>
          </a:p>
          <a:p>
            <a:pPr marL="457200" lvl="0" indent="-355600" algn="l" rtl="0">
              <a:lnSpc>
                <a:spcPct val="115000"/>
              </a:lnSpc>
              <a:spcBef>
                <a:spcPts val="0"/>
              </a:spcBef>
              <a:spcAft>
                <a:spcPts val="0"/>
              </a:spcAft>
              <a:buSzPts val="2000"/>
              <a:buChar char="➔"/>
            </a:pPr>
            <a:r>
              <a:rPr lang="en" sz="2000" b="1"/>
              <a:t>Safety</a:t>
            </a:r>
            <a:endParaRPr sz="2000" b="1"/>
          </a:p>
          <a:p>
            <a:pPr marL="914400" lvl="1" indent="-342900" algn="l" rtl="0">
              <a:lnSpc>
                <a:spcPct val="115000"/>
              </a:lnSpc>
              <a:spcBef>
                <a:spcPts val="0"/>
              </a:spcBef>
              <a:spcAft>
                <a:spcPts val="0"/>
              </a:spcAft>
              <a:buSzPts val="1800"/>
              <a:buChar char="●"/>
            </a:pPr>
            <a:r>
              <a:rPr lang="en" sz="1800"/>
              <a:t>Ways to better select safe pharmacotherapy for aggression in the ED.</a:t>
            </a:r>
            <a:endParaRPr sz="1800"/>
          </a:p>
          <a:p>
            <a:pPr marL="457200" lvl="0" indent="-355600" algn="l" rtl="0">
              <a:lnSpc>
                <a:spcPct val="115000"/>
              </a:lnSpc>
              <a:spcBef>
                <a:spcPts val="0"/>
              </a:spcBef>
              <a:spcAft>
                <a:spcPts val="0"/>
              </a:spcAft>
              <a:buSzPts val="2000"/>
              <a:buChar char="➔"/>
            </a:pPr>
            <a:r>
              <a:rPr lang="en" sz="2000" b="1">
                <a:highlight>
                  <a:schemeClr val="lt1"/>
                </a:highlight>
              </a:rPr>
              <a:t>Effectiveness</a:t>
            </a:r>
            <a:endParaRPr sz="2000">
              <a:highlight>
                <a:schemeClr val="lt1"/>
              </a:highlight>
            </a:endParaRPr>
          </a:p>
          <a:p>
            <a:pPr marL="914400" lvl="1" indent="-342900" algn="l" rtl="0">
              <a:lnSpc>
                <a:spcPct val="115000"/>
              </a:lnSpc>
              <a:spcBef>
                <a:spcPts val="0"/>
              </a:spcBef>
              <a:spcAft>
                <a:spcPts val="0"/>
              </a:spcAft>
              <a:buSzPts val="1800"/>
              <a:buChar char="●"/>
            </a:pPr>
            <a:r>
              <a:rPr lang="en" sz="1800"/>
              <a:t>Increasing the number of patients on LAIs vs oral antipsychotics.</a:t>
            </a:r>
            <a:endParaRPr sz="1800"/>
          </a:p>
          <a:p>
            <a:pPr marL="457200" lvl="0" indent="-355600" algn="l" rtl="0">
              <a:lnSpc>
                <a:spcPct val="115000"/>
              </a:lnSpc>
              <a:spcBef>
                <a:spcPts val="0"/>
              </a:spcBef>
              <a:spcAft>
                <a:spcPts val="0"/>
              </a:spcAft>
              <a:buSzPts val="2000"/>
              <a:buChar char="➔"/>
            </a:pPr>
            <a:r>
              <a:rPr lang="en" sz="2000" b="1"/>
              <a:t>Timeliness/Equity</a:t>
            </a:r>
            <a:endParaRPr sz="2000"/>
          </a:p>
          <a:p>
            <a:pPr marL="914400" lvl="1" indent="-342900" algn="l" rtl="0">
              <a:lnSpc>
                <a:spcPct val="115000"/>
              </a:lnSpc>
              <a:spcBef>
                <a:spcPts val="0"/>
              </a:spcBef>
              <a:spcAft>
                <a:spcPts val="0"/>
              </a:spcAft>
              <a:buSzPts val="1800"/>
              <a:buChar char="●"/>
            </a:pPr>
            <a:r>
              <a:rPr lang="en" sz="1800"/>
              <a:t>Improving appointment attendance for patients.</a:t>
            </a:r>
            <a:endParaRPr sz="1800"/>
          </a:p>
        </p:txBody>
      </p:sp>
      <p:sp>
        <p:nvSpPr>
          <p:cNvPr id="142" name="Google Shape;142;p25"/>
          <p:cNvSpPr txBox="1">
            <a:spLocks noGrp="1"/>
          </p:cNvSpPr>
          <p:nvPr>
            <p:ph type="title"/>
          </p:nvPr>
        </p:nvSpPr>
        <p:spPr>
          <a:xfrm>
            <a:off x="311700" y="5212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Examples of Quality Gaps</a:t>
            </a:r>
            <a:endParaRPr sz="3400">
              <a:solidFill>
                <a:schemeClr val="dk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6"/>
          <p:cNvSpPr txBox="1">
            <a:spLocks noGrp="1"/>
          </p:cNvSpPr>
          <p:nvPr>
            <p:ph type="body" idx="1"/>
          </p:nvPr>
        </p:nvSpPr>
        <p:spPr>
          <a:xfrm>
            <a:off x="438525" y="1505700"/>
            <a:ext cx="8393700" cy="3076200"/>
          </a:xfrm>
          <a:prstGeom prst="rect">
            <a:avLst/>
          </a:prstGeom>
        </p:spPr>
        <p:txBody>
          <a:bodyPr spcFirstLastPara="1" wrap="square" lIns="91425" tIns="91425" rIns="91425" bIns="91425" anchor="t" anchorCtr="0">
            <a:noAutofit/>
          </a:bodyPr>
          <a:lstStyle/>
          <a:p>
            <a:pPr marL="457200" marR="0" lvl="0" indent="-368300" algn="l" rtl="0">
              <a:lnSpc>
                <a:spcPct val="115000"/>
              </a:lnSpc>
              <a:spcBef>
                <a:spcPts val="0"/>
              </a:spcBef>
              <a:spcAft>
                <a:spcPts val="0"/>
              </a:spcAft>
              <a:buSzPts val="2200"/>
              <a:buChar char="➔"/>
            </a:pPr>
            <a:r>
              <a:rPr lang="en" sz="2200"/>
              <a:t>How can you get baseline data to validate that this </a:t>
            </a:r>
            <a:br>
              <a:rPr lang="en" sz="2200"/>
            </a:br>
            <a:r>
              <a:rPr lang="en" sz="2200"/>
              <a:t>problem exists? </a:t>
            </a:r>
            <a:br>
              <a:rPr lang="en" sz="2200"/>
            </a:br>
            <a:endParaRPr/>
          </a:p>
        </p:txBody>
      </p:sp>
      <p:sp>
        <p:nvSpPr>
          <p:cNvPr id="148" name="Google Shape;148;p26"/>
          <p:cNvSpPr txBox="1">
            <a:spLocks noGrp="1"/>
          </p:cNvSpPr>
          <p:nvPr>
            <p:ph type="title"/>
          </p:nvPr>
        </p:nvSpPr>
        <p:spPr>
          <a:xfrm>
            <a:off x="3117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Preliminary Evaluation of Your Gap</a:t>
            </a:r>
            <a:endParaRPr sz="3400">
              <a:solidFill>
                <a:schemeClr val="dk2"/>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7"/>
          <p:cNvSpPr txBox="1">
            <a:spLocks noGrp="1"/>
          </p:cNvSpPr>
          <p:nvPr>
            <p:ph type="body" idx="1"/>
          </p:nvPr>
        </p:nvSpPr>
        <p:spPr>
          <a:xfrm>
            <a:off x="561425" y="1978175"/>
            <a:ext cx="8423400" cy="2679900"/>
          </a:xfrm>
          <a:prstGeom prst="rect">
            <a:avLst/>
          </a:prstGeom>
        </p:spPr>
        <p:txBody>
          <a:bodyPr spcFirstLastPara="1" wrap="square" lIns="91425" tIns="91425" rIns="91425" bIns="91425" anchor="t" anchorCtr="0">
            <a:normAutofit/>
          </a:bodyPr>
          <a:lstStyle/>
          <a:p>
            <a:pPr marL="457200" lvl="0" indent="-368300" algn="l" rtl="0">
              <a:lnSpc>
                <a:spcPct val="100000"/>
              </a:lnSpc>
              <a:spcBef>
                <a:spcPts val="0"/>
              </a:spcBef>
              <a:spcAft>
                <a:spcPts val="0"/>
              </a:spcAft>
              <a:buSzPts val="2200"/>
              <a:buChar char="➔"/>
            </a:pPr>
            <a:r>
              <a:rPr lang="en" sz="2200" b="1"/>
              <a:t>Patient Care Processes &amp; Outcomes</a:t>
            </a:r>
            <a:endParaRPr sz="2200"/>
          </a:p>
          <a:p>
            <a:pPr marL="457200" lvl="0" indent="-368300" algn="l" rtl="0">
              <a:lnSpc>
                <a:spcPct val="100000"/>
              </a:lnSpc>
              <a:spcBef>
                <a:spcPts val="1000"/>
              </a:spcBef>
              <a:spcAft>
                <a:spcPts val="0"/>
              </a:spcAft>
              <a:buSzPts val="2200"/>
              <a:buChar char="➔"/>
            </a:pPr>
            <a:r>
              <a:rPr lang="en" sz="2200"/>
              <a:t>Medical Education</a:t>
            </a:r>
            <a:endParaRPr sz="2200"/>
          </a:p>
          <a:p>
            <a:pPr marL="457200" lvl="0" indent="-368300" algn="l" rtl="0">
              <a:lnSpc>
                <a:spcPct val="100000"/>
              </a:lnSpc>
              <a:spcBef>
                <a:spcPts val="1000"/>
              </a:spcBef>
              <a:spcAft>
                <a:spcPts val="1000"/>
              </a:spcAft>
              <a:buSzPts val="2200"/>
              <a:buChar char="➔"/>
            </a:pPr>
            <a:r>
              <a:rPr lang="en" sz="2200"/>
              <a:t>Your Personal Practice</a:t>
            </a:r>
            <a:endParaRPr sz="2200"/>
          </a:p>
        </p:txBody>
      </p:sp>
      <p:sp>
        <p:nvSpPr>
          <p:cNvPr id="154" name="Google Shape;154;p27"/>
          <p:cNvSpPr txBox="1">
            <a:spLocks noGrp="1"/>
          </p:cNvSpPr>
          <p:nvPr>
            <p:ph type="title"/>
          </p:nvPr>
        </p:nvSpPr>
        <p:spPr>
          <a:xfrm>
            <a:off x="3117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Find a Quality Gap to Improve</a:t>
            </a:r>
            <a:endParaRPr sz="3400">
              <a:solidFill>
                <a:schemeClr val="dk2"/>
              </a:solidFill>
            </a:endParaRPr>
          </a:p>
        </p:txBody>
      </p:sp>
      <p:sp>
        <p:nvSpPr>
          <p:cNvPr id="155" name="Google Shape;155;p27"/>
          <p:cNvSpPr txBox="1"/>
          <p:nvPr/>
        </p:nvSpPr>
        <p:spPr>
          <a:xfrm>
            <a:off x="373725" y="1453025"/>
            <a:ext cx="7219200" cy="538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2300">
                <a:solidFill>
                  <a:schemeClr val="accent3"/>
                </a:solidFill>
                <a:latin typeface="Proxima Nova"/>
                <a:ea typeface="Proxima Nova"/>
                <a:cs typeface="Proxima Nova"/>
                <a:sym typeface="Proxima Nova"/>
              </a:rPr>
              <a:t>Where, in residency, have you noticed </a:t>
            </a:r>
            <a:r>
              <a:rPr lang="en" sz="2300" i="1">
                <a:solidFill>
                  <a:schemeClr val="accent3"/>
                </a:solidFill>
                <a:latin typeface="Proxima Nova"/>
                <a:ea typeface="Proxima Nova"/>
                <a:cs typeface="Proxima Nova"/>
                <a:sym typeface="Proxima Nova"/>
              </a:rPr>
              <a:t>quality gaps?</a:t>
            </a:r>
            <a:endParaRPr>
              <a:latin typeface="Proxima Nova"/>
              <a:ea typeface="Proxima Nova"/>
              <a:cs typeface="Proxima Nova"/>
              <a:sym typeface="Proxima Nov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8"/>
          <p:cNvSpPr txBox="1">
            <a:spLocks noGrp="1"/>
          </p:cNvSpPr>
          <p:nvPr>
            <p:ph type="title"/>
          </p:nvPr>
        </p:nvSpPr>
        <p:spPr>
          <a:xfrm>
            <a:off x="311675" y="798600"/>
            <a:ext cx="7336200" cy="35463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b="1"/>
              <a:t>Breakout #1</a:t>
            </a:r>
            <a:endParaRPr/>
          </a:p>
          <a:p>
            <a:pPr marL="0" lvl="0" indent="0" algn="l" rtl="0">
              <a:lnSpc>
                <a:spcPct val="110000"/>
              </a:lnSpc>
              <a:spcBef>
                <a:spcPts val="0"/>
              </a:spcBef>
              <a:spcAft>
                <a:spcPts val="0"/>
              </a:spcAft>
              <a:buNone/>
            </a:pPr>
            <a:r>
              <a:rPr lang="en" sz="2500">
                <a:latin typeface="Roboto"/>
                <a:ea typeface="Roboto"/>
                <a:cs typeface="Roboto"/>
                <a:sym typeface="Roboto"/>
              </a:rPr>
              <a:t>In the next few minutes, choose a quality gap to improve upon with one of your coresidents. </a:t>
            </a:r>
            <a:br>
              <a:rPr lang="en" sz="2500">
                <a:latin typeface="Roboto"/>
                <a:ea typeface="Roboto"/>
                <a:cs typeface="Roboto"/>
                <a:sym typeface="Roboto"/>
              </a:rPr>
            </a:br>
            <a:r>
              <a:rPr lang="en" sz="2500">
                <a:latin typeface="Roboto"/>
                <a:ea typeface="Roboto"/>
                <a:cs typeface="Roboto"/>
                <a:sym typeface="Roboto"/>
              </a:rPr>
              <a:t>You will be sharing with your cohort.</a:t>
            </a:r>
            <a:endParaRPr sz="2500">
              <a:latin typeface="Roboto"/>
              <a:ea typeface="Roboto"/>
              <a:cs typeface="Roboto"/>
              <a:sym typeface="Roboto"/>
            </a:endParaRPr>
          </a:p>
          <a:p>
            <a:pPr marL="0" lvl="0" indent="0" algn="l" rtl="0">
              <a:lnSpc>
                <a:spcPct val="110000"/>
              </a:lnSpc>
              <a:spcBef>
                <a:spcPts val="0"/>
              </a:spcBef>
              <a:spcAft>
                <a:spcPts val="0"/>
              </a:spcAft>
              <a:buNone/>
            </a:pPr>
            <a:br>
              <a:rPr lang="en" sz="2500" i="1">
                <a:latin typeface="Roboto"/>
                <a:ea typeface="Roboto"/>
                <a:cs typeface="Roboto"/>
                <a:sym typeface="Roboto"/>
              </a:rPr>
            </a:br>
            <a:r>
              <a:rPr lang="en" sz="2500" i="1">
                <a:latin typeface="Roboto"/>
                <a:ea typeface="Roboto"/>
                <a:cs typeface="Roboto"/>
                <a:sym typeface="Roboto"/>
              </a:rPr>
              <a:t>hint: pick a setting to focus on.</a:t>
            </a:r>
            <a:endParaRPr sz="2500" i="1">
              <a:latin typeface="Roboto"/>
              <a:ea typeface="Roboto"/>
              <a:cs typeface="Roboto"/>
              <a:sym typeface="Roboto"/>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64"/>
        <p:cNvGrpSpPr/>
        <p:nvPr/>
      </p:nvGrpSpPr>
      <p:grpSpPr>
        <a:xfrm>
          <a:off x="0" y="0"/>
          <a:ext cx="0" cy="0"/>
          <a:chOff x="0" y="0"/>
          <a:chExt cx="0" cy="0"/>
        </a:xfrm>
      </p:grpSpPr>
      <p:sp>
        <p:nvSpPr>
          <p:cNvPr id="165" name="Google Shape;165;p29"/>
          <p:cNvSpPr txBox="1">
            <a:spLocks noGrp="1"/>
          </p:cNvSpPr>
          <p:nvPr>
            <p:ph type="title" idx="4294967295"/>
          </p:nvPr>
        </p:nvSpPr>
        <p:spPr>
          <a:xfrm>
            <a:off x="311700" y="445025"/>
            <a:ext cx="8520600" cy="1416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400" b="1">
                <a:solidFill>
                  <a:schemeClr val="lt1"/>
                </a:solidFill>
              </a:rPr>
              <a:t>Objective #3</a:t>
            </a:r>
            <a:r>
              <a:rPr lang="en" sz="3400">
                <a:solidFill>
                  <a:schemeClr val="lt1"/>
                </a:solidFill>
              </a:rPr>
              <a:t> </a:t>
            </a:r>
            <a:br>
              <a:rPr lang="en" sz="3400">
                <a:solidFill>
                  <a:schemeClr val="lt1"/>
                </a:solidFill>
              </a:rPr>
            </a:br>
            <a:r>
              <a:rPr lang="en" sz="2400">
                <a:solidFill>
                  <a:schemeClr val="lt1"/>
                </a:solidFill>
              </a:rPr>
              <a:t>Find a quality gap within your local health system.</a:t>
            </a:r>
            <a:endParaRPr sz="2400" b="0">
              <a:solidFill>
                <a:schemeClr val="lt1"/>
              </a:solidFill>
            </a:endParaRPr>
          </a:p>
        </p:txBody>
      </p:sp>
      <p:sp>
        <p:nvSpPr>
          <p:cNvPr id="166" name="Google Shape;166;p29"/>
          <p:cNvSpPr txBox="1">
            <a:spLocks noGrp="1"/>
          </p:cNvSpPr>
          <p:nvPr>
            <p:ph type="body" idx="4294967295"/>
          </p:nvPr>
        </p:nvSpPr>
        <p:spPr>
          <a:xfrm>
            <a:off x="362825" y="1769025"/>
            <a:ext cx="8318700" cy="3154200"/>
          </a:xfrm>
          <a:prstGeom prst="rect">
            <a:avLst/>
          </a:prstGeom>
        </p:spPr>
        <p:txBody>
          <a:bodyPr spcFirstLastPara="1" wrap="square" lIns="91425" tIns="91425" rIns="91425" bIns="91425" anchor="t" anchorCtr="0">
            <a:normAutofit/>
          </a:bodyPr>
          <a:lstStyle/>
          <a:p>
            <a:pPr marL="457200" lvl="0" indent="-361950" algn="l" rtl="0">
              <a:lnSpc>
                <a:spcPct val="150000"/>
              </a:lnSpc>
              <a:spcBef>
                <a:spcPts val="0"/>
              </a:spcBef>
              <a:spcAft>
                <a:spcPts val="0"/>
              </a:spcAft>
              <a:buClr>
                <a:schemeClr val="lt1"/>
              </a:buClr>
              <a:buSzPts val="2100"/>
              <a:buChar char="●"/>
            </a:pPr>
            <a:r>
              <a:rPr lang="en" sz="2100">
                <a:solidFill>
                  <a:schemeClr val="lt1"/>
                </a:solidFill>
              </a:rPr>
              <a:t>Group 1</a:t>
            </a:r>
            <a:endParaRPr sz="2100">
              <a:solidFill>
                <a:schemeClr val="lt1"/>
              </a:solidFill>
            </a:endParaRPr>
          </a:p>
          <a:p>
            <a:pPr marL="457200" lvl="0" indent="-361950" algn="l" rtl="0">
              <a:lnSpc>
                <a:spcPct val="150000"/>
              </a:lnSpc>
              <a:spcBef>
                <a:spcPts val="0"/>
              </a:spcBef>
              <a:spcAft>
                <a:spcPts val="0"/>
              </a:spcAft>
              <a:buClr>
                <a:schemeClr val="lt1"/>
              </a:buClr>
              <a:buSzPts val="2100"/>
              <a:buChar char="●"/>
            </a:pPr>
            <a:r>
              <a:rPr lang="en" sz="2100">
                <a:solidFill>
                  <a:schemeClr val="lt1"/>
                </a:solidFill>
              </a:rPr>
              <a:t>Group 2</a:t>
            </a:r>
            <a:endParaRPr sz="2100">
              <a:solidFill>
                <a:schemeClr val="lt1"/>
              </a:solidFill>
            </a:endParaRPr>
          </a:p>
          <a:p>
            <a:pPr marL="457200" lvl="0" indent="-361950" algn="l" rtl="0">
              <a:lnSpc>
                <a:spcPct val="150000"/>
              </a:lnSpc>
              <a:spcBef>
                <a:spcPts val="0"/>
              </a:spcBef>
              <a:spcAft>
                <a:spcPts val="0"/>
              </a:spcAft>
              <a:buClr>
                <a:schemeClr val="lt1"/>
              </a:buClr>
              <a:buSzPts val="2100"/>
              <a:buChar char="●"/>
            </a:pPr>
            <a:r>
              <a:rPr lang="en" sz="2100">
                <a:solidFill>
                  <a:schemeClr val="lt1"/>
                </a:solidFill>
              </a:rPr>
              <a:t>Group 3</a:t>
            </a:r>
            <a:endParaRPr sz="2100">
              <a:solidFill>
                <a:schemeClr val="lt1"/>
              </a:solidFill>
            </a:endParaRPr>
          </a:p>
        </p:txBody>
      </p:sp>
      <p:cxnSp>
        <p:nvCxnSpPr>
          <p:cNvPr id="167" name="Google Shape;167;p29"/>
          <p:cNvCxnSpPr/>
          <p:nvPr/>
        </p:nvCxnSpPr>
        <p:spPr>
          <a:xfrm>
            <a:off x="-10225" y="1595200"/>
            <a:ext cx="9162000" cy="0"/>
          </a:xfrm>
          <a:prstGeom prst="straightConnector1">
            <a:avLst/>
          </a:prstGeom>
          <a:noFill/>
          <a:ln w="19050" cap="flat" cmpd="sng">
            <a:solidFill>
              <a:schemeClr val="lt2"/>
            </a:solidFill>
            <a:prstDash val="solid"/>
            <a:round/>
            <a:headEnd type="none" w="med" len="med"/>
            <a:tailEnd type="none" w="med" len="med"/>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0"/>
          <p:cNvSpPr txBox="1">
            <a:spLocks noGrp="1"/>
          </p:cNvSpPr>
          <p:nvPr>
            <p:ph type="title"/>
          </p:nvPr>
        </p:nvSpPr>
        <p:spPr>
          <a:xfrm>
            <a:off x="510450" y="2209800"/>
            <a:ext cx="8123100" cy="778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100" b="1"/>
              <a:t>Objective #4</a:t>
            </a:r>
            <a:endParaRPr sz="5100"/>
          </a:p>
        </p:txBody>
      </p:sp>
      <p:sp>
        <p:nvSpPr>
          <p:cNvPr id="173" name="Google Shape;173;p30"/>
          <p:cNvSpPr txBox="1"/>
          <p:nvPr/>
        </p:nvSpPr>
        <p:spPr>
          <a:xfrm>
            <a:off x="600025" y="3001700"/>
            <a:ext cx="5901600" cy="1070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877">
                <a:solidFill>
                  <a:schemeClr val="lt1"/>
                </a:solidFill>
                <a:latin typeface="Proxima Nova"/>
                <a:ea typeface="Proxima Nova"/>
                <a:cs typeface="Proxima Nova"/>
                <a:sym typeface="Proxima Nova"/>
              </a:rPr>
              <a:t>Analyze your gap using the</a:t>
            </a:r>
            <a:br>
              <a:rPr lang="en" sz="2877">
                <a:solidFill>
                  <a:schemeClr val="lt1"/>
                </a:solidFill>
                <a:latin typeface="Proxima Nova"/>
                <a:ea typeface="Proxima Nova"/>
                <a:cs typeface="Proxima Nova"/>
                <a:sym typeface="Proxima Nova"/>
              </a:rPr>
            </a:br>
            <a:r>
              <a:rPr lang="en" sz="2877">
                <a:solidFill>
                  <a:schemeClr val="lt1"/>
                </a:solidFill>
                <a:latin typeface="Proxima Nova"/>
                <a:ea typeface="Proxima Nova"/>
                <a:cs typeface="Proxima Nova"/>
                <a:sym typeface="Proxima Nova"/>
              </a:rPr>
              <a:t>FOCUS model.</a:t>
            </a:r>
            <a:endParaRPr>
              <a:latin typeface="Proxima Nova"/>
              <a:ea typeface="Proxima Nova"/>
              <a:cs typeface="Proxima Nova"/>
              <a:sym typeface="Proxima Nov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1"/>
          <p:cNvSpPr txBox="1">
            <a:spLocks noGrp="1"/>
          </p:cNvSpPr>
          <p:nvPr>
            <p:ph type="body" idx="1"/>
          </p:nvPr>
        </p:nvSpPr>
        <p:spPr>
          <a:xfrm>
            <a:off x="421525" y="1395850"/>
            <a:ext cx="8832300" cy="3076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400"/>
              <a:t>FOCUS helps teams prepare to address quality gaps.</a:t>
            </a:r>
            <a:endParaRPr sz="2400"/>
          </a:p>
          <a:p>
            <a:pPr marL="457200" lvl="0" indent="-361950" algn="l" rtl="0">
              <a:lnSpc>
                <a:spcPct val="100000"/>
              </a:lnSpc>
              <a:spcBef>
                <a:spcPts val="1200"/>
              </a:spcBef>
              <a:spcAft>
                <a:spcPts val="0"/>
              </a:spcAft>
              <a:buSzPts val="2100"/>
              <a:buChar char="➔"/>
            </a:pPr>
            <a:r>
              <a:rPr lang="en" sz="2100" b="1" i="1"/>
              <a:t>F </a:t>
            </a:r>
            <a:r>
              <a:rPr lang="en" sz="2100"/>
              <a:t>ind a process (the system containing your gap) to improve </a:t>
            </a:r>
            <a:endParaRPr sz="2100"/>
          </a:p>
          <a:p>
            <a:pPr marL="457200" lvl="0" indent="-361950" algn="l" rtl="0">
              <a:lnSpc>
                <a:spcPct val="100000"/>
              </a:lnSpc>
              <a:spcBef>
                <a:spcPts val="1000"/>
              </a:spcBef>
              <a:spcAft>
                <a:spcPts val="0"/>
              </a:spcAft>
              <a:buSzPts val="2100"/>
              <a:buChar char="➔"/>
            </a:pPr>
            <a:r>
              <a:rPr lang="en" sz="2100" b="1" i="1"/>
              <a:t>O </a:t>
            </a:r>
            <a:r>
              <a:rPr lang="en" sz="2100"/>
              <a:t>rganize a team </a:t>
            </a:r>
            <a:endParaRPr sz="2100"/>
          </a:p>
          <a:p>
            <a:pPr marL="457200" lvl="0" indent="-361950" algn="l" rtl="0">
              <a:lnSpc>
                <a:spcPct val="100000"/>
              </a:lnSpc>
              <a:spcBef>
                <a:spcPts val="1000"/>
              </a:spcBef>
              <a:spcAft>
                <a:spcPts val="0"/>
              </a:spcAft>
              <a:buSzPts val="2100"/>
              <a:buChar char="➔"/>
            </a:pPr>
            <a:r>
              <a:rPr lang="en" sz="2100" b="1" i="1"/>
              <a:t>C </a:t>
            </a:r>
            <a:r>
              <a:rPr lang="en" sz="2100"/>
              <a:t>larify current knowledge</a:t>
            </a:r>
            <a:r>
              <a:rPr lang="en" sz="2100" b="1"/>
              <a:t> </a:t>
            </a:r>
            <a:endParaRPr sz="2100" b="1"/>
          </a:p>
          <a:p>
            <a:pPr marL="457200" lvl="0" indent="-361950" algn="l" rtl="0">
              <a:lnSpc>
                <a:spcPct val="100000"/>
              </a:lnSpc>
              <a:spcBef>
                <a:spcPts val="1000"/>
              </a:spcBef>
              <a:spcAft>
                <a:spcPts val="0"/>
              </a:spcAft>
              <a:buSzPts val="2100"/>
              <a:buChar char="➔"/>
            </a:pPr>
            <a:r>
              <a:rPr lang="en" sz="2100" b="1" i="1"/>
              <a:t>U </a:t>
            </a:r>
            <a:r>
              <a:rPr lang="en" sz="2100"/>
              <a:t>nderstand root causes</a:t>
            </a:r>
            <a:r>
              <a:rPr lang="en" sz="2100" b="1"/>
              <a:t> </a:t>
            </a:r>
            <a:endParaRPr sz="2100" b="1"/>
          </a:p>
          <a:p>
            <a:pPr marL="457200" lvl="0" indent="-361950" algn="l" rtl="0">
              <a:lnSpc>
                <a:spcPct val="100000"/>
              </a:lnSpc>
              <a:spcBef>
                <a:spcPts val="1000"/>
              </a:spcBef>
              <a:spcAft>
                <a:spcPts val="1000"/>
              </a:spcAft>
              <a:buSzPts val="2100"/>
              <a:buChar char="➔"/>
            </a:pPr>
            <a:r>
              <a:rPr lang="en" sz="2100" b="1" i="1"/>
              <a:t>S </a:t>
            </a:r>
            <a:r>
              <a:rPr lang="en" sz="2100"/>
              <a:t>elect the improvement</a:t>
            </a:r>
            <a:endParaRPr sz="2100"/>
          </a:p>
        </p:txBody>
      </p:sp>
      <p:sp>
        <p:nvSpPr>
          <p:cNvPr id="179" name="Google Shape;179;p31"/>
          <p:cNvSpPr txBox="1">
            <a:spLocks noGrp="1"/>
          </p:cNvSpPr>
          <p:nvPr>
            <p:ph type="title"/>
          </p:nvPr>
        </p:nvSpPr>
        <p:spPr>
          <a:xfrm>
            <a:off x="3117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The FOCUS Model</a:t>
            </a:r>
            <a:endParaRPr sz="34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ctrTitle"/>
          </p:nvPr>
        </p:nvSpPr>
        <p:spPr>
          <a:xfrm>
            <a:off x="510450" y="1333500"/>
            <a:ext cx="8123100" cy="1588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SzPts val="990"/>
              <a:buNone/>
            </a:pPr>
            <a:r>
              <a:rPr lang="en" sz="4620" b="1" dirty="0"/>
              <a:t>Quality Improvement </a:t>
            </a:r>
            <a:br>
              <a:rPr lang="en" sz="4620" b="1" dirty="0"/>
            </a:br>
            <a:r>
              <a:rPr lang="en" sz="4620" b="1" dirty="0"/>
              <a:t>in Psychiatry	</a:t>
            </a:r>
            <a:endParaRPr sz="4620" b="1" dirty="0"/>
          </a:p>
        </p:txBody>
      </p:sp>
      <p:sp>
        <p:nvSpPr>
          <p:cNvPr id="66" name="Google Shape;66;p14"/>
          <p:cNvSpPr txBox="1">
            <a:spLocks noGrp="1"/>
          </p:cNvSpPr>
          <p:nvPr>
            <p:ph type="subTitle" idx="1"/>
          </p:nvPr>
        </p:nvSpPr>
        <p:spPr>
          <a:xfrm>
            <a:off x="586650" y="3106113"/>
            <a:ext cx="8123100" cy="630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200"/>
              <a:t>February 2023</a:t>
            </a:r>
            <a:endParaRPr sz="22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2"/>
          <p:cNvSpPr txBox="1">
            <a:spLocks noGrp="1"/>
          </p:cNvSpPr>
          <p:nvPr>
            <p:ph type="body" idx="1"/>
          </p:nvPr>
        </p:nvSpPr>
        <p:spPr>
          <a:xfrm>
            <a:off x="383700" y="1429500"/>
            <a:ext cx="8448600" cy="3076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400"/>
              <a:t>Who in your institution:</a:t>
            </a:r>
            <a:endParaRPr sz="2400"/>
          </a:p>
          <a:p>
            <a:pPr marL="457200" lvl="0" indent="-361950" algn="l" rtl="0">
              <a:spcBef>
                <a:spcPts val="1200"/>
              </a:spcBef>
              <a:spcAft>
                <a:spcPts val="0"/>
              </a:spcAft>
              <a:buSzPts val="2100"/>
              <a:buChar char="➔"/>
            </a:pPr>
            <a:r>
              <a:rPr lang="en" sz="2100"/>
              <a:t>Really </a:t>
            </a:r>
            <a:r>
              <a:rPr lang="en" sz="2100" b="1"/>
              <a:t>understands </a:t>
            </a:r>
            <a:r>
              <a:rPr lang="en" sz="2100"/>
              <a:t>the problem </a:t>
            </a:r>
            <a:endParaRPr sz="2100"/>
          </a:p>
          <a:p>
            <a:pPr marL="457200" lvl="0" indent="-361950" algn="l" rtl="0">
              <a:spcBef>
                <a:spcPts val="1000"/>
              </a:spcBef>
              <a:spcAft>
                <a:spcPts val="0"/>
              </a:spcAft>
              <a:buSzPts val="2100"/>
              <a:buChar char="➔"/>
            </a:pPr>
            <a:r>
              <a:rPr lang="en" sz="2100"/>
              <a:t>Will be </a:t>
            </a:r>
            <a:r>
              <a:rPr lang="en" sz="2100" b="1"/>
              <a:t>impacted </a:t>
            </a:r>
            <a:r>
              <a:rPr lang="en" sz="2100"/>
              <a:t>by your intervention</a:t>
            </a:r>
            <a:endParaRPr sz="2100"/>
          </a:p>
          <a:p>
            <a:pPr marL="457200" lvl="0" indent="-361950" algn="l" rtl="0">
              <a:spcBef>
                <a:spcPts val="1000"/>
              </a:spcBef>
              <a:spcAft>
                <a:spcPts val="0"/>
              </a:spcAft>
              <a:buSzPts val="2100"/>
              <a:buChar char="➔"/>
            </a:pPr>
            <a:r>
              <a:rPr lang="en" sz="2100"/>
              <a:t>Will be able to </a:t>
            </a:r>
            <a:r>
              <a:rPr lang="en" sz="2100" b="1"/>
              <a:t>approve/support</a:t>
            </a:r>
            <a:r>
              <a:rPr lang="en" sz="2100"/>
              <a:t> the idea through any barriers </a:t>
            </a:r>
            <a:endParaRPr sz="2100"/>
          </a:p>
          <a:p>
            <a:pPr marL="0" lvl="0" indent="0" algn="l" rtl="0">
              <a:spcBef>
                <a:spcPts val="1000"/>
              </a:spcBef>
              <a:spcAft>
                <a:spcPts val="1200"/>
              </a:spcAft>
              <a:buNone/>
            </a:pPr>
            <a:endParaRPr/>
          </a:p>
        </p:txBody>
      </p:sp>
      <p:sp>
        <p:nvSpPr>
          <p:cNvPr id="185" name="Google Shape;185;p32"/>
          <p:cNvSpPr txBox="1">
            <a:spLocks noGrp="1"/>
          </p:cNvSpPr>
          <p:nvPr>
            <p:ph type="title"/>
          </p:nvPr>
        </p:nvSpPr>
        <p:spPr>
          <a:xfrm>
            <a:off x="3117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Organize Your Team</a:t>
            </a:r>
            <a:endParaRPr sz="3400">
              <a:solidFill>
                <a:schemeClr val="dk2"/>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3"/>
          <p:cNvSpPr txBox="1">
            <a:spLocks noGrp="1"/>
          </p:cNvSpPr>
          <p:nvPr>
            <p:ph type="title"/>
          </p:nvPr>
        </p:nvSpPr>
        <p:spPr>
          <a:xfrm>
            <a:off x="311700" y="445025"/>
            <a:ext cx="8520600" cy="1117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Clarify Processes:</a:t>
            </a:r>
            <a:br>
              <a:rPr lang="en" sz="3400"/>
            </a:br>
            <a:r>
              <a:rPr lang="en" sz="2800" b="0">
                <a:solidFill>
                  <a:schemeClr val="accent2"/>
                </a:solidFill>
              </a:rPr>
              <a:t>A Process Map</a:t>
            </a:r>
            <a:endParaRPr sz="2800" b="0">
              <a:solidFill>
                <a:schemeClr val="accent2"/>
              </a:solidFill>
            </a:endParaRPr>
          </a:p>
        </p:txBody>
      </p:sp>
      <p:pic>
        <p:nvPicPr>
          <p:cNvPr id="191" name="Google Shape;191;p33"/>
          <p:cNvPicPr preferRelativeResize="0"/>
          <p:nvPr/>
        </p:nvPicPr>
        <p:blipFill>
          <a:blip r:embed="rId3">
            <a:alphaModFix/>
          </a:blip>
          <a:stretch>
            <a:fillRect/>
          </a:stretch>
        </p:blipFill>
        <p:spPr>
          <a:xfrm>
            <a:off x="152400" y="1714625"/>
            <a:ext cx="7305324" cy="2751825"/>
          </a:xfrm>
          <a:prstGeom prst="rect">
            <a:avLst/>
          </a:prstGeom>
          <a:noFill/>
          <a:ln>
            <a:noFill/>
          </a:ln>
        </p:spPr>
      </p:pic>
      <p:sp>
        <p:nvSpPr>
          <p:cNvPr id="2" name="TextBox 1">
            <a:extLst>
              <a:ext uri="{FF2B5EF4-FFF2-40B4-BE49-F238E27FC236}">
                <a16:creationId xmlns:a16="http://schemas.microsoft.com/office/drawing/2014/main" id="{A8D9F25E-4884-BED8-A6E7-34B7A877121D}"/>
              </a:ext>
            </a:extLst>
          </p:cNvPr>
          <p:cNvSpPr txBox="1"/>
          <p:nvPr/>
        </p:nvSpPr>
        <p:spPr>
          <a:xfrm>
            <a:off x="311700" y="4369981"/>
            <a:ext cx="1591528" cy="307777"/>
          </a:xfrm>
          <a:prstGeom prst="rect">
            <a:avLst/>
          </a:prstGeom>
          <a:noFill/>
        </p:spPr>
        <p:txBody>
          <a:bodyPr wrap="square" rtlCol="0">
            <a:spAutoFit/>
          </a:bodyPr>
          <a:lstStyle/>
          <a:p>
            <a:endParaRPr lang="en-CA" dirty="0"/>
          </a:p>
        </p:txBody>
      </p:sp>
      <p:sp>
        <p:nvSpPr>
          <p:cNvPr id="5" name="TextBox 4">
            <a:extLst>
              <a:ext uri="{FF2B5EF4-FFF2-40B4-BE49-F238E27FC236}">
                <a16:creationId xmlns:a16="http://schemas.microsoft.com/office/drawing/2014/main" id="{123AA1D4-97A0-E48B-DC6F-0B3CBEA6E9CE}"/>
              </a:ext>
            </a:extLst>
          </p:cNvPr>
          <p:cNvSpPr txBox="1"/>
          <p:nvPr/>
        </p:nvSpPr>
        <p:spPr>
          <a:xfrm>
            <a:off x="311700" y="4464961"/>
            <a:ext cx="2165686" cy="307777"/>
          </a:xfrm>
          <a:prstGeom prst="rect">
            <a:avLst/>
          </a:prstGeom>
          <a:noFill/>
        </p:spPr>
        <p:txBody>
          <a:bodyPr wrap="square" rtlCol="0">
            <a:spAutoFit/>
          </a:bodyPr>
          <a:lstStyle/>
          <a:p>
            <a:r>
              <a:rPr lang="en-US" i="1" dirty="0">
                <a:solidFill>
                  <a:schemeClr val="bg1">
                    <a:lumMod val="65000"/>
                  </a:schemeClr>
                </a:solidFill>
              </a:rPr>
              <a:t>Author Owned Graphic</a:t>
            </a:r>
            <a:endParaRPr lang="en-CA" i="1" dirty="0">
              <a:solidFill>
                <a:schemeClr val="bg1">
                  <a:lumMod val="65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4"/>
          <p:cNvSpPr txBox="1">
            <a:spLocks noGrp="1"/>
          </p:cNvSpPr>
          <p:nvPr>
            <p:ph type="title"/>
          </p:nvPr>
        </p:nvSpPr>
        <p:spPr>
          <a:xfrm>
            <a:off x="311700" y="3438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000"/>
              <a:t>Clarify Current Practices</a:t>
            </a:r>
            <a:endParaRPr sz="3000"/>
          </a:p>
        </p:txBody>
      </p:sp>
      <p:pic>
        <p:nvPicPr>
          <p:cNvPr id="197" name="Google Shape;197;p34" descr="process map"/>
          <p:cNvPicPr preferRelativeResize="0"/>
          <p:nvPr/>
        </p:nvPicPr>
        <p:blipFill>
          <a:blip r:embed="rId3">
            <a:alphaModFix/>
          </a:blip>
          <a:stretch>
            <a:fillRect/>
          </a:stretch>
        </p:blipFill>
        <p:spPr>
          <a:xfrm>
            <a:off x="1066838" y="1027475"/>
            <a:ext cx="7010325" cy="3875900"/>
          </a:xfrm>
          <a:prstGeom prst="rect">
            <a:avLst/>
          </a:prstGeom>
          <a:noFill/>
          <a:ln>
            <a:noFill/>
          </a:ln>
        </p:spPr>
      </p:pic>
      <p:sp>
        <p:nvSpPr>
          <p:cNvPr id="2" name="TextBox 1">
            <a:extLst>
              <a:ext uri="{FF2B5EF4-FFF2-40B4-BE49-F238E27FC236}">
                <a16:creationId xmlns:a16="http://schemas.microsoft.com/office/drawing/2014/main" id="{FC4C20D5-64D7-FAEF-F860-384905284A3A}"/>
              </a:ext>
            </a:extLst>
          </p:cNvPr>
          <p:cNvSpPr txBox="1"/>
          <p:nvPr/>
        </p:nvSpPr>
        <p:spPr>
          <a:xfrm>
            <a:off x="311701" y="4404836"/>
            <a:ext cx="4260300" cy="553998"/>
          </a:xfrm>
          <a:prstGeom prst="rect">
            <a:avLst/>
          </a:prstGeom>
          <a:noFill/>
        </p:spPr>
        <p:txBody>
          <a:bodyPr wrap="square" rtlCol="0">
            <a:spAutoFit/>
          </a:bodyPr>
          <a:lstStyle/>
          <a:p>
            <a:r>
              <a:rPr lang="en-US" sz="1000" b="0" i="1" dirty="0">
                <a:solidFill>
                  <a:schemeClr val="bg1">
                    <a:lumMod val="65000"/>
                  </a:schemeClr>
                </a:solidFill>
                <a:effectLst/>
              </a:rPr>
              <a:t>“Image by Diane Stewart, retrieved from: </a:t>
            </a:r>
            <a:r>
              <a:rPr lang="en-CA" sz="1000" b="0" i="1" u="none" strike="noStrike" dirty="0">
                <a:solidFill>
                  <a:schemeClr val="bg1">
                    <a:lumMod val="65000"/>
                  </a:schemeClr>
                </a:solidFill>
                <a:effectLst/>
                <a:latin typeface="proxima"/>
                <a:hlinkClick r:id="rId4">
                  <a:extLst>
                    <a:ext uri="{A12FA001-AC4F-418D-AE19-62706E023703}">
                      <ahyp:hlinkClr xmlns:ahyp="http://schemas.microsoft.com/office/drawing/2018/hyperlinkcolor" val="tx"/>
                    </a:ext>
                  </a:extLst>
                </a:hlinkClick>
              </a:rPr>
              <a:t>https://doi.org/10.15766/mep_2374-8265.10482</a:t>
            </a:r>
            <a:r>
              <a:rPr lang="en-CA" sz="1000" b="0" i="1" u="none" strike="noStrike" dirty="0">
                <a:solidFill>
                  <a:schemeClr val="bg1">
                    <a:lumMod val="65000"/>
                  </a:schemeClr>
                </a:solidFill>
                <a:effectLst/>
                <a:latin typeface="proxima"/>
              </a:rPr>
              <a:t>. </a:t>
            </a:r>
            <a:r>
              <a:rPr lang="en-US" sz="1000" b="0" i="1" dirty="0">
                <a:solidFill>
                  <a:schemeClr val="bg1">
                    <a:lumMod val="65000"/>
                  </a:schemeClr>
                </a:solidFill>
                <a:effectLst/>
              </a:rPr>
              <a:t>Creative Commons License associated: </a:t>
            </a:r>
            <a:r>
              <a:rPr lang="en-CA" sz="1000" b="0" i="1" u="none" strike="noStrike" dirty="0">
                <a:solidFill>
                  <a:schemeClr val="bg1">
                    <a:lumMod val="65000"/>
                  </a:schemeClr>
                </a:solidFill>
                <a:effectLst/>
                <a:latin typeface="proxima"/>
                <a:hlinkClick r:id="rId4">
                  <a:extLst>
                    <a:ext uri="{A12FA001-AC4F-418D-AE19-62706E023703}">
                      <ahyp:hlinkClr xmlns:ahyp="http://schemas.microsoft.com/office/drawing/2018/hyperlinkcolor" val="tx"/>
                    </a:ext>
                  </a:extLst>
                </a:hlinkClick>
              </a:rPr>
              <a:t>https://doi.org/10.15766/mep_2374-8265.10482</a:t>
            </a:r>
            <a:endParaRPr lang="en-CA" sz="1000" i="1" dirty="0">
              <a:solidFill>
                <a:schemeClr val="bg1">
                  <a:lumMod val="65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5"/>
          <p:cNvSpPr txBox="1">
            <a:spLocks noGrp="1"/>
          </p:cNvSpPr>
          <p:nvPr>
            <p:ph type="body" idx="1"/>
          </p:nvPr>
        </p:nvSpPr>
        <p:spPr>
          <a:xfrm>
            <a:off x="653350" y="1779775"/>
            <a:ext cx="4261800" cy="2862900"/>
          </a:xfrm>
          <a:prstGeom prst="rect">
            <a:avLst/>
          </a:prstGeom>
        </p:spPr>
        <p:txBody>
          <a:bodyPr spcFirstLastPara="1" wrap="square" lIns="91425" tIns="91425" rIns="91425" bIns="91425" anchor="t" anchorCtr="0">
            <a:noAutofit/>
          </a:bodyPr>
          <a:lstStyle/>
          <a:p>
            <a:pPr marL="457200" lvl="0" indent="-336550" algn="l" rtl="0">
              <a:lnSpc>
                <a:spcPct val="150000"/>
              </a:lnSpc>
              <a:spcBef>
                <a:spcPts val="0"/>
              </a:spcBef>
              <a:spcAft>
                <a:spcPts val="0"/>
              </a:spcAft>
              <a:buSzPts val="1700"/>
              <a:buAutoNum type="arabicPeriod"/>
            </a:pPr>
            <a:r>
              <a:rPr lang="en" sz="1700"/>
              <a:t>Why…</a:t>
            </a:r>
            <a:endParaRPr sz="1700"/>
          </a:p>
          <a:p>
            <a:pPr marL="457200" lvl="0" indent="-336550" algn="l" rtl="0">
              <a:lnSpc>
                <a:spcPct val="150000"/>
              </a:lnSpc>
              <a:spcBef>
                <a:spcPts val="1000"/>
              </a:spcBef>
              <a:spcAft>
                <a:spcPts val="0"/>
              </a:spcAft>
              <a:buSzPts val="1700"/>
              <a:buAutoNum type="arabicPeriod"/>
            </a:pPr>
            <a:r>
              <a:rPr lang="en" sz="1700"/>
              <a:t>Why…</a:t>
            </a:r>
            <a:endParaRPr sz="1700"/>
          </a:p>
          <a:p>
            <a:pPr marL="457200" lvl="0" indent="-336550" algn="l" rtl="0">
              <a:lnSpc>
                <a:spcPct val="150000"/>
              </a:lnSpc>
              <a:spcBef>
                <a:spcPts val="1000"/>
              </a:spcBef>
              <a:spcAft>
                <a:spcPts val="0"/>
              </a:spcAft>
              <a:buSzPts val="1700"/>
              <a:buAutoNum type="arabicPeriod"/>
            </a:pPr>
            <a:r>
              <a:rPr lang="en" sz="1700"/>
              <a:t>Why…</a:t>
            </a:r>
            <a:endParaRPr sz="1700"/>
          </a:p>
          <a:p>
            <a:pPr marL="457200" lvl="0" indent="-336550" algn="l" rtl="0">
              <a:lnSpc>
                <a:spcPct val="150000"/>
              </a:lnSpc>
              <a:spcBef>
                <a:spcPts val="1000"/>
              </a:spcBef>
              <a:spcAft>
                <a:spcPts val="0"/>
              </a:spcAft>
              <a:buSzPts val="1700"/>
              <a:buAutoNum type="arabicPeriod"/>
            </a:pPr>
            <a:r>
              <a:rPr lang="en" sz="1700"/>
              <a:t>Why…</a:t>
            </a:r>
            <a:endParaRPr sz="1700"/>
          </a:p>
          <a:p>
            <a:pPr marL="457200" lvl="0" indent="-336550" algn="l" rtl="0">
              <a:lnSpc>
                <a:spcPct val="150000"/>
              </a:lnSpc>
              <a:spcBef>
                <a:spcPts val="1000"/>
              </a:spcBef>
              <a:spcAft>
                <a:spcPts val="1000"/>
              </a:spcAft>
              <a:buSzPts val="1700"/>
              <a:buAutoNum type="arabicPeriod"/>
            </a:pPr>
            <a:r>
              <a:rPr lang="en" sz="1700"/>
              <a:t>Why…</a:t>
            </a:r>
            <a:endParaRPr sz="2800" i="1"/>
          </a:p>
        </p:txBody>
      </p:sp>
      <p:sp>
        <p:nvSpPr>
          <p:cNvPr id="203" name="Google Shape;203;p35"/>
          <p:cNvSpPr txBox="1">
            <a:spLocks noGrp="1"/>
          </p:cNvSpPr>
          <p:nvPr>
            <p:ph type="title"/>
          </p:nvPr>
        </p:nvSpPr>
        <p:spPr>
          <a:xfrm>
            <a:off x="311700" y="445025"/>
            <a:ext cx="8520600" cy="1117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Understanding Root Causes:</a:t>
            </a:r>
            <a:br>
              <a:rPr lang="en" sz="3400"/>
            </a:br>
            <a:r>
              <a:rPr lang="en" sz="2800" b="0">
                <a:solidFill>
                  <a:schemeClr val="accent2"/>
                </a:solidFill>
              </a:rPr>
              <a:t>The 5 Whys</a:t>
            </a:r>
            <a:endParaRPr sz="2800" b="0">
              <a:solidFill>
                <a:schemeClr val="accent2"/>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6"/>
          <p:cNvSpPr txBox="1">
            <a:spLocks noGrp="1"/>
          </p:cNvSpPr>
          <p:nvPr>
            <p:ph type="body" idx="1"/>
          </p:nvPr>
        </p:nvSpPr>
        <p:spPr>
          <a:xfrm>
            <a:off x="653350" y="1551175"/>
            <a:ext cx="8178900" cy="3363600"/>
          </a:xfrm>
          <a:prstGeom prst="rect">
            <a:avLst/>
          </a:prstGeom>
        </p:spPr>
        <p:txBody>
          <a:bodyPr spcFirstLastPara="1" wrap="square" lIns="91425" tIns="91425" rIns="91425" bIns="91425" anchor="t" anchorCtr="0">
            <a:noAutofit/>
          </a:bodyPr>
          <a:lstStyle/>
          <a:p>
            <a:pPr marL="457200" lvl="0" indent="-336550" algn="l" rtl="0">
              <a:lnSpc>
                <a:spcPct val="115000"/>
              </a:lnSpc>
              <a:spcBef>
                <a:spcPts val="0"/>
              </a:spcBef>
              <a:spcAft>
                <a:spcPts val="0"/>
              </a:spcAft>
              <a:buSzPts val="1700"/>
              <a:buAutoNum type="arabicPeriod"/>
            </a:pPr>
            <a:r>
              <a:rPr lang="en" sz="1700" b="1"/>
              <a:t>Why did the patient not show up?</a:t>
            </a:r>
            <a:endParaRPr sz="1700" b="1"/>
          </a:p>
          <a:p>
            <a:pPr marL="914400" lvl="1" indent="-323850" algn="l" rtl="0">
              <a:lnSpc>
                <a:spcPct val="115000"/>
              </a:lnSpc>
              <a:spcBef>
                <a:spcPts val="0"/>
              </a:spcBef>
              <a:spcAft>
                <a:spcPts val="0"/>
              </a:spcAft>
              <a:buSzPts val="1500"/>
              <a:buChar char="●"/>
            </a:pPr>
            <a:r>
              <a:rPr lang="en" sz="1500"/>
              <a:t>They did not know they had the appointment.</a:t>
            </a:r>
            <a:endParaRPr sz="1500"/>
          </a:p>
          <a:p>
            <a:pPr marL="457200" lvl="0" indent="-336550" algn="l" rtl="0">
              <a:lnSpc>
                <a:spcPct val="115000"/>
              </a:lnSpc>
              <a:spcBef>
                <a:spcPts val="0"/>
              </a:spcBef>
              <a:spcAft>
                <a:spcPts val="0"/>
              </a:spcAft>
              <a:buSzPts val="1700"/>
              <a:buAutoNum type="arabicPeriod"/>
            </a:pPr>
            <a:r>
              <a:rPr lang="en" sz="1700" b="1"/>
              <a:t>Why did they forget?</a:t>
            </a:r>
            <a:endParaRPr sz="1700" b="1"/>
          </a:p>
          <a:p>
            <a:pPr marL="914400" lvl="1" indent="-323850" algn="l" rtl="0">
              <a:lnSpc>
                <a:spcPct val="115000"/>
              </a:lnSpc>
              <a:spcBef>
                <a:spcPts val="0"/>
              </a:spcBef>
              <a:spcAft>
                <a:spcPts val="0"/>
              </a:spcAft>
              <a:buSzPts val="1500"/>
              <a:buChar char="●"/>
            </a:pPr>
            <a:r>
              <a:rPr lang="en" sz="1500"/>
              <a:t>The appointment was not in their calendar.</a:t>
            </a:r>
            <a:endParaRPr sz="1500"/>
          </a:p>
          <a:p>
            <a:pPr marL="457200" lvl="0" indent="-336550" algn="l" rtl="0">
              <a:lnSpc>
                <a:spcPct val="115000"/>
              </a:lnSpc>
              <a:spcBef>
                <a:spcPts val="0"/>
              </a:spcBef>
              <a:spcAft>
                <a:spcPts val="0"/>
              </a:spcAft>
              <a:buSzPts val="1700"/>
              <a:buAutoNum type="arabicPeriod"/>
            </a:pPr>
            <a:r>
              <a:rPr lang="en" sz="1700" b="1"/>
              <a:t>Why was it not in their calendar?</a:t>
            </a:r>
            <a:endParaRPr sz="1700" b="1"/>
          </a:p>
          <a:p>
            <a:pPr marL="914400" lvl="1" indent="-323850" algn="l" rtl="0">
              <a:lnSpc>
                <a:spcPct val="115000"/>
              </a:lnSpc>
              <a:spcBef>
                <a:spcPts val="0"/>
              </a:spcBef>
              <a:spcAft>
                <a:spcPts val="0"/>
              </a:spcAft>
              <a:buSzPts val="1500"/>
              <a:buChar char="●"/>
            </a:pPr>
            <a:r>
              <a:rPr lang="en" sz="1500"/>
              <a:t>They did not remember to note the time after their first consultation at the clinic.</a:t>
            </a:r>
            <a:endParaRPr sz="1500"/>
          </a:p>
          <a:p>
            <a:pPr marL="457200" lvl="0" indent="-336550" algn="l" rtl="0">
              <a:lnSpc>
                <a:spcPct val="115000"/>
              </a:lnSpc>
              <a:spcBef>
                <a:spcPts val="0"/>
              </a:spcBef>
              <a:spcAft>
                <a:spcPts val="0"/>
              </a:spcAft>
              <a:buSzPts val="1700"/>
              <a:buAutoNum type="arabicPeriod"/>
            </a:pPr>
            <a:r>
              <a:rPr lang="en" sz="1700" b="1"/>
              <a:t>Why did they not make note of it?</a:t>
            </a:r>
            <a:endParaRPr sz="1700" b="1"/>
          </a:p>
          <a:p>
            <a:pPr marL="914400" lvl="1" indent="-323850" algn="l" rtl="0">
              <a:lnSpc>
                <a:spcPct val="115000"/>
              </a:lnSpc>
              <a:spcBef>
                <a:spcPts val="0"/>
              </a:spcBef>
              <a:spcAft>
                <a:spcPts val="0"/>
              </a:spcAft>
              <a:buSzPts val="1500"/>
              <a:buChar char="●"/>
            </a:pPr>
            <a:r>
              <a:rPr lang="en" sz="1500"/>
              <a:t>No paper or pen was provided to them. </a:t>
            </a:r>
            <a:endParaRPr sz="1500"/>
          </a:p>
          <a:p>
            <a:pPr marL="914400" lvl="1" indent="-323850" algn="l" rtl="0">
              <a:lnSpc>
                <a:spcPct val="115000"/>
              </a:lnSpc>
              <a:spcBef>
                <a:spcPts val="0"/>
              </a:spcBef>
              <a:spcAft>
                <a:spcPts val="0"/>
              </a:spcAft>
              <a:buSzPts val="1500"/>
              <a:buChar char="●"/>
            </a:pPr>
            <a:r>
              <a:rPr lang="en" sz="1500"/>
              <a:t>They did not receive an appointment card.</a:t>
            </a:r>
            <a:endParaRPr sz="1500"/>
          </a:p>
          <a:p>
            <a:pPr marL="457200" lvl="0" indent="-336550" algn="l" rtl="0">
              <a:lnSpc>
                <a:spcPct val="115000"/>
              </a:lnSpc>
              <a:spcBef>
                <a:spcPts val="0"/>
              </a:spcBef>
              <a:spcAft>
                <a:spcPts val="0"/>
              </a:spcAft>
              <a:buSzPts val="1700"/>
              <a:buAutoNum type="arabicPeriod"/>
            </a:pPr>
            <a:r>
              <a:rPr lang="en" sz="1700" b="1"/>
              <a:t>Why were these not provided?</a:t>
            </a:r>
            <a:endParaRPr sz="1700" b="1"/>
          </a:p>
          <a:p>
            <a:pPr marL="914400" lvl="1" indent="-323850" algn="l" rtl="0">
              <a:lnSpc>
                <a:spcPct val="115000"/>
              </a:lnSpc>
              <a:spcBef>
                <a:spcPts val="0"/>
              </a:spcBef>
              <a:spcAft>
                <a:spcPts val="0"/>
              </a:spcAft>
              <a:buSzPts val="1500"/>
              <a:buChar char="●"/>
            </a:pPr>
            <a:r>
              <a:rPr lang="en" sz="1500"/>
              <a:t>There is no system in place at this clinic to provide appointment reminders.</a:t>
            </a:r>
            <a:endParaRPr sz="1500"/>
          </a:p>
          <a:p>
            <a:pPr marL="0" lvl="0" indent="0" algn="l" rtl="0">
              <a:lnSpc>
                <a:spcPct val="115000"/>
              </a:lnSpc>
              <a:spcBef>
                <a:spcPts val="400"/>
              </a:spcBef>
              <a:spcAft>
                <a:spcPts val="400"/>
              </a:spcAft>
              <a:buNone/>
            </a:pPr>
            <a:endParaRPr sz="2800" i="1"/>
          </a:p>
        </p:txBody>
      </p:sp>
      <p:sp>
        <p:nvSpPr>
          <p:cNvPr id="209" name="Google Shape;209;p36"/>
          <p:cNvSpPr txBox="1">
            <a:spLocks noGrp="1"/>
          </p:cNvSpPr>
          <p:nvPr>
            <p:ph type="title"/>
          </p:nvPr>
        </p:nvSpPr>
        <p:spPr>
          <a:xfrm>
            <a:off x="311700" y="445025"/>
            <a:ext cx="8520600" cy="1117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Understanding Root Causes:</a:t>
            </a:r>
            <a:br>
              <a:rPr lang="en" sz="3400"/>
            </a:br>
            <a:r>
              <a:rPr lang="en" sz="2800" b="0">
                <a:solidFill>
                  <a:schemeClr val="accent2"/>
                </a:solidFill>
              </a:rPr>
              <a:t>The 5 Whys</a:t>
            </a:r>
            <a:endParaRPr sz="2800" b="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8">
                                            <p:txEl>
                                              <p:pRg st="0" end="0"/>
                                            </p:txEl>
                                          </p:spTgt>
                                        </p:tgtEl>
                                        <p:attrNameLst>
                                          <p:attrName>style.visibility</p:attrName>
                                        </p:attrNameLst>
                                      </p:cBhvr>
                                      <p:to>
                                        <p:strVal val="visible"/>
                                      </p:to>
                                    </p:set>
                                    <p:animEffect transition="in" filter="fade">
                                      <p:cBhvr>
                                        <p:cTn id="7" dur="1000"/>
                                        <p:tgtEl>
                                          <p:spTgt spid="20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8">
                                            <p:txEl>
                                              <p:pRg st="1" end="1"/>
                                            </p:txEl>
                                          </p:spTgt>
                                        </p:tgtEl>
                                        <p:attrNameLst>
                                          <p:attrName>style.visibility</p:attrName>
                                        </p:attrNameLst>
                                      </p:cBhvr>
                                      <p:to>
                                        <p:strVal val="visible"/>
                                      </p:to>
                                    </p:set>
                                    <p:animEffect transition="in" filter="fade">
                                      <p:cBhvr>
                                        <p:cTn id="12" dur="1000"/>
                                        <p:tgtEl>
                                          <p:spTgt spid="20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8">
                                            <p:txEl>
                                              <p:pRg st="2" end="2"/>
                                            </p:txEl>
                                          </p:spTgt>
                                        </p:tgtEl>
                                        <p:attrNameLst>
                                          <p:attrName>style.visibility</p:attrName>
                                        </p:attrNameLst>
                                      </p:cBhvr>
                                      <p:to>
                                        <p:strVal val="visible"/>
                                      </p:to>
                                    </p:set>
                                    <p:animEffect transition="in" filter="fade">
                                      <p:cBhvr>
                                        <p:cTn id="17" dur="1000"/>
                                        <p:tgtEl>
                                          <p:spTgt spid="20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8">
                                            <p:txEl>
                                              <p:pRg st="3" end="3"/>
                                            </p:txEl>
                                          </p:spTgt>
                                        </p:tgtEl>
                                        <p:attrNameLst>
                                          <p:attrName>style.visibility</p:attrName>
                                        </p:attrNameLst>
                                      </p:cBhvr>
                                      <p:to>
                                        <p:strVal val="visible"/>
                                      </p:to>
                                    </p:set>
                                    <p:animEffect transition="in" filter="fade">
                                      <p:cBhvr>
                                        <p:cTn id="22" dur="1000"/>
                                        <p:tgtEl>
                                          <p:spTgt spid="20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8">
                                            <p:txEl>
                                              <p:pRg st="4" end="4"/>
                                            </p:txEl>
                                          </p:spTgt>
                                        </p:tgtEl>
                                        <p:attrNameLst>
                                          <p:attrName>style.visibility</p:attrName>
                                        </p:attrNameLst>
                                      </p:cBhvr>
                                      <p:to>
                                        <p:strVal val="visible"/>
                                      </p:to>
                                    </p:set>
                                    <p:animEffect transition="in" filter="fade">
                                      <p:cBhvr>
                                        <p:cTn id="27" dur="1000"/>
                                        <p:tgtEl>
                                          <p:spTgt spid="20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8">
                                            <p:txEl>
                                              <p:pRg st="5" end="5"/>
                                            </p:txEl>
                                          </p:spTgt>
                                        </p:tgtEl>
                                        <p:attrNameLst>
                                          <p:attrName>style.visibility</p:attrName>
                                        </p:attrNameLst>
                                      </p:cBhvr>
                                      <p:to>
                                        <p:strVal val="visible"/>
                                      </p:to>
                                    </p:set>
                                    <p:animEffect transition="in" filter="fade">
                                      <p:cBhvr>
                                        <p:cTn id="32" dur="1000"/>
                                        <p:tgtEl>
                                          <p:spTgt spid="20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08">
                                            <p:txEl>
                                              <p:pRg st="6" end="6"/>
                                            </p:txEl>
                                          </p:spTgt>
                                        </p:tgtEl>
                                        <p:attrNameLst>
                                          <p:attrName>style.visibility</p:attrName>
                                        </p:attrNameLst>
                                      </p:cBhvr>
                                      <p:to>
                                        <p:strVal val="visible"/>
                                      </p:to>
                                    </p:set>
                                    <p:animEffect transition="in" filter="fade">
                                      <p:cBhvr>
                                        <p:cTn id="37" dur="1000"/>
                                        <p:tgtEl>
                                          <p:spTgt spid="20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08">
                                            <p:txEl>
                                              <p:pRg st="7" end="7"/>
                                            </p:txEl>
                                          </p:spTgt>
                                        </p:tgtEl>
                                        <p:attrNameLst>
                                          <p:attrName>style.visibility</p:attrName>
                                        </p:attrNameLst>
                                      </p:cBhvr>
                                      <p:to>
                                        <p:strVal val="visible"/>
                                      </p:to>
                                    </p:set>
                                    <p:animEffect transition="in" filter="fade">
                                      <p:cBhvr>
                                        <p:cTn id="42" dur="1000"/>
                                        <p:tgtEl>
                                          <p:spTgt spid="208">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08">
                                            <p:txEl>
                                              <p:pRg st="8" end="8"/>
                                            </p:txEl>
                                          </p:spTgt>
                                        </p:tgtEl>
                                        <p:attrNameLst>
                                          <p:attrName>style.visibility</p:attrName>
                                        </p:attrNameLst>
                                      </p:cBhvr>
                                      <p:to>
                                        <p:strVal val="visible"/>
                                      </p:to>
                                    </p:set>
                                    <p:animEffect transition="in" filter="fade">
                                      <p:cBhvr>
                                        <p:cTn id="47" dur="1000"/>
                                        <p:tgtEl>
                                          <p:spTgt spid="208">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08">
                                            <p:txEl>
                                              <p:pRg st="9" end="9"/>
                                            </p:txEl>
                                          </p:spTgt>
                                        </p:tgtEl>
                                        <p:attrNameLst>
                                          <p:attrName>style.visibility</p:attrName>
                                        </p:attrNameLst>
                                      </p:cBhvr>
                                      <p:to>
                                        <p:strVal val="visible"/>
                                      </p:to>
                                    </p:set>
                                    <p:animEffect transition="in" filter="fade">
                                      <p:cBhvr>
                                        <p:cTn id="52" dur="1000"/>
                                        <p:tgtEl>
                                          <p:spTgt spid="208">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08">
                                            <p:txEl>
                                              <p:pRg st="10" end="10"/>
                                            </p:txEl>
                                          </p:spTgt>
                                        </p:tgtEl>
                                        <p:attrNameLst>
                                          <p:attrName>style.visibility</p:attrName>
                                        </p:attrNameLst>
                                      </p:cBhvr>
                                      <p:to>
                                        <p:strVal val="visible"/>
                                      </p:to>
                                    </p:set>
                                    <p:animEffect transition="in" filter="fade">
                                      <p:cBhvr>
                                        <p:cTn id="57" dur="1000"/>
                                        <p:tgtEl>
                                          <p:spTgt spid="208">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08">
                                            <p:txEl>
                                              <p:pRg st="11" end="11"/>
                                            </p:txEl>
                                          </p:spTgt>
                                        </p:tgtEl>
                                        <p:attrNameLst>
                                          <p:attrName>style.visibility</p:attrName>
                                        </p:attrNameLst>
                                      </p:cBhvr>
                                      <p:to>
                                        <p:strVal val="visible"/>
                                      </p:to>
                                    </p:set>
                                    <p:animEffect transition="in" filter="fade">
                                      <p:cBhvr>
                                        <p:cTn id="62" dur="1000"/>
                                        <p:tgtEl>
                                          <p:spTgt spid="208">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Google Shape;214;p37"/>
          <p:cNvPicPr preferRelativeResize="0"/>
          <p:nvPr/>
        </p:nvPicPr>
        <p:blipFill rotWithShape="1">
          <a:blip r:embed="rId3">
            <a:alphaModFix/>
          </a:blip>
          <a:srcRect l="17518" b="9682"/>
          <a:stretch/>
        </p:blipFill>
        <p:spPr>
          <a:xfrm>
            <a:off x="2084750" y="1390075"/>
            <a:ext cx="5323800" cy="3468300"/>
          </a:xfrm>
          <a:prstGeom prst="rect">
            <a:avLst/>
          </a:prstGeom>
          <a:noFill/>
          <a:ln>
            <a:noFill/>
          </a:ln>
        </p:spPr>
      </p:pic>
      <p:sp>
        <p:nvSpPr>
          <p:cNvPr id="215" name="Google Shape;215;p37"/>
          <p:cNvSpPr txBox="1"/>
          <p:nvPr/>
        </p:nvSpPr>
        <p:spPr>
          <a:xfrm>
            <a:off x="1824187" y="3972962"/>
            <a:ext cx="1923900" cy="492600"/>
          </a:xfrm>
          <a:prstGeom prst="rect">
            <a:avLst/>
          </a:prstGeom>
          <a:solidFill>
            <a:schemeClr val="lt1"/>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FF"/>
              </a:buClr>
              <a:buSzPts val="1600"/>
              <a:buFont typeface="Calibri"/>
              <a:buNone/>
            </a:pPr>
            <a:r>
              <a:rPr lang="en" sz="1300">
                <a:solidFill>
                  <a:schemeClr val="dk1"/>
                </a:solidFill>
                <a:latin typeface="Proxima Nova"/>
                <a:ea typeface="Proxima Nova"/>
                <a:cs typeface="Proxima Nova"/>
                <a:sym typeface="Proxima Nova"/>
              </a:rPr>
              <a:t>Patient did not record appointment time.</a:t>
            </a:r>
            <a:endParaRPr sz="1100" b="1">
              <a:solidFill>
                <a:schemeClr val="dk1"/>
              </a:solidFill>
              <a:latin typeface="Merriweather"/>
              <a:ea typeface="Merriweather"/>
              <a:cs typeface="Merriweather"/>
              <a:sym typeface="Merriweather"/>
            </a:endParaRPr>
          </a:p>
        </p:txBody>
      </p:sp>
      <p:sp>
        <p:nvSpPr>
          <p:cNvPr id="216" name="Google Shape;216;p37"/>
          <p:cNvSpPr txBox="1"/>
          <p:nvPr/>
        </p:nvSpPr>
        <p:spPr>
          <a:xfrm>
            <a:off x="252925" y="1608125"/>
            <a:ext cx="1923900" cy="492600"/>
          </a:xfrm>
          <a:prstGeom prst="rect">
            <a:avLst/>
          </a:prstGeom>
          <a:solidFill>
            <a:schemeClr val="lt1"/>
          </a:solidFill>
          <a:ln w="9525" cap="flat" cmpd="sng">
            <a:solidFill>
              <a:srgbClr val="000000"/>
            </a:solidFill>
            <a:prstDash val="solid"/>
            <a:miter lim="800000"/>
            <a:headEnd type="none" w="sm" len="sm"/>
            <a:tailEnd type="none" w="sm" len="sm"/>
          </a:ln>
        </p:spPr>
        <p:txBody>
          <a:bodyPr spcFirstLastPara="1" wrap="square" lIns="91425" tIns="45700" rIns="103700" bIns="45700" anchor="t" anchorCtr="0">
            <a:spAutoFit/>
          </a:bodyPr>
          <a:lstStyle/>
          <a:p>
            <a:pPr marL="0" marR="0" lvl="0" indent="0" algn="ctr" rtl="0">
              <a:lnSpc>
                <a:spcPct val="100000"/>
              </a:lnSpc>
              <a:spcBef>
                <a:spcPts val="0"/>
              </a:spcBef>
              <a:spcAft>
                <a:spcPts val="0"/>
              </a:spcAft>
              <a:buClr>
                <a:srgbClr val="FFFFFF"/>
              </a:buClr>
              <a:buSzPts val="1600"/>
              <a:buFont typeface="Calibri"/>
              <a:buNone/>
            </a:pPr>
            <a:r>
              <a:rPr lang="en" sz="1300">
                <a:solidFill>
                  <a:schemeClr val="dk1"/>
                </a:solidFill>
                <a:latin typeface="Proxima Nova"/>
                <a:ea typeface="Proxima Nova"/>
                <a:cs typeface="Proxima Nova"/>
                <a:sym typeface="Proxima Nova"/>
              </a:rPr>
              <a:t>Staff did not write down appointment time.</a:t>
            </a:r>
            <a:endParaRPr sz="1100">
              <a:solidFill>
                <a:schemeClr val="dk1"/>
              </a:solidFill>
              <a:latin typeface="Proxima Nova"/>
              <a:ea typeface="Proxima Nova"/>
              <a:cs typeface="Proxima Nova"/>
              <a:sym typeface="Proxima Nova"/>
            </a:endParaRPr>
          </a:p>
        </p:txBody>
      </p:sp>
      <p:sp>
        <p:nvSpPr>
          <p:cNvPr id="217" name="Google Shape;217;p37"/>
          <p:cNvSpPr txBox="1"/>
          <p:nvPr/>
        </p:nvSpPr>
        <p:spPr>
          <a:xfrm>
            <a:off x="5569525" y="1669775"/>
            <a:ext cx="2101800" cy="692700"/>
          </a:xfrm>
          <a:prstGeom prst="rect">
            <a:avLst/>
          </a:prstGeom>
          <a:solidFill>
            <a:schemeClr val="lt1"/>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FF"/>
              </a:buClr>
              <a:buSzPts val="1600"/>
              <a:buFont typeface="Calibri"/>
              <a:buNone/>
            </a:pPr>
            <a:r>
              <a:rPr lang="en" sz="1300">
                <a:solidFill>
                  <a:schemeClr val="dk1"/>
                </a:solidFill>
                <a:latin typeface="Proxima Nova"/>
                <a:ea typeface="Proxima Nova"/>
                <a:cs typeface="Proxima Nova"/>
                <a:sym typeface="Proxima Nova"/>
              </a:rPr>
              <a:t>Clerical was overwhelmed with work and did not call in a reminder.</a:t>
            </a:r>
            <a:endParaRPr sz="1100" b="1">
              <a:solidFill>
                <a:schemeClr val="dk1"/>
              </a:solidFill>
              <a:latin typeface="Merriweather"/>
              <a:ea typeface="Merriweather"/>
              <a:cs typeface="Merriweather"/>
              <a:sym typeface="Merriweather"/>
            </a:endParaRPr>
          </a:p>
        </p:txBody>
      </p:sp>
      <p:sp>
        <p:nvSpPr>
          <p:cNvPr id="218" name="Google Shape;218;p37"/>
          <p:cNvSpPr txBox="1"/>
          <p:nvPr/>
        </p:nvSpPr>
        <p:spPr>
          <a:xfrm>
            <a:off x="7135650" y="4403500"/>
            <a:ext cx="1546500" cy="492600"/>
          </a:xfrm>
          <a:prstGeom prst="rect">
            <a:avLst/>
          </a:prstGeom>
          <a:solidFill>
            <a:schemeClr val="lt1"/>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FF"/>
              </a:buClr>
              <a:buSzPts val="1600"/>
              <a:buFont typeface="Calibri"/>
              <a:buNone/>
            </a:pPr>
            <a:r>
              <a:rPr lang="en" sz="1300" b="1">
                <a:solidFill>
                  <a:schemeClr val="dk1"/>
                </a:solidFill>
                <a:latin typeface="Proxima Nova"/>
                <a:ea typeface="Proxima Nova"/>
                <a:cs typeface="Proxima Nova"/>
                <a:sym typeface="Proxima Nova"/>
              </a:rPr>
              <a:t>Missed appointments.</a:t>
            </a:r>
            <a:endParaRPr sz="1100" b="1">
              <a:solidFill>
                <a:schemeClr val="dk1"/>
              </a:solidFill>
              <a:latin typeface="Merriweather"/>
              <a:ea typeface="Merriweather"/>
              <a:cs typeface="Merriweather"/>
              <a:sym typeface="Merriweather"/>
            </a:endParaRPr>
          </a:p>
        </p:txBody>
      </p:sp>
      <p:sp>
        <p:nvSpPr>
          <p:cNvPr id="219" name="Google Shape;219;p37"/>
          <p:cNvSpPr txBox="1">
            <a:spLocks noGrp="1"/>
          </p:cNvSpPr>
          <p:nvPr>
            <p:ph type="title"/>
          </p:nvPr>
        </p:nvSpPr>
        <p:spPr>
          <a:xfrm>
            <a:off x="311700" y="216425"/>
            <a:ext cx="8520600" cy="1117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Understanding Root Causes:</a:t>
            </a:r>
            <a:br>
              <a:rPr lang="en" sz="3400"/>
            </a:br>
            <a:r>
              <a:rPr lang="en" sz="2800" b="0">
                <a:solidFill>
                  <a:schemeClr val="accent2"/>
                </a:solidFill>
              </a:rPr>
              <a:t>The Swiss Cheese Model</a:t>
            </a:r>
            <a:endParaRPr sz="2800" b="0">
              <a:solidFill>
                <a:schemeClr val="accent2"/>
              </a:solidFill>
            </a:endParaRPr>
          </a:p>
        </p:txBody>
      </p:sp>
      <p:sp>
        <p:nvSpPr>
          <p:cNvPr id="2" name="TextBox 1">
            <a:extLst>
              <a:ext uri="{FF2B5EF4-FFF2-40B4-BE49-F238E27FC236}">
                <a16:creationId xmlns:a16="http://schemas.microsoft.com/office/drawing/2014/main" id="{E65F97D1-EE58-4BE9-ADDA-8C98F47F6B5C}"/>
              </a:ext>
            </a:extLst>
          </p:cNvPr>
          <p:cNvSpPr txBox="1"/>
          <p:nvPr/>
        </p:nvSpPr>
        <p:spPr>
          <a:xfrm>
            <a:off x="252925" y="4593265"/>
            <a:ext cx="5711940" cy="661720"/>
          </a:xfrm>
          <a:prstGeom prst="rect">
            <a:avLst/>
          </a:prstGeom>
          <a:noFill/>
        </p:spPr>
        <p:txBody>
          <a:bodyPr wrap="square" rtlCol="0">
            <a:spAutoFit/>
          </a:bodyPr>
          <a:lstStyle/>
          <a:p>
            <a:r>
              <a:rPr lang="en-US" sz="900" b="0" i="1" dirty="0">
                <a:solidFill>
                  <a:schemeClr val="bg1">
                    <a:lumMod val="65000"/>
                  </a:schemeClr>
                </a:solidFill>
                <a:effectLst/>
                <a:latin typeface="proxima"/>
              </a:rPr>
              <a:t>Image by Wikimedia Commons, retrieved from: https://commons.wikimedia.org. Creative Commons License associated: </a:t>
            </a:r>
            <a:r>
              <a:rPr lang="en-US" sz="900" b="0" i="1" dirty="0">
                <a:solidFill>
                  <a:schemeClr val="bg1">
                    <a:lumMod val="65000"/>
                  </a:schemeClr>
                </a:solidFill>
                <a:effectLst/>
                <a:latin typeface="proxima"/>
                <a:hlinkClick r:id="rId4">
                  <a:extLst>
                    <a:ext uri="{A12FA001-AC4F-418D-AE19-62706E023703}">
                      <ahyp:hlinkClr xmlns:ahyp="http://schemas.microsoft.com/office/drawing/2018/hyperlinkcolor" val="tx"/>
                    </a:ext>
                  </a:extLst>
                </a:hlinkClick>
              </a:rPr>
              <a:t>https://commons.wikimedia.org/wiki/File:Swiss_cheese_model_of_accident_causation_with</a:t>
            </a:r>
            <a:r>
              <a:rPr lang="en-US" sz="900" b="0" i="1" dirty="0">
                <a:solidFill>
                  <a:schemeClr val="bg1">
                    <a:lumMod val="65000"/>
                  </a:schemeClr>
                </a:solidFill>
                <a:effectLst/>
                <a:latin typeface="proxima"/>
              </a:rPr>
              <a:t> _additional_labels.png</a:t>
            </a:r>
            <a:endParaRPr lang="en" sz="500" i="1" dirty="0">
              <a:solidFill>
                <a:schemeClr val="bg1">
                  <a:lumMod val="65000"/>
                </a:schemeClr>
              </a:solidFill>
              <a:highlight>
                <a:srgbClr val="FFFFFF"/>
              </a:highlight>
            </a:endParaRPr>
          </a:p>
          <a:p>
            <a:endParaRPr lang="en-CA" sz="900" i="1" dirty="0">
              <a:solidFill>
                <a:schemeClr val="bg1">
                  <a:lumMod val="6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6"/>
                                        </p:tgtEl>
                                        <p:attrNameLst>
                                          <p:attrName>style.visibility</p:attrName>
                                        </p:attrNameLst>
                                      </p:cBhvr>
                                      <p:to>
                                        <p:strVal val="visible"/>
                                      </p:to>
                                    </p:set>
                                    <p:animEffect transition="in" filter="fade">
                                      <p:cBhvr>
                                        <p:cTn id="7" dur="1000"/>
                                        <p:tgtEl>
                                          <p:spTgt spid="2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5"/>
                                        </p:tgtEl>
                                        <p:attrNameLst>
                                          <p:attrName>style.visibility</p:attrName>
                                        </p:attrNameLst>
                                      </p:cBhvr>
                                      <p:to>
                                        <p:strVal val="visible"/>
                                      </p:to>
                                    </p:set>
                                    <p:animEffect transition="in" filter="fade">
                                      <p:cBhvr>
                                        <p:cTn id="12" dur="1000"/>
                                        <p:tgtEl>
                                          <p:spTgt spid="2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7"/>
                                        </p:tgtEl>
                                        <p:attrNameLst>
                                          <p:attrName>style.visibility</p:attrName>
                                        </p:attrNameLst>
                                      </p:cBhvr>
                                      <p:to>
                                        <p:strVal val="visible"/>
                                      </p:to>
                                    </p:set>
                                    <p:animEffect transition="in" filter="fade">
                                      <p:cBhvr>
                                        <p:cTn id="17" dur="1000"/>
                                        <p:tgtEl>
                                          <p:spTgt spid="2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8"/>
                                        </p:tgtEl>
                                        <p:attrNameLst>
                                          <p:attrName>style.visibility</p:attrName>
                                        </p:attrNameLst>
                                      </p:cBhvr>
                                      <p:to>
                                        <p:strVal val="visible"/>
                                      </p:to>
                                    </p:set>
                                    <p:animEffect transition="in" filter="fade">
                                      <p:cBhvr>
                                        <p:cTn id="22" dur="10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grpSp>
        <p:nvGrpSpPr>
          <p:cNvPr id="224" name="Google Shape;224;p38"/>
          <p:cNvGrpSpPr/>
          <p:nvPr/>
        </p:nvGrpSpPr>
        <p:grpSpPr>
          <a:xfrm>
            <a:off x="3090073" y="1501481"/>
            <a:ext cx="2722623" cy="1810181"/>
            <a:chOff x="4108694" y="1553899"/>
            <a:chExt cx="3084077" cy="2050500"/>
          </a:xfrm>
        </p:grpSpPr>
        <p:cxnSp>
          <p:nvCxnSpPr>
            <p:cNvPr id="225" name="Google Shape;225;p38"/>
            <p:cNvCxnSpPr/>
            <p:nvPr/>
          </p:nvCxnSpPr>
          <p:spPr>
            <a:xfrm rot="10800000">
              <a:off x="5142271" y="1553899"/>
              <a:ext cx="2050500" cy="2050500"/>
            </a:xfrm>
            <a:prstGeom prst="straightConnector1">
              <a:avLst/>
            </a:prstGeom>
            <a:noFill/>
            <a:ln w="9525" cap="flat" cmpd="sng">
              <a:solidFill>
                <a:srgbClr val="000000"/>
              </a:solidFill>
              <a:prstDash val="solid"/>
              <a:miter lim="800000"/>
              <a:headEnd type="none" w="sm" len="sm"/>
              <a:tailEnd type="none" w="sm" len="sm"/>
            </a:ln>
          </p:spPr>
        </p:cxnSp>
        <p:cxnSp>
          <p:nvCxnSpPr>
            <p:cNvPr id="226" name="Google Shape;226;p38"/>
            <p:cNvCxnSpPr/>
            <p:nvPr/>
          </p:nvCxnSpPr>
          <p:spPr>
            <a:xfrm>
              <a:off x="4108694" y="2599020"/>
              <a:ext cx="2077200" cy="0"/>
            </a:xfrm>
            <a:prstGeom prst="straightConnector1">
              <a:avLst/>
            </a:prstGeom>
            <a:noFill/>
            <a:ln w="9525" cap="flat" cmpd="sng">
              <a:solidFill>
                <a:srgbClr val="000000"/>
              </a:solidFill>
              <a:prstDash val="solid"/>
              <a:miter lim="800000"/>
              <a:headEnd type="none" w="sm" len="sm"/>
              <a:tailEnd type="triangle" w="med" len="med"/>
            </a:ln>
          </p:spPr>
        </p:cxnSp>
        <p:cxnSp>
          <p:nvCxnSpPr>
            <p:cNvPr id="227" name="Google Shape;227;p38"/>
            <p:cNvCxnSpPr/>
            <p:nvPr/>
          </p:nvCxnSpPr>
          <p:spPr>
            <a:xfrm>
              <a:off x="4601829" y="3093627"/>
              <a:ext cx="2077200" cy="0"/>
            </a:xfrm>
            <a:prstGeom prst="straightConnector1">
              <a:avLst/>
            </a:prstGeom>
            <a:noFill/>
            <a:ln w="9525" cap="flat" cmpd="sng">
              <a:solidFill>
                <a:srgbClr val="000000"/>
              </a:solidFill>
              <a:prstDash val="solid"/>
              <a:miter lim="800000"/>
              <a:headEnd type="none" w="sm" len="sm"/>
              <a:tailEnd type="triangle" w="med" len="med"/>
            </a:ln>
          </p:spPr>
        </p:cxnSp>
      </p:grpSp>
      <p:grpSp>
        <p:nvGrpSpPr>
          <p:cNvPr id="228" name="Google Shape;228;p38"/>
          <p:cNvGrpSpPr/>
          <p:nvPr/>
        </p:nvGrpSpPr>
        <p:grpSpPr>
          <a:xfrm>
            <a:off x="5446371" y="1501481"/>
            <a:ext cx="2724870" cy="1810181"/>
            <a:chOff x="6777813" y="1553899"/>
            <a:chExt cx="3086623" cy="2050500"/>
          </a:xfrm>
        </p:grpSpPr>
        <p:cxnSp>
          <p:nvCxnSpPr>
            <p:cNvPr id="229" name="Google Shape;229;p38"/>
            <p:cNvCxnSpPr/>
            <p:nvPr/>
          </p:nvCxnSpPr>
          <p:spPr>
            <a:xfrm rot="10800000">
              <a:off x="7813936" y="1553899"/>
              <a:ext cx="2050500" cy="2050500"/>
            </a:xfrm>
            <a:prstGeom prst="straightConnector1">
              <a:avLst/>
            </a:prstGeom>
            <a:noFill/>
            <a:ln w="9525" cap="flat" cmpd="sng">
              <a:solidFill>
                <a:srgbClr val="000000"/>
              </a:solidFill>
              <a:prstDash val="solid"/>
              <a:miter lim="800000"/>
              <a:headEnd type="none" w="sm" len="sm"/>
              <a:tailEnd type="none" w="sm" len="sm"/>
            </a:ln>
          </p:spPr>
        </p:cxnSp>
        <p:cxnSp>
          <p:nvCxnSpPr>
            <p:cNvPr id="230" name="Google Shape;230;p38"/>
            <p:cNvCxnSpPr/>
            <p:nvPr/>
          </p:nvCxnSpPr>
          <p:spPr>
            <a:xfrm>
              <a:off x="6777813" y="2599020"/>
              <a:ext cx="2077200" cy="0"/>
            </a:xfrm>
            <a:prstGeom prst="straightConnector1">
              <a:avLst/>
            </a:prstGeom>
            <a:noFill/>
            <a:ln w="9525" cap="flat" cmpd="sng">
              <a:solidFill>
                <a:srgbClr val="000000"/>
              </a:solidFill>
              <a:prstDash val="solid"/>
              <a:miter lim="800000"/>
              <a:headEnd type="none" w="sm" len="sm"/>
              <a:tailEnd type="triangle" w="med" len="med"/>
            </a:ln>
          </p:spPr>
        </p:cxnSp>
        <p:cxnSp>
          <p:nvCxnSpPr>
            <p:cNvPr id="231" name="Google Shape;231;p38"/>
            <p:cNvCxnSpPr/>
            <p:nvPr/>
          </p:nvCxnSpPr>
          <p:spPr>
            <a:xfrm>
              <a:off x="7270948" y="3093627"/>
              <a:ext cx="2077200" cy="0"/>
            </a:xfrm>
            <a:prstGeom prst="straightConnector1">
              <a:avLst/>
            </a:prstGeom>
            <a:noFill/>
            <a:ln w="9525" cap="flat" cmpd="sng">
              <a:solidFill>
                <a:srgbClr val="000000"/>
              </a:solidFill>
              <a:prstDash val="solid"/>
              <a:miter lim="800000"/>
              <a:headEnd type="none" w="sm" len="sm"/>
              <a:tailEnd type="triangle" w="med" len="med"/>
            </a:ln>
          </p:spPr>
        </p:cxnSp>
      </p:grpSp>
      <p:grpSp>
        <p:nvGrpSpPr>
          <p:cNvPr id="232" name="Google Shape;232;p38"/>
          <p:cNvGrpSpPr/>
          <p:nvPr/>
        </p:nvGrpSpPr>
        <p:grpSpPr>
          <a:xfrm>
            <a:off x="3034916" y="3311662"/>
            <a:ext cx="2723158" cy="1808328"/>
            <a:chOff x="2771147" y="3604399"/>
            <a:chExt cx="3084683" cy="2048400"/>
          </a:xfrm>
        </p:grpSpPr>
        <p:cxnSp>
          <p:nvCxnSpPr>
            <p:cNvPr id="233" name="Google Shape;233;p38"/>
            <p:cNvCxnSpPr/>
            <p:nvPr/>
          </p:nvCxnSpPr>
          <p:spPr>
            <a:xfrm flipH="1">
              <a:off x="3807430" y="3604399"/>
              <a:ext cx="2048400" cy="2048400"/>
            </a:xfrm>
            <a:prstGeom prst="straightConnector1">
              <a:avLst/>
            </a:prstGeom>
            <a:noFill/>
            <a:ln w="9525" cap="flat" cmpd="sng">
              <a:solidFill>
                <a:srgbClr val="000000"/>
              </a:solidFill>
              <a:prstDash val="solid"/>
              <a:miter lim="800000"/>
              <a:headEnd type="none" w="sm" len="sm"/>
              <a:tailEnd type="none" w="sm" len="sm"/>
            </a:ln>
          </p:spPr>
        </p:cxnSp>
        <p:cxnSp>
          <p:nvCxnSpPr>
            <p:cNvPr id="234" name="Google Shape;234;p38"/>
            <p:cNvCxnSpPr/>
            <p:nvPr/>
          </p:nvCxnSpPr>
          <p:spPr>
            <a:xfrm>
              <a:off x="2771147" y="4609777"/>
              <a:ext cx="2077200" cy="0"/>
            </a:xfrm>
            <a:prstGeom prst="straightConnector1">
              <a:avLst/>
            </a:prstGeom>
            <a:noFill/>
            <a:ln w="9525" cap="flat" cmpd="sng">
              <a:solidFill>
                <a:srgbClr val="000000"/>
              </a:solidFill>
              <a:prstDash val="solid"/>
              <a:miter lim="800000"/>
              <a:headEnd type="none" w="sm" len="sm"/>
              <a:tailEnd type="triangle" w="med" len="med"/>
            </a:ln>
          </p:spPr>
        </p:cxnSp>
        <p:cxnSp>
          <p:nvCxnSpPr>
            <p:cNvPr id="235" name="Google Shape;235;p38"/>
            <p:cNvCxnSpPr/>
            <p:nvPr/>
          </p:nvCxnSpPr>
          <p:spPr>
            <a:xfrm>
              <a:off x="3264282" y="4116001"/>
              <a:ext cx="2077200" cy="0"/>
            </a:xfrm>
            <a:prstGeom prst="straightConnector1">
              <a:avLst/>
            </a:prstGeom>
            <a:noFill/>
            <a:ln w="9525" cap="flat" cmpd="sng">
              <a:solidFill>
                <a:srgbClr val="000000"/>
              </a:solidFill>
              <a:prstDash val="solid"/>
              <a:miter lim="800000"/>
              <a:headEnd type="none" w="sm" len="sm"/>
              <a:tailEnd type="triangle" w="med" len="med"/>
            </a:ln>
          </p:spPr>
        </p:cxnSp>
      </p:grpSp>
      <p:grpSp>
        <p:nvGrpSpPr>
          <p:cNvPr id="236" name="Google Shape;236;p38"/>
          <p:cNvGrpSpPr/>
          <p:nvPr/>
        </p:nvGrpSpPr>
        <p:grpSpPr>
          <a:xfrm>
            <a:off x="5391215" y="3311662"/>
            <a:ext cx="2725405" cy="1808328"/>
            <a:chOff x="5440267" y="3604399"/>
            <a:chExt cx="3087228" cy="2048400"/>
          </a:xfrm>
        </p:grpSpPr>
        <p:cxnSp>
          <p:nvCxnSpPr>
            <p:cNvPr id="237" name="Google Shape;237;p38"/>
            <p:cNvCxnSpPr/>
            <p:nvPr/>
          </p:nvCxnSpPr>
          <p:spPr>
            <a:xfrm flipH="1">
              <a:off x="6479095" y="3604399"/>
              <a:ext cx="2048400" cy="2048400"/>
            </a:xfrm>
            <a:prstGeom prst="straightConnector1">
              <a:avLst/>
            </a:prstGeom>
            <a:noFill/>
            <a:ln w="9525" cap="flat" cmpd="sng">
              <a:solidFill>
                <a:srgbClr val="000000"/>
              </a:solidFill>
              <a:prstDash val="solid"/>
              <a:miter lim="800000"/>
              <a:headEnd type="none" w="sm" len="sm"/>
              <a:tailEnd type="none" w="sm" len="sm"/>
            </a:ln>
          </p:spPr>
        </p:cxnSp>
        <p:cxnSp>
          <p:nvCxnSpPr>
            <p:cNvPr id="238" name="Google Shape;238;p38"/>
            <p:cNvCxnSpPr/>
            <p:nvPr/>
          </p:nvCxnSpPr>
          <p:spPr>
            <a:xfrm>
              <a:off x="5440267" y="4609777"/>
              <a:ext cx="2077200" cy="0"/>
            </a:xfrm>
            <a:prstGeom prst="straightConnector1">
              <a:avLst/>
            </a:prstGeom>
            <a:noFill/>
            <a:ln w="9525" cap="flat" cmpd="sng">
              <a:solidFill>
                <a:srgbClr val="000000"/>
              </a:solidFill>
              <a:prstDash val="solid"/>
              <a:miter lim="800000"/>
              <a:headEnd type="none" w="sm" len="sm"/>
              <a:tailEnd type="triangle" w="med" len="med"/>
            </a:ln>
          </p:spPr>
        </p:cxnSp>
        <p:cxnSp>
          <p:nvCxnSpPr>
            <p:cNvPr id="239" name="Google Shape;239;p38"/>
            <p:cNvCxnSpPr/>
            <p:nvPr/>
          </p:nvCxnSpPr>
          <p:spPr>
            <a:xfrm>
              <a:off x="5933402" y="4116001"/>
              <a:ext cx="2077200" cy="0"/>
            </a:xfrm>
            <a:prstGeom prst="straightConnector1">
              <a:avLst/>
            </a:prstGeom>
            <a:noFill/>
            <a:ln w="9525" cap="flat" cmpd="sng">
              <a:solidFill>
                <a:srgbClr val="000000"/>
              </a:solidFill>
              <a:prstDash val="solid"/>
              <a:miter lim="800000"/>
              <a:headEnd type="none" w="sm" len="sm"/>
              <a:tailEnd type="triangle" w="med" len="med"/>
            </a:ln>
          </p:spPr>
        </p:cxnSp>
      </p:grpSp>
      <p:sp>
        <p:nvSpPr>
          <p:cNvPr id="240" name="Google Shape;240;p38"/>
          <p:cNvSpPr/>
          <p:nvPr/>
        </p:nvSpPr>
        <p:spPr>
          <a:xfrm>
            <a:off x="2999439" y="2146290"/>
            <a:ext cx="1755900" cy="271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 sz="1100">
                <a:solidFill>
                  <a:srgbClr val="595959"/>
                </a:solidFill>
                <a:latin typeface="Proxima Nova"/>
                <a:ea typeface="Proxima Nova"/>
                <a:cs typeface="Proxima Nova"/>
                <a:sym typeface="Proxima Nova"/>
              </a:rPr>
              <a:t>2</a:t>
            </a:r>
            <a:endParaRPr sz="1100">
              <a:solidFill>
                <a:srgbClr val="595959"/>
              </a:solidFill>
              <a:latin typeface="Proxima Nova"/>
              <a:ea typeface="Proxima Nova"/>
              <a:cs typeface="Proxima Nova"/>
              <a:sym typeface="Proxima Nova"/>
            </a:endParaRPr>
          </a:p>
        </p:txBody>
      </p:sp>
      <p:sp>
        <p:nvSpPr>
          <p:cNvPr id="241" name="Google Shape;241;p38"/>
          <p:cNvSpPr/>
          <p:nvPr/>
        </p:nvSpPr>
        <p:spPr>
          <a:xfrm>
            <a:off x="5365340" y="2146290"/>
            <a:ext cx="1548600" cy="271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 sz="1100">
                <a:solidFill>
                  <a:srgbClr val="595959"/>
                </a:solidFill>
                <a:latin typeface="Proxima Nova"/>
                <a:ea typeface="Proxima Nova"/>
                <a:cs typeface="Proxima Nova"/>
                <a:sym typeface="Proxima Nova"/>
              </a:rPr>
              <a:t>3</a:t>
            </a:r>
            <a:endParaRPr sz="1100">
              <a:solidFill>
                <a:srgbClr val="000000"/>
              </a:solidFill>
              <a:latin typeface="Proxima Nova"/>
              <a:ea typeface="Proxima Nova"/>
              <a:cs typeface="Proxima Nova"/>
              <a:sym typeface="Proxima Nova"/>
            </a:endParaRPr>
          </a:p>
        </p:txBody>
      </p:sp>
      <p:sp>
        <p:nvSpPr>
          <p:cNvPr id="242" name="Google Shape;242;p38"/>
          <p:cNvSpPr/>
          <p:nvPr/>
        </p:nvSpPr>
        <p:spPr>
          <a:xfrm>
            <a:off x="9125" y="2358646"/>
            <a:ext cx="8947500" cy="1865700"/>
          </a:xfrm>
          <a:prstGeom prst="rightArrow">
            <a:avLst>
              <a:gd name="adj1" fmla="val 1724"/>
              <a:gd name="adj2" fmla="val 50000"/>
            </a:avLst>
          </a:prstGeom>
          <a:solidFill>
            <a:srgbClr val="0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43" name="Google Shape;243;p38"/>
          <p:cNvSpPr/>
          <p:nvPr/>
        </p:nvSpPr>
        <p:spPr>
          <a:xfrm>
            <a:off x="3353515" y="3496296"/>
            <a:ext cx="2013900" cy="271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1100">
                <a:solidFill>
                  <a:srgbClr val="595959"/>
                </a:solidFill>
                <a:latin typeface="Proxima Nova"/>
                <a:ea typeface="Proxima Nova"/>
                <a:cs typeface="Proxima Nova"/>
                <a:sym typeface="Proxima Nova"/>
              </a:rPr>
              <a:t>5</a:t>
            </a:r>
            <a:endParaRPr sz="1100">
              <a:solidFill>
                <a:srgbClr val="000000"/>
              </a:solidFill>
              <a:latin typeface="Merriweather"/>
              <a:ea typeface="Merriweather"/>
              <a:cs typeface="Merriweather"/>
              <a:sym typeface="Merriweather"/>
            </a:endParaRPr>
          </a:p>
        </p:txBody>
      </p:sp>
      <p:sp>
        <p:nvSpPr>
          <p:cNvPr id="244" name="Google Shape;244;p38"/>
          <p:cNvSpPr/>
          <p:nvPr/>
        </p:nvSpPr>
        <p:spPr>
          <a:xfrm>
            <a:off x="5805976" y="3496300"/>
            <a:ext cx="1833900" cy="271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1100">
                <a:solidFill>
                  <a:srgbClr val="595959"/>
                </a:solidFill>
                <a:latin typeface="Proxima Nova"/>
                <a:ea typeface="Proxima Nova"/>
                <a:cs typeface="Proxima Nova"/>
                <a:sym typeface="Proxima Nova"/>
              </a:rPr>
              <a:t>6</a:t>
            </a:r>
            <a:endParaRPr sz="1100">
              <a:solidFill>
                <a:srgbClr val="000000"/>
              </a:solidFill>
              <a:latin typeface="Merriweather"/>
              <a:ea typeface="Merriweather"/>
              <a:cs typeface="Merriweather"/>
              <a:sym typeface="Merriweather"/>
            </a:endParaRPr>
          </a:p>
        </p:txBody>
      </p:sp>
      <p:sp>
        <p:nvSpPr>
          <p:cNvPr id="245" name="Google Shape;245;p38"/>
          <p:cNvSpPr/>
          <p:nvPr/>
        </p:nvSpPr>
        <p:spPr>
          <a:xfrm>
            <a:off x="7061791" y="3923718"/>
            <a:ext cx="163200" cy="271800"/>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endParaRPr sz="1400">
              <a:solidFill>
                <a:srgbClr val="000000"/>
              </a:solidFill>
              <a:latin typeface="Arial"/>
              <a:ea typeface="Arial"/>
              <a:cs typeface="Arial"/>
              <a:sym typeface="Arial"/>
            </a:endParaRPr>
          </a:p>
        </p:txBody>
      </p:sp>
      <p:grpSp>
        <p:nvGrpSpPr>
          <p:cNvPr id="246" name="Google Shape;246;p38"/>
          <p:cNvGrpSpPr/>
          <p:nvPr/>
        </p:nvGrpSpPr>
        <p:grpSpPr>
          <a:xfrm>
            <a:off x="2654204" y="1499548"/>
            <a:ext cx="1833773" cy="487306"/>
            <a:chOff x="480291" y="1551709"/>
            <a:chExt cx="2077224" cy="552000"/>
          </a:xfrm>
        </p:grpSpPr>
        <p:sp>
          <p:nvSpPr>
            <p:cNvPr id="247" name="Google Shape;247;p38"/>
            <p:cNvSpPr/>
            <p:nvPr/>
          </p:nvSpPr>
          <p:spPr>
            <a:xfrm>
              <a:off x="480291" y="1551709"/>
              <a:ext cx="1528500" cy="552000"/>
            </a:xfrm>
            <a:prstGeom prst="rect">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
                  <a:solidFill>
                    <a:srgbClr val="FFFFFF"/>
                  </a:solidFill>
                  <a:latin typeface="Proxima Nova"/>
                  <a:ea typeface="Proxima Nova"/>
                  <a:cs typeface="Proxima Nova"/>
                  <a:sym typeface="Proxima Nova"/>
                </a:rPr>
                <a:t>Providers</a:t>
              </a:r>
              <a:endParaRPr sz="1000">
                <a:latin typeface="Proxima Nova"/>
                <a:ea typeface="Proxima Nova"/>
                <a:cs typeface="Proxima Nova"/>
                <a:sym typeface="Proxima Nova"/>
              </a:endParaRPr>
            </a:p>
          </p:txBody>
        </p:sp>
        <p:sp>
          <p:nvSpPr>
            <p:cNvPr id="248" name="Google Shape;248;p38"/>
            <p:cNvSpPr/>
            <p:nvPr/>
          </p:nvSpPr>
          <p:spPr>
            <a:xfrm>
              <a:off x="2008815" y="1551709"/>
              <a:ext cx="548700" cy="552000"/>
            </a:xfrm>
            <a:prstGeom prst="rtTriangle">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a:solidFill>
                  <a:srgbClr val="FFFFFF"/>
                </a:solidFill>
                <a:latin typeface="Merriweather"/>
                <a:ea typeface="Merriweather"/>
                <a:cs typeface="Merriweather"/>
                <a:sym typeface="Merriweather"/>
              </a:endParaRPr>
            </a:p>
          </p:txBody>
        </p:sp>
      </p:grpSp>
      <p:sp>
        <p:nvSpPr>
          <p:cNvPr id="249" name="Google Shape;249;p38"/>
          <p:cNvSpPr/>
          <p:nvPr/>
        </p:nvSpPr>
        <p:spPr>
          <a:xfrm>
            <a:off x="5013795" y="1499535"/>
            <a:ext cx="1349400" cy="487200"/>
          </a:xfrm>
          <a:prstGeom prst="rect">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
                <a:solidFill>
                  <a:srgbClr val="FFFFFF"/>
                </a:solidFill>
                <a:latin typeface="Proxima Nova"/>
                <a:ea typeface="Proxima Nova"/>
                <a:cs typeface="Proxima Nova"/>
                <a:sym typeface="Proxima Nova"/>
              </a:rPr>
              <a:t>Patients</a:t>
            </a:r>
            <a:endParaRPr sz="1000">
              <a:latin typeface="Proxima Nova"/>
              <a:ea typeface="Proxima Nova"/>
              <a:cs typeface="Proxima Nova"/>
              <a:sym typeface="Proxima Nova"/>
            </a:endParaRPr>
          </a:p>
        </p:txBody>
      </p:sp>
      <p:sp>
        <p:nvSpPr>
          <p:cNvPr id="250" name="Google Shape;250;p38"/>
          <p:cNvSpPr/>
          <p:nvPr/>
        </p:nvSpPr>
        <p:spPr>
          <a:xfrm>
            <a:off x="6363163" y="1499535"/>
            <a:ext cx="484500" cy="487200"/>
          </a:xfrm>
          <a:prstGeom prst="rtTriangle">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0000"/>
              </a:solidFill>
              <a:latin typeface="Arial"/>
              <a:ea typeface="Arial"/>
              <a:cs typeface="Arial"/>
              <a:sym typeface="Arial"/>
            </a:endParaRPr>
          </a:p>
        </p:txBody>
      </p:sp>
      <p:grpSp>
        <p:nvGrpSpPr>
          <p:cNvPr id="251" name="Google Shape;251;p38"/>
          <p:cNvGrpSpPr/>
          <p:nvPr/>
        </p:nvGrpSpPr>
        <p:grpSpPr>
          <a:xfrm>
            <a:off x="2604784" y="4634656"/>
            <a:ext cx="1833773" cy="487337"/>
            <a:chOff x="1366116" y="4770014"/>
            <a:chExt cx="2077224" cy="552036"/>
          </a:xfrm>
        </p:grpSpPr>
        <p:sp>
          <p:nvSpPr>
            <p:cNvPr id="252" name="Google Shape;252;p38"/>
            <p:cNvSpPr/>
            <p:nvPr/>
          </p:nvSpPr>
          <p:spPr>
            <a:xfrm>
              <a:off x="1366116" y="4770050"/>
              <a:ext cx="1528500" cy="552000"/>
            </a:xfrm>
            <a:prstGeom prst="rect">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
                  <a:solidFill>
                    <a:srgbClr val="FFFFFF"/>
                  </a:solidFill>
                  <a:latin typeface="Proxima Nova"/>
                  <a:ea typeface="Proxima Nova"/>
                  <a:cs typeface="Proxima Nova"/>
                  <a:sym typeface="Proxima Nova"/>
                </a:rPr>
                <a:t>Policy</a:t>
              </a:r>
              <a:endParaRPr sz="1000">
                <a:latin typeface="Proxima Nova"/>
                <a:ea typeface="Proxima Nova"/>
                <a:cs typeface="Proxima Nova"/>
                <a:sym typeface="Proxima Nova"/>
              </a:endParaRPr>
            </a:p>
          </p:txBody>
        </p:sp>
        <p:sp>
          <p:nvSpPr>
            <p:cNvPr id="253" name="Google Shape;253;p38"/>
            <p:cNvSpPr/>
            <p:nvPr/>
          </p:nvSpPr>
          <p:spPr>
            <a:xfrm rot="10800000" flipH="1">
              <a:off x="2894640" y="4770014"/>
              <a:ext cx="548700" cy="552000"/>
            </a:xfrm>
            <a:prstGeom prst="rtTriangle">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a:solidFill>
                  <a:srgbClr val="FFFFFF"/>
                </a:solidFill>
                <a:latin typeface="Merriweather"/>
                <a:ea typeface="Merriweather"/>
                <a:cs typeface="Merriweather"/>
                <a:sym typeface="Merriweather"/>
              </a:endParaRPr>
            </a:p>
          </p:txBody>
        </p:sp>
      </p:grpSp>
      <p:grpSp>
        <p:nvGrpSpPr>
          <p:cNvPr id="254" name="Google Shape;254;p38"/>
          <p:cNvGrpSpPr/>
          <p:nvPr/>
        </p:nvGrpSpPr>
        <p:grpSpPr>
          <a:xfrm>
            <a:off x="4963603" y="4636758"/>
            <a:ext cx="1833773" cy="487337"/>
            <a:chOff x="1366116" y="4770014"/>
            <a:chExt cx="2077224" cy="552036"/>
          </a:xfrm>
        </p:grpSpPr>
        <p:sp>
          <p:nvSpPr>
            <p:cNvPr id="255" name="Google Shape;255;p38"/>
            <p:cNvSpPr/>
            <p:nvPr/>
          </p:nvSpPr>
          <p:spPr>
            <a:xfrm>
              <a:off x="1366116" y="4770050"/>
              <a:ext cx="1528500" cy="552000"/>
            </a:xfrm>
            <a:prstGeom prst="rect">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
                  <a:solidFill>
                    <a:srgbClr val="FFFFFF"/>
                  </a:solidFill>
                  <a:latin typeface="Proxima Nova"/>
                  <a:ea typeface="Proxima Nova"/>
                  <a:cs typeface="Proxima Nova"/>
                  <a:sym typeface="Proxima Nova"/>
                </a:rPr>
                <a:t>Procedures</a:t>
              </a:r>
              <a:endParaRPr sz="1000">
                <a:latin typeface="Proxima Nova"/>
                <a:ea typeface="Proxima Nova"/>
                <a:cs typeface="Proxima Nova"/>
                <a:sym typeface="Proxima Nova"/>
              </a:endParaRPr>
            </a:p>
          </p:txBody>
        </p:sp>
        <p:sp>
          <p:nvSpPr>
            <p:cNvPr id="256" name="Google Shape;256;p38"/>
            <p:cNvSpPr/>
            <p:nvPr/>
          </p:nvSpPr>
          <p:spPr>
            <a:xfrm rot="10800000" flipH="1">
              <a:off x="2894640" y="4770014"/>
              <a:ext cx="548700" cy="552000"/>
            </a:xfrm>
            <a:prstGeom prst="rtTriangle">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a:solidFill>
                  <a:srgbClr val="FFFFFF"/>
                </a:solidFill>
                <a:latin typeface="Merriweather"/>
                <a:ea typeface="Merriweather"/>
                <a:cs typeface="Merriweather"/>
                <a:sym typeface="Merriweather"/>
              </a:endParaRPr>
            </a:p>
          </p:txBody>
        </p:sp>
      </p:grpSp>
      <p:sp>
        <p:nvSpPr>
          <p:cNvPr id="257" name="Google Shape;257;p38"/>
          <p:cNvSpPr/>
          <p:nvPr/>
        </p:nvSpPr>
        <p:spPr>
          <a:xfrm>
            <a:off x="8001432" y="2356546"/>
            <a:ext cx="955200" cy="1869900"/>
          </a:xfrm>
          <a:prstGeom prst="rect">
            <a:avLst/>
          </a:prstGeom>
          <a:solidFill>
            <a:srgbClr val="FFFFFF"/>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 sz="1600" b="1">
                <a:solidFill>
                  <a:srgbClr val="000000"/>
                </a:solidFill>
                <a:latin typeface="Proxima Nova"/>
                <a:ea typeface="Proxima Nova"/>
                <a:cs typeface="Proxima Nova"/>
                <a:sym typeface="Proxima Nova"/>
              </a:rPr>
              <a:t>Quality Gap</a:t>
            </a:r>
            <a:endParaRPr sz="1600" b="1">
              <a:solidFill>
                <a:srgbClr val="000000"/>
              </a:solidFill>
              <a:latin typeface="Proxima Nova"/>
              <a:ea typeface="Proxima Nova"/>
              <a:cs typeface="Proxima Nova"/>
              <a:sym typeface="Proxima Nova"/>
            </a:endParaRPr>
          </a:p>
        </p:txBody>
      </p:sp>
      <p:grpSp>
        <p:nvGrpSpPr>
          <p:cNvPr id="258" name="Google Shape;258;p38"/>
          <p:cNvGrpSpPr/>
          <p:nvPr/>
        </p:nvGrpSpPr>
        <p:grpSpPr>
          <a:xfrm>
            <a:off x="567000" y="1490066"/>
            <a:ext cx="2722623" cy="1810181"/>
            <a:chOff x="4108694" y="1553899"/>
            <a:chExt cx="3084077" cy="2050500"/>
          </a:xfrm>
        </p:grpSpPr>
        <p:cxnSp>
          <p:nvCxnSpPr>
            <p:cNvPr id="259" name="Google Shape;259;p38"/>
            <p:cNvCxnSpPr/>
            <p:nvPr/>
          </p:nvCxnSpPr>
          <p:spPr>
            <a:xfrm rot="10800000">
              <a:off x="5142271" y="1553899"/>
              <a:ext cx="2050500" cy="2050500"/>
            </a:xfrm>
            <a:prstGeom prst="straightConnector1">
              <a:avLst/>
            </a:prstGeom>
            <a:noFill/>
            <a:ln w="9525" cap="flat" cmpd="sng">
              <a:solidFill>
                <a:srgbClr val="000000"/>
              </a:solidFill>
              <a:prstDash val="solid"/>
              <a:miter lim="800000"/>
              <a:headEnd type="none" w="sm" len="sm"/>
              <a:tailEnd type="none" w="sm" len="sm"/>
            </a:ln>
          </p:spPr>
        </p:cxnSp>
        <p:cxnSp>
          <p:nvCxnSpPr>
            <p:cNvPr id="260" name="Google Shape;260;p38"/>
            <p:cNvCxnSpPr/>
            <p:nvPr/>
          </p:nvCxnSpPr>
          <p:spPr>
            <a:xfrm>
              <a:off x="4108694" y="2599020"/>
              <a:ext cx="2077200" cy="0"/>
            </a:xfrm>
            <a:prstGeom prst="straightConnector1">
              <a:avLst/>
            </a:prstGeom>
            <a:noFill/>
            <a:ln w="9525" cap="flat" cmpd="sng">
              <a:solidFill>
                <a:srgbClr val="000000"/>
              </a:solidFill>
              <a:prstDash val="solid"/>
              <a:miter lim="800000"/>
              <a:headEnd type="none" w="sm" len="sm"/>
              <a:tailEnd type="triangle" w="med" len="med"/>
            </a:ln>
          </p:spPr>
        </p:cxnSp>
        <p:cxnSp>
          <p:nvCxnSpPr>
            <p:cNvPr id="261" name="Google Shape;261;p38"/>
            <p:cNvCxnSpPr/>
            <p:nvPr/>
          </p:nvCxnSpPr>
          <p:spPr>
            <a:xfrm>
              <a:off x="4601829" y="3093627"/>
              <a:ext cx="2077200" cy="0"/>
            </a:xfrm>
            <a:prstGeom prst="straightConnector1">
              <a:avLst/>
            </a:prstGeom>
            <a:noFill/>
            <a:ln w="9525" cap="flat" cmpd="sng">
              <a:solidFill>
                <a:srgbClr val="000000"/>
              </a:solidFill>
              <a:prstDash val="solid"/>
              <a:miter lim="800000"/>
              <a:headEnd type="none" w="sm" len="sm"/>
              <a:tailEnd type="triangle" w="med" len="med"/>
            </a:ln>
          </p:spPr>
        </p:cxnSp>
      </p:grpSp>
      <p:sp>
        <p:nvSpPr>
          <p:cNvPr id="262" name="Google Shape;262;p38"/>
          <p:cNvSpPr/>
          <p:nvPr/>
        </p:nvSpPr>
        <p:spPr>
          <a:xfrm>
            <a:off x="446328" y="2148325"/>
            <a:ext cx="1938300" cy="271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1100">
                <a:solidFill>
                  <a:srgbClr val="595959"/>
                </a:solidFill>
                <a:latin typeface="Proxima Nova"/>
                <a:ea typeface="Proxima Nova"/>
                <a:cs typeface="Proxima Nova"/>
                <a:sym typeface="Proxima Nova"/>
              </a:rPr>
              <a:t>1 </a:t>
            </a:r>
            <a:endParaRPr sz="1100">
              <a:solidFill>
                <a:srgbClr val="595959"/>
              </a:solidFill>
              <a:latin typeface="Proxima Nova"/>
              <a:ea typeface="Proxima Nova"/>
              <a:cs typeface="Proxima Nova"/>
              <a:sym typeface="Proxima Nova"/>
            </a:endParaRPr>
          </a:p>
          <a:p>
            <a:pPr marL="0" marR="0" lvl="0" indent="0" algn="r" rtl="0">
              <a:spcBef>
                <a:spcPts val="0"/>
              </a:spcBef>
              <a:spcAft>
                <a:spcPts val="0"/>
              </a:spcAft>
              <a:buNone/>
            </a:pPr>
            <a:endParaRPr sz="1100">
              <a:solidFill>
                <a:srgbClr val="595959"/>
              </a:solidFill>
              <a:latin typeface="Merriweather"/>
              <a:ea typeface="Merriweather"/>
              <a:cs typeface="Merriweather"/>
              <a:sym typeface="Merriweather"/>
            </a:endParaRPr>
          </a:p>
        </p:txBody>
      </p:sp>
      <p:sp>
        <p:nvSpPr>
          <p:cNvPr id="263" name="Google Shape;263;p38"/>
          <p:cNvSpPr/>
          <p:nvPr/>
        </p:nvSpPr>
        <p:spPr>
          <a:xfrm>
            <a:off x="2315994" y="2570598"/>
            <a:ext cx="163200" cy="271800"/>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endParaRPr sz="1400">
              <a:solidFill>
                <a:srgbClr val="000000"/>
              </a:solidFill>
              <a:latin typeface="Arial"/>
              <a:ea typeface="Arial"/>
              <a:cs typeface="Arial"/>
              <a:sym typeface="Arial"/>
            </a:endParaRPr>
          </a:p>
        </p:txBody>
      </p:sp>
      <p:grpSp>
        <p:nvGrpSpPr>
          <p:cNvPr id="264" name="Google Shape;264;p38"/>
          <p:cNvGrpSpPr/>
          <p:nvPr/>
        </p:nvGrpSpPr>
        <p:grpSpPr>
          <a:xfrm>
            <a:off x="131131" y="1479163"/>
            <a:ext cx="1833773" cy="487306"/>
            <a:chOff x="480291" y="1551709"/>
            <a:chExt cx="2077224" cy="552000"/>
          </a:xfrm>
        </p:grpSpPr>
        <p:sp>
          <p:nvSpPr>
            <p:cNvPr id="265" name="Google Shape;265;p38"/>
            <p:cNvSpPr/>
            <p:nvPr/>
          </p:nvSpPr>
          <p:spPr>
            <a:xfrm>
              <a:off x="480291" y="1551709"/>
              <a:ext cx="1528500" cy="552000"/>
            </a:xfrm>
            <a:prstGeom prst="rect">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
                  <a:solidFill>
                    <a:srgbClr val="FFFFFF"/>
                  </a:solidFill>
                  <a:latin typeface="Proxima Nova"/>
                  <a:ea typeface="Proxima Nova"/>
                  <a:cs typeface="Proxima Nova"/>
                  <a:sym typeface="Proxima Nova"/>
                </a:rPr>
                <a:t>Tech / resources</a:t>
              </a:r>
              <a:endParaRPr sz="1000">
                <a:latin typeface="Proxima Nova"/>
                <a:ea typeface="Proxima Nova"/>
                <a:cs typeface="Proxima Nova"/>
                <a:sym typeface="Proxima Nova"/>
              </a:endParaRPr>
            </a:p>
          </p:txBody>
        </p:sp>
        <p:sp>
          <p:nvSpPr>
            <p:cNvPr id="266" name="Google Shape;266;p38"/>
            <p:cNvSpPr/>
            <p:nvPr/>
          </p:nvSpPr>
          <p:spPr>
            <a:xfrm>
              <a:off x="2008815" y="1551709"/>
              <a:ext cx="548700" cy="552000"/>
            </a:xfrm>
            <a:prstGeom prst="rtTriangle">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a:solidFill>
                  <a:srgbClr val="FFFFFF"/>
                </a:solidFill>
                <a:latin typeface="Merriweather"/>
                <a:ea typeface="Merriweather"/>
                <a:cs typeface="Merriweather"/>
                <a:sym typeface="Merriweather"/>
              </a:endParaRPr>
            </a:p>
          </p:txBody>
        </p:sp>
      </p:grpSp>
      <p:grpSp>
        <p:nvGrpSpPr>
          <p:cNvPr id="267" name="Google Shape;267;p38"/>
          <p:cNvGrpSpPr/>
          <p:nvPr/>
        </p:nvGrpSpPr>
        <p:grpSpPr>
          <a:xfrm>
            <a:off x="545946" y="3307179"/>
            <a:ext cx="2723158" cy="1808328"/>
            <a:chOff x="2771147" y="3604399"/>
            <a:chExt cx="3084683" cy="2048400"/>
          </a:xfrm>
        </p:grpSpPr>
        <p:cxnSp>
          <p:nvCxnSpPr>
            <p:cNvPr id="268" name="Google Shape;268;p38"/>
            <p:cNvCxnSpPr/>
            <p:nvPr/>
          </p:nvCxnSpPr>
          <p:spPr>
            <a:xfrm flipH="1">
              <a:off x="3807430" y="3604399"/>
              <a:ext cx="2048400" cy="2048400"/>
            </a:xfrm>
            <a:prstGeom prst="straightConnector1">
              <a:avLst/>
            </a:prstGeom>
            <a:noFill/>
            <a:ln w="9525" cap="flat" cmpd="sng">
              <a:solidFill>
                <a:srgbClr val="000000"/>
              </a:solidFill>
              <a:prstDash val="solid"/>
              <a:miter lim="800000"/>
              <a:headEnd type="none" w="sm" len="sm"/>
              <a:tailEnd type="none" w="sm" len="sm"/>
            </a:ln>
          </p:spPr>
        </p:cxnSp>
        <p:cxnSp>
          <p:nvCxnSpPr>
            <p:cNvPr id="269" name="Google Shape;269;p38"/>
            <p:cNvCxnSpPr/>
            <p:nvPr/>
          </p:nvCxnSpPr>
          <p:spPr>
            <a:xfrm>
              <a:off x="2771147" y="4609777"/>
              <a:ext cx="2077200" cy="0"/>
            </a:xfrm>
            <a:prstGeom prst="straightConnector1">
              <a:avLst/>
            </a:prstGeom>
            <a:noFill/>
            <a:ln w="9525" cap="flat" cmpd="sng">
              <a:solidFill>
                <a:srgbClr val="000000"/>
              </a:solidFill>
              <a:prstDash val="solid"/>
              <a:miter lim="800000"/>
              <a:headEnd type="none" w="sm" len="sm"/>
              <a:tailEnd type="triangle" w="med" len="med"/>
            </a:ln>
          </p:spPr>
        </p:cxnSp>
        <p:cxnSp>
          <p:nvCxnSpPr>
            <p:cNvPr id="270" name="Google Shape;270;p38"/>
            <p:cNvCxnSpPr/>
            <p:nvPr/>
          </p:nvCxnSpPr>
          <p:spPr>
            <a:xfrm>
              <a:off x="3264282" y="4116001"/>
              <a:ext cx="2077200" cy="0"/>
            </a:xfrm>
            <a:prstGeom prst="straightConnector1">
              <a:avLst/>
            </a:prstGeom>
            <a:noFill/>
            <a:ln w="9525" cap="flat" cmpd="sng">
              <a:solidFill>
                <a:srgbClr val="000000"/>
              </a:solidFill>
              <a:prstDash val="solid"/>
              <a:miter lim="800000"/>
              <a:headEnd type="none" w="sm" len="sm"/>
              <a:tailEnd type="triangle" w="med" len="med"/>
            </a:ln>
          </p:spPr>
        </p:cxnSp>
      </p:grpSp>
      <p:sp>
        <p:nvSpPr>
          <p:cNvPr id="271" name="Google Shape;271;p38"/>
          <p:cNvSpPr/>
          <p:nvPr/>
        </p:nvSpPr>
        <p:spPr>
          <a:xfrm>
            <a:off x="859775" y="3491825"/>
            <a:ext cx="1755900" cy="271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 sz="1100">
                <a:solidFill>
                  <a:srgbClr val="595959"/>
                </a:solidFill>
                <a:latin typeface="Proxima Nova"/>
                <a:ea typeface="Proxima Nova"/>
                <a:cs typeface="Proxima Nova"/>
                <a:sym typeface="Proxima Nova"/>
              </a:rPr>
              <a:t>4</a:t>
            </a:r>
            <a:endParaRPr sz="1100">
              <a:solidFill>
                <a:srgbClr val="000000"/>
              </a:solidFill>
              <a:latin typeface="Merriweather"/>
              <a:ea typeface="Merriweather"/>
              <a:cs typeface="Merriweather"/>
              <a:sym typeface="Merriweather"/>
            </a:endParaRPr>
          </a:p>
        </p:txBody>
      </p:sp>
      <p:grpSp>
        <p:nvGrpSpPr>
          <p:cNvPr id="272" name="Google Shape;272;p38"/>
          <p:cNvGrpSpPr/>
          <p:nvPr/>
        </p:nvGrpSpPr>
        <p:grpSpPr>
          <a:xfrm>
            <a:off x="115814" y="4630172"/>
            <a:ext cx="1833773" cy="487337"/>
            <a:chOff x="1366116" y="4770014"/>
            <a:chExt cx="2077224" cy="552036"/>
          </a:xfrm>
        </p:grpSpPr>
        <p:sp>
          <p:nvSpPr>
            <p:cNvPr id="273" name="Google Shape;273;p38"/>
            <p:cNvSpPr/>
            <p:nvPr/>
          </p:nvSpPr>
          <p:spPr>
            <a:xfrm>
              <a:off x="1366116" y="4770050"/>
              <a:ext cx="1528500" cy="552000"/>
            </a:xfrm>
            <a:prstGeom prst="rect">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
                  <a:solidFill>
                    <a:srgbClr val="FFFFFF"/>
                  </a:solidFill>
                  <a:latin typeface="Proxima Nova"/>
                  <a:ea typeface="Proxima Nova"/>
                  <a:cs typeface="Proxima Nova"/>
                  <a:sym typeface="Proxima Nova"/>
                </a:rPr>
                <a:t>Environment</a:t>
              </a:r>
              <a:endParaRPr sz="1000">
                <a:latin typeface="Proxima Nova"/>
                <a:ea typeface="Proxima Nova"/>
                <a:cs typeface="Proxima Nova"/>
                <a:sym typeface="Proxima Nova"/>
              </a:endParaRPr>
            </a:p>
          </p:txBody>
        </p:sp>
        <p:sp>
          <p:nvSpPr>
            <p:cNvPr id="274" name="Google Shape;274;p38"/>
            <p:cNvSpPr/>
            <p:nvPr/>
          </p:nvSpPr>
          <p:spPr>
            <a:xfrm rot="10800000" flipH="1">
              <a:off x="2894640" y="4770014"/>
              <a:ext cx="548700" cy="552000"/>
            </a:xfrm>
            <a:prstGeom prst="rtTriangle">
              <a:avLst/>
            </a:prstGeom>
            <a:solidFill>
              <a:srgbClr val="000000"/>
            </a:solidFill>
            <a:ln w="1270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a:solidFill>
                  <a:srgbClr val="FFFFFF"/>
                </a:solidFill>
                <a:latin typeface="Merriweather"/>
                <a:ea typeface="Merriweather"/>
                <a:cs typeface="Merriweather"/>
                <a:sym typeface="Merriweather"/>
              </a:endParaRPr>
            </a:p>
          </p:txBody>
        </p:sp>
      </p:grpSp>
      <p:sp>
        <p:nvSpPr>
          <p:cNvPr id="275" name="Google Shape;275;p38"/>
          <p:cNvSpPr txBox="1">
            <a:spLocks noGrp="1"/>
          </p:cNvSpPr>
          <p:nvPr>
            <p:ph type="title"/>
          </p:nvPr>
        </p:nvSpPr>
        <p:spPr>
          <a:xfrm>
            <a:off x="311700" y="216425"/>
            <a:ext cx="8520600" cy="1117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Understanding Root Causes:</a:t>
            </a:r>
            <a:br>
              <a:rPr lang="en" sz="3400"/>
            </a:br>
            <a:r>
              <a:rPr lang="en" sz="2800" b="0">
                <a:solidFill>
                  <a:schemeClr val="accent2"/>
                </a:solidFill>
              </a:rPr>
              <a:t>Fishbone Diagram</a:t>
            </a:r>
            <a:endParaRPr sz="2800" b="0">
              <a:solidFill>
                <a:schemeClr val="accent2"/>
              </a:solidFill>
            </a:endParaRPr>
          </a:p>
        </p:txBody>
      </p:sp>
      <p:sp>
        <p:nvSpPr>
          <p:cNvPr id="2" name="TextBox 1">
            <a:extLst>
              <a:ext uri="{FF2B5EF4-FFF2-40B4-BE49-F238E27FC236}">
                <a16:creationId xmlns:a16="http://schemas.microsoft.com/office/drawing/2014/main" id="{D16B3107-A7BB-7479-A804-96445DEA1C45}"/>
              </a:ext>
            </a:extLst>
          </p:cNvPr>
          <p:cNvSpPr txBox="1"/>
          <p:nvPr/>
        </p:nvSpPr>
        <p:spPr>
          <a:xfrm>
            <a:off x="7143391" y="4360342"/>
            <a:ext cx="2165686" cy="307777"/>
          </a:xfrm>
          <a:prstGeom prst="rect">
            <a:avLst/>
          </a:prstGeom>
          <a:noFill/>
        </p:spPr>
        <p:txBody>
          <a:bodyPr wrap="square" rtlCol="0">
            <a:spAutoFit/>
          </a:bodyPr>
          <a:lstStyle/>
          <a:p>
            <a:r>
              <a:rPr lang="en-US" i="1" dirty="0">
                <a:solidFill>
                  <a:schemeClr val="bg1">
                    <a:lumMod val="65000"/>
                  </a:schemeClr>
                </a:solidFill>
              </a:rPr>
              <a:t>Author Owned Graphic</a:t>
            </a:r>
            <a:endParaRPr lang="en-CA" i="1" dirty="0">
              <a:solidFill>
                <a:schemeClr val="bg1">
                  <a:lumMod val="65000"/>
                </a:schemeClr>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0"/>
          <p:cNvSpPr txBox="1">
            <a:spLocks noGrp="1"/>
          </p:cNvSpPr>
          <p:nvPr>
            <p:ph type="title"/>
          </p:nvPr>
        </p:nvSpPr>
        <p:spPr>
          <a:xfrm>
            <a:off x="311675" y="798600"/>
            <a:ext cx="7845600" cy="42597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b="1"/>
              <a:t>Breakout #2</a:t>
            </a:r>
            <a:endParaRPr/>
          </a:p>
          <a:p>
            <a:pPr marL="0" lvl="0" indent="0" algn="l" rtl="0">
              <a:lnSpc>
                <a:spcPct val="110000"/>
              </a:lnSpc>
              <a:spcBef>
                <a:spcPts val="0"/>
              </a:spcBef>
              <a:spcAft>
                <a:spcPts val="0"/>
              </a:spcAft>
              <a:buNone/>
            </a:pPr>
            <a:r>
              <a:rPr lang="en" sz="2500">
                <a:latin typeface="Roboto"/>
                <a:ea typeface="Roboto"/>
                <a:cs typeface="Roboto"/>
                <a:sym typeface="Roboto"/>
              </a:rPr>
              <a:t>In the next 15 minutes: </a:t>
            </a:r>
            <a:endParaRPr sz="2500">
              <a:latin typeface="Roboto"/>
              <a:ea typeface="Roboto"/>
              <a:cs typeface="Roboto"/>
              <a:sym typeface="Roboto"/>
            </a:endParaRPr>
          </a:p>
          <a:p>
            <a:pPr marL="457200" lvl="0" indent="-387350" algn="l" rtl="0">
              <a:lnSpc>
                <a:spcPct val="110000"/>
              </a:lnSpc>
              <a:spcBef>
                <a:spcPts val="0"/>
              </a:spcBef>
              <a:spcAft>
                <a:spcPts val="0"/>
              </a:spcAft>
              <a:buSzPts val="2500"/>
              <a:buFont typeface="Roboto"/>
              <a:buChar char="●"/>
            </a:pPr>
            <a:r>
              <a:rPr lang="en" sz="2500" i="1">
                <a:latin typeface="Roboto"/>
                <a:ea typeface="Roboto"/>
                <a:cs typeface="Roboto"/>
                <a:sym typeface="Roboto"/>
              </a:rPr>
              <a:t>identify </a:t>
            </a:r>
            <a:r>
              <a:rPr lang="en" sz="2500">
                <a:latin typeface="Roboto"/>
                <a:ea typeface="Roboto"/>
                <a:cs typeface="Roboto"/>
                <a:sym typeface="Roboto"/>
              </a:rPr>
              <a:t>who will be on your team</a:t>
            </a:r>
            <a:endParaRPr sz="2500">
              <a:latin typeface="Roboto"/>
              <a:ea typeface="Roboto"/>
              <a:cs typeface="Roboto"/>
              <a:sym typeface="Roboto"/>
            </a:endParaRPr>
          </a:p>
          <a:p>
            <a:pPr marL="457200" lvl="0" indent="-387350" algn="l" rtl="0">
              <a:lnSpc>
                <a:spcPct val="110000"/>
              </a:lnSpc>
              <a:spcBef>
                <a:spcPts val="0"/>
              </a:spcBef>
              <a:spcAft>
                <a:spcPts val="0"/>
              </a:spcAft>
              <a:buSzPts val="2500"/>
              <a:buFont typeface="Roboto"/>
              <a:buChar char="●"/>
            </a:pPr>
            <a:r>
              <a:rPr lang="en" sz="2500" i="1">
                <a:latin typeface="Roboto"/>
                <a:ea typeface="Roboto"/>
                <a:cs typeface="Roboto"/>
                <a:sym typeface="Roboto"/>
              </a:rPr>
              <a:t>draw </a:t>
            </a:r>
            <a:r>
              <a:rPr lang="en" sz="2500">
                <a:latin typeface="Roboto"/>
                <a:ea typeface="Roboto"/>
                <a:cs typeface="Roboto"/>
                <a:sym typeface="Roboto"/>
              </a:rPr>
              <a:t>a simplified process map containing your gap</a:t>
            </a:r>
            <a:endParaRPr sz="2500">
              <a:latin typeface="Roboto"/>
              <a:ea typeface="Roboto"/>
              <a:cs typeface="Roboto"/>
              <a:sym typeface="Roboto"/>
            </a:endParaRPr>
          </a:p>
          <a:p>
            <a:pPr marL="457200" lvl="0" indent="-387350" algn="l" rtl="0">
              <a:lnSpc>
                <a:spcPct val="110000"/>
              </a:lnSpc>
              <a:spcBef>
                <a:spcPts val="0"/>
              </a:spcBef>
              <a:spcAft>
                <a:spcPts val="0"/>
              </a:spcAft>
              <a:buSzPts val="2500"/>
              <a:buFont typeface="Roboto"/>
              <a:buChar char="●"/>
            </a:pPr>
            <a:r>
              <a:rPr lang="en" sz="2500" i="1">
                <a:latin typeface="Roboto"/>
                <a:ea typeface="Roboto"/>
                <a:cs typeface="Roboto"/>
                <a:sym typeface="Roboto"/>
              </a:rPr>
              <a:t>Identify </a:t>
            </a:r>
            <a:r>
              <a:rPr lang="en" sz="2500">
                <a:latin typeface="Roboto"/>
                <a:ea typeface="Roboto"/>
                <a:cs typeface="Roboto"/>
                <a:sym typeface="Roboto"/>
              </a:rPr>
              <a:t>at least four root causes for the gap</a:t>
            </a:r>
            <a:endParaRPr sz="2500" i="1">
              <a:latin typeface="Roboto"/>
              <a:ea typeface="Roboto"/>
              <a:cs typeface="Roboto"/>
              <a:sym typeface="Roboto"/>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90"/>
        <p:cNvGrpSpPr/>
        <p:nvPr/>
      </p:nvGrpSpPr>
      <p:grpSpPr>
        <a:xfrm>
          <a:off x="0" y="0"/>
          <a:ext cx="0" cy="0"/>
          <a:chOff x="0" y="0"/>
          <a:chExt cx="0" cy="0"/>
        </a:xfrm>
      </p:grpSpPr>
      <p:sp>
        <p:nvSpPr>
          <p:cNvPr id="291" name="Google Shape;291;p41"/>
          <p:cNvSpPr txBox="1">
            <a:spLocks noGrp="1"/>
          </p:cNvSpPr>
          <p:nvPr>
            <p:ph type="title" idx="4294967295"/>
          </p:nvPr>
        </p:nvSpPr>
        <p:spPr>
          <a:xfrm>
            <a:off x="311700" y="445025"/>
            <a:ext cx="8520600" cy="1416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400" b="1">
                <a:solidFill>
                  <a:schemeClr val="lt1"/>
                </a:solidFill>
              </a:rPr>
              <a:t>Objective #4</a:t>
            </a:r>
            <a:r>
              <a:rPr lang="en" sz="3400">
                <a:solidFill>
                  <a:schemeClr val="lt1"/>
                </a:solidFill>
              </a:rPr>
              <a:t> </a:t>
            </a:r>
            <a:br>
              <a:rPr lang="en" sz="3400">
                <a:solidFill>
                  <a:schemeClr val="lt1"/>
                </a:solidFill>
              </a:rPr>
            </a:br>
            <a:r>
              <a:rPr lang="en" sz="2400">
                <a:solidFill>
                  <a:schemeClr val="lt1"/>
                </a:solidFill>
              </a:rPr>
              <a:t>Analyze your gap using the FOCUS model.</a:t>
            </a:r>
            <a:endParaRPr sz="2400" b="0">
              <a:solidFill>
                <a:schemeClr val="lt1"/>
              </a:solidFill>
            </a:endParaRPr>
          </a:p>
        </p:txBody>
      </p:sp>
      <p:sp>
        <p:nvSpPr>
          <p:cNvPr id="292" name="Google Shape;292;p41"/>
          <p:cNvSpPr txBox="1">
            <a:spLocks noGrp="1"/>
          </p:cNvSpPr>
          <p:nvPr>
            <p:ph type="body" idx="4294967295"/>
          </p:nvPr>
        </p:nvSpPr>
        <p:spPr>
          <a:xfrm>
            <a:off x="362825" y="1769025"/>
            <a:ext cx="8318700" cy="2679000"/>
          </a:xfrm>
          <a:prstGeom prst="rect">
            <a:avLst/>
          </a:prstGeom>
        </p:spPr>
        <p:txBody>
          <a:bodyPr spcFirstLastPara="1" wrap="square" lIns="91425" tIns="91425" rIns="91425" bIns="91425" anchor="t" anchorCtr="0">
            <a:normAutofit/>
          </a:bodyPr>
          <a:lstStyle/>
          <a:p>
            <a:pPr marL="457200" lvl="0" indent="-361950" algn="l" rtl="0">
              <a:lnSpc>
                <a:spcPct val="115000"/>
              </a:lnSpc>
              <a:spcBef>
                <a:spcPts val="0"/>
              </a:spcBef>
              <a:spcAft>
                <a:spcPts val="0"/>
              </a:spcAft>
              <a:buClr>
                <a:schemeClr val="lt1"/>
              </a:buClr>
              <a:buSzPts val="2100"/>
              <a:buChar char="●"/>
            </a:pPr>
            <a:r>
              <a:rPr lang="en" sz="2100" b="1">
                <a:solidFill>
                  <a:schemeClr val="lt1"/>
                </a:solidFill>
              </a:rPr>
              <a:t>F</a:t>
            </a:r>
            <a:r>
              <a:rPr lang="en" sz="2100">
                <a:solidFill>
                  <a:schemeClr val="lt1"/>
                </a:solidFill>
              </a:rPr>
              <a:t> ind a process to improve </a:t>
            </a:r>
            <a:endParaRPr sz="2100">
              <a:solidFill>
                <a:schemeClr val="lt1"/>
              </a:solidFill>
            </a:endParaRPr>
          </a:p>
          <a:p>
            <a:pPr marL="457200" lvl="0" indent="-361950" algn="l" rtl="0">
              <a:lnSpc>
                <a:spcPct val="115000"/>
              </a:lnSpc>
              <a:spcBef>
                <a:spcPts val="1000"/>
              </a:spcBef>
              <a:spcAft>
                <a:spcPts val="0"/>
              </a:spcAft>
              <a:buClr>
                <a:schemeClr val="lt1"/>
              </a:buClr>
              <a:buSzPts val="2100"/>
              <a:buChar char="●"/>
            </a:pPr>
            <a:r>
              <a:rPr lang="en" sz="2100" b="1">
                <a:solidFill>
                  <a:schemeClr val="lt1"/>
                </a:solidFill>
              </a:rPr>
              <a:t>O</a:t>
            </a:r>
            <a:r>
              <a:rPr lang="en" sz="2100">
                <a:solidFill>
                  <a:schemeClr val="lt1"/>
                </a:solidFill>
              </a:rPr>
              <a:t> rganize a team</a:t>
            </a:r>
            <a:endParaRPr sz="2100">
              <a:solidFill>
                <a:schemeClr val="lt1"/>
              </a:solidFill>
            </a:endParaRPr>
          </a:p>
          <a:p>
            <a:pPr marL="457200" lvl="0" indent="-361950" algn="l" rtl="0">
              <a:lnSpc>
                <a:spcPct val="115000"/>
              </a:lnSpc>
              <a:spcBef>
                <a:spcPts val="1000"/>
              </a:spcBef>
              <a:spcAft>
                <a:spcPts val="0"/>
              </a:spcAft>
              <a:buClr>
                <a:schemeClr val="lt1"/>
              </a:buClr>
              <a:buSzPts val="2100"/>
              <a:buChar char="●"/>
            </a:pPr>
            <a:r>
              <a:rPr lang="en" sz="2100" b="1">
                <a:solidFill>
                  <a:schemeClr val="lt1"/>
                </a:solidFill>
              </a:rPr>
              <a:t>C</a:t>
            </a:r>
            <a:r>
              <a:rPr lang="en" sz="2100">
                <a:solidFill>
                  <a:schemeClr val="lt1"/>
                </a:solidFill>
              </a:rPr>
              <a:t> larify current knowledge using process maps </a:t>
            </a:r>
            <a:endParaRPr sz="2100">
              <a:solidFill>
                <a:schemeClr val="lt1"/>
              </a:solidFill>
            </a:endParaRPr>
          </a:p>
          <a:p>
            <a:pPr marL="457200" lvl="0" indent="-361950" algn="l" rtl="0">
              <a:lnSpc>
                <a:spcPct val="115000"/>
              </a:lnSpc>
              <a:spcBef>
                <a:spcPts val="1000"/>
              </a:spcBef>
              <a:spcAft>
                <a:spcPts val="0"/>
              </a:spcAft>
              <a:buClr>
                <a:schemeClr val="lt1"/>
              </a:buClr>
              <a:buSzPts val="2100"/>
              <a:buChar char="●"/>
            </a:pPr>
            <a:r>
              <a:rPr lang="en" sz="2100" b="1">
                <a:solidFill>
                  <a:schemeClr val="lt1"/>
                </a:solidFill>
              </a:rPr>
              <a:t>U</a:t>
            </a:r>
            <a:r>
              <a:rPr lang="en" sz="2100">
                <a:solidFill>
                  <a:schemeClr val="lt1"/>
                </a:solidFill>
              </a:rPr>
              <a:t> nderstand root causes using 5 Whys and Fishbones</a:t>
            </a:r>
            <a:endParaRPr sz="2100">
              <a:solidFill>
                <a:schemeClr val="lt1"/>
              </a:solidFill>
            </a:endParaRPr>
          </a:p>
          <a:p>
            <a:pPr marL="457200" lvl="0" indent="-361950" algn="l" rtl="0">
              <a:lnSpc>
                <a:spcPct val="115000"/>
              </a:lnSpc>
              <a:spcBef>
                <a:spcPts val="1000"/>
              </a:spcBef>
              <a:spcAft>
                <a:spcPts val="1000"/>
              </a:spcAft>
              <a:buClr>
                <a:schemeClr val="lt1"/>
              </a:buClr>
              <a:buSzPts val="2100"/>
              <a:buChar char="●"/>
            </a:pPr>
            <a:r>
              <a:rPr lang="en" sz="2100" b="1">
                <a:solidFill>
                  <a:schemeClr val="lt1"/>
                </a:solidFill>
              </a:rPr>
              <a:t>S</a:t>
            </a:r>
            <a:r>
              <a:rPr lang="en" sz="2100">
                <a:solidFill>
                  <a:schemeClr val="lt1"/>
                </a:solidFill>
              </a:rPr>
              <a:t> elect the improvement</a:t>
            </a:r>
            <a:endParaRPr sz="2100">
              <a:solidFill>
                <a:schemeClr val="lt1"/>
              </a:solidFill>
            </a:endParaRPr>
          </a:p>
        </p:txBody>
      </p:sp>
      <p:cxnSp>
        <p:nvCxnSpPr>
          <p:cNvPr id="293" name="Google Shape;293;p41"/>
          <p:cNvCxnSpPr/>
          <p:nvPr/>
        </p:nvCxnSpPr>
        <p:spPr>
          <a:xfrm>
            <a:off x="-10225" y="1595200"/>
            <a:ext cx="9162000" cy="0"/>
          </a:xfrm>
          <a:prstGeom prst="straightConnector1">
            <a:avLst/>
          </a:prstGeom>
          <a:noFill/>
          <a:ln w="19050" cap="flat" cmpd="sng">
            <a:solidFill>
              <a:schemeClr val="lt2"/>
            </a:solidFill>
            <a:prstDash val="solid"/>
            <a:round/>
            <a:headEnd type="none" w="med" len="med"/>
            <a:tailEnd type="none" w="med" len="med"/>
          </a:ln>
        </p:spPr>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42"/>
          <p:cNvSpPr txBox="1">
            <a:spLocks noGrp="1"/>
          </p:cNvSpPr>
          <p:nvPr>
            <p:ph type="title"/>
          </p:nvPr>
        </p:nvSpPr>
        <p:spPr>
          <a:xfrm>
            <a:off x="510450" y="2209800"/>
            <a:ext cx="8123100" cy="778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100" b="1"/>
              <a:t>Objective #5</a:t>
            </a:r>
            <a:endParaRPr sz="5100"/>
          </a:p>
        </p:txBody>
      </p:sp>
      <p:sp>
        <p:nvSpPr>
          <p:cNvPr id="299" name="Google Shape;299;p42"/>
          <p:cNvSpPr txBox="1"/>
          <p:nvPr/>
        </p:nvSpPr>
        <p:spPr>
          <a:xfrm>
            <a:off x="600025" y="3001700"/>
            <a:ext cx="5901600" cy="1070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877">
                <a:solidFill>
                  <a:schemeClr val="lt1"/>
                </a:solidFill>
                <a:latin typeface="Proxima Nova"/>
                <a:ea typeface="Proxima Nova"/>
                <a:cs typeface="Proxima Nova"/>
                <a:sym typeface="Proxima Nova"/>
              </a:rPr>
              <a:t>Evaluate a potential intervention</a:t>
            </a:r>
            <a:br>
              <a:rPr lang="en" sz="2877">
                <a:solidFill>
                  <a:schemeClr val="lt1"/>
                </a:solidFill>
                <a:latin typeface="Proxima Nova"/>
                <a:ea typeface="Proxima Nova"/>
                <a:cs typeface="Proxima Nova"/>
                <a:sym typeface="Proxima Nova"/>
              </a:rPr>
            </a:br>
            <a:r>
              <a:rPr lang="en" sz="2877">
                <a:solidFill>
                  <a:schemeClr val="lt1"/>
                </a:solidFill>
                <a:latin typeface="Proxima Nova"/>
                <a:ea typeface="Proxima Nova"/>
                <a:cs typeface="Proxima Nova"/>
                <a:sym typeface="Proxima Nova"/>
              </a:rPr>
              <a:t>using the Model for Improvement.</a:t>
            </a:r>
            <a:endParaRPr>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2" name="Google Shape;72;p15"/>
          <p:cNvSpPr txBox="1">
            <a:spLocks noGrp="1"/>
          </p:cNvSpPr>
          <p:nvPr>
            <p:ph type="title" idx="4294967295"/>
          </p:nvPr>
        </p:nvSpPr>
        <p:spPr>
          <a:xfrm>
            <a:off x="3117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b="1">
                <a:solidFill>
                  <a:schemeClr val="dk2"/>
                </a:solidFill>
              </a:rPr>
              <a:t>What is Quality Improvement? </a:t>
            </a:r>
            <a:endParaRPr sz="3400">
              <a:solidFill>
                <a:schemeClr val="dk2"/>
              </a:solidFill>
            </a:endParaRPr>
          </a:p>
        </p:txBody>
      </p:sp>
      <p:sp>
        <p:nvSpPr>
          <p:cNvPr id="73" name="Google Shape;73;p15"/>
          <p:cNvSpPr txBox="1">
            <a:spLocks noGrp="1"/>
          </p:cNvSpPr>
          <p:nvPr>
            <p:ph type="body" idx="4294967295"/>
          </p:nvPr>
        </p:nvSpPr>
        <p:spPr>
          <a:xfrm>
            <a:off x="387900" y="1304875"/>
            <a:ext cx="7499100" cy="3147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000"/>
              <a:t>A evidence-based approach used to analyze health systems and develop strategies that make </a:t>
            </a:r>
            <a:r>
              <a:rPr lang="en" sz="2000" i="1"/>
              <a:t>measurable </a:t>
            </a:r>
            <a:r>
              <a:rPr lang="en" sz="2000"/>
              <a:t>improvements.</a:t>
            </a:r>
            <a:endParaRPr sz="2000" b="1"/>
          </a:p>
          <a:p>
            <a:pPr marL="0" lvl="0" indent="0" algn="l" rtl="0">
              <a:spcBef>
                <a:spcPts val="1200"/>
              </a:spcBef>
              <a:spcAft>
                <a:spcPts val="1200"/>
              </a:spcAft>
              <a:buNone/>
            </a:pPr>
            <a:endParaRPr sz="2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3">
                                            <p:txEl>
                                              <p:pRg st="0" end="0"/>
                                            </p:txEl>
                                          </p:spTgt>
                                        </p:tgtEl>
                                        <p:attrNameLst>
                                          <p:attrName>style.visibility</p:attrName>
                                        </p:attrNameLst>
                                      </p:cBhvr>
                                      <p:to>
                                        <p:strVal val="visible"/>
                                      </p:to>
                                    </p:set>
                                    <p:animEffect transition="in" filter="fade">
                                      <p:cBhvr>
                                        <p:cTn id="7" dur="1000"/>
                                        <p:tgtEl>
                                          <p:spTgt spid="7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3">
                                            <p:txEl>
                                              <p:pRg st="1" end="1"/>
                                            </p:txEl>
                                          </p:spTgt>
                                        </p:tgtEl>
                                        <p:attrNameLst>
                                          <p:attrName>style.visibility</p:attrName>
                                        </p:attrNameLst>
                                      </p:cBhvr>
                                      <p:to>
                                        <p:strVal val="visible"/>
                                      </p:to>
                                    </p:set>
                                    <p:animEffect transition="in" filter="fade">
                                      <p:cBhvr>
                                        <p:cTn id="12" dur="1000"/>
                                        <p:tgtEl>
                                          <p:spTgt spid="7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3"/>
          <p:cNvSpPr txBox="1">
            <a:spLocks noGrp="1"/>
          </p:cNvSpPr>
          <p:nvPr>
            <p:ph type="body" idx="1"/>
          </p:nvPr>
        </p:nvSpPr>
        <p:spPr>
          <a:xfrm>
            <a:off x="415325" y="1164200"/>
            <a:ext cx="2791500" cy="3193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000"/>
              <a:t>Common model used in healthcare to rapidly test your change idea.</a:t>
            </a:r>
            <a:endParaRPr sz="2000"/>
          </a:p>
          <a:p>
            <a:pPr marL="0" lvl="0" indent="0" algn="l" rtl="0">
              <a:spcBef>
                <a:spcPts val="1200"/>
              </a:spcBef>
              <a:spcAft>
                <a:spcPts val="0"/>
              </a:spcAft>
              <a:buNone/>
            </a:pPr>
            <a:endParaRPr sz="2000"/>
          </a:p>
          <a:p>
            <a:pPr marL="0" lvl="0" indent="0" algn="l" rtl="0">
              <a:spcBef>
                <a:spcPts val="1200"/>
              </a:spcBef>
              <a:spcAft>
                <a:spcPts val="1200"/>
              </a:spcAft>
              <a:buNone/>
            </a:pPr>
            <a:r>
              <a:rPr lang="en" sz="2000" b="1"/>
              <a:t>The goal is improvement, not theoretical perfection.</a:t>
            </a:r>
            <a:endParaRPr sz="2000" b="1"/>
          </a:p>
        </p:txBody>
      </p:sp>
      <p:sp>
        <p:nvSpPr>
          <p:cNvPr id="305" name="Google Shape;305;p43"/>
          <p:cNvSpPr txBox="1">
            <a:spLocks noGrp="1"/>
          </p:cNvSpPr>
          <p:nvPr>
            <p:ph type="body" idx="2"/>
          </p:nvPr>
        </p:nvSpPr>
        <p:spPr>
          <a:xfrm>
            <a:off x="3301912" y="1164200"/>
            <a:ext cx="2089800" cy="3076200"/>
          </a:xfrm>
          <a:prstGeom prst="rect">
            <a:avLst/>
          </a:prstGeom>
        </p:spPr>
        <p:txBody>
          <a:bodyPr spcFirstLastPara="1" wrap="square" lIns="91425" tIns="91425" rIns="91425" bIns="91425" anchor="t" anchorCtr="0">
            <a:normAutofit/>
          </a:bodyPr>
          <a:lstStyle/>
          <a:p>
            <a:pPr marL="0" lvl="0" indent="0" algn="r" rtl="0">
              <a:lnSpc>
                <a:spcPct val="97000"/>
              </a:lnSpc>
              <a:spcBef>
                <a:spcPts val="0"/>
              </a:spcBef>
              <a:spcAft>
                <a:spcPts val="0"/>
              </a:spcAft>
              <a:buNone/>
            </a:pPr>
            <a:r>
              <a:rPr lang="en" sz="1700" b="1"/>
              <a:t>Aim Statement</a:t>
            </a:r>
            <a:endParaRPr sz="1700" b="1"/>
          </a:p>
          <a:p>
            <a:pPr marL="0" lvl="0" indent="0" algn="r" rtl="0">
              <a:lnSpc>
                <a:spcPct val="97000"/>
              </a:lnSpc>
              <a:spcBef>
                <a:spcPts val="1200"/>
              </a:spcBef>
              <a:spcAft>
                <a:spcPts val="0"/>
              </a:spcAft>
              <a:buNone/>
            </a:pPr>
            <a:r>
              <a:rPr lang="en" sz="1700" b="1"/>
              <a:t>Select Measures</a:t>
            </a:r>
            <a:endParaRPr sz="1700" b="1"/>
          </a:p>
          <a:p>
            <a:pPr marL="0" lvl="0" indent="0" algn="r" rtl="0">
              <a:lnSpc>
                <a:spcPct val="97000"/>
              </a:lnSpc>
              <a:spcBef>
                <a:spcPts val="1200"/>
              </a:spcBef>
              <a:spcAft>
                <a:spcPts val="0"/>
              </a:spcAft>
              <a:buNone/>
            </a:pPr>
            <a:r>
              <a:rPr lang="en" sz="1700" b="1"/>
              <a:t>Intervention Selection </a:t>
            </a:r>
            <a:endParaRPr/>
          </a:p>
          <a:p>
            <a:pPr marL="0" lvl="0" indent="0" algn="l" rtl="0">
              <a:spcBef>
                <a:spcPts val="1200"/>
              </a:spcBef>
              <a:spcAft>
                <a:spcPts val="0"/>
              </a:spcAft>
              <a:buNone/>
            </a:pPr>
            <a:endParaRPr/>
          </a:p>
          <a:p>
            <a:pPr marL="0" lvl="0" indent="0" algn="r" rtl="0">
              <a:spcBef>
                <a:spcPts val="1200"/>
              </a:spcBef>
              <a:spcAft>
                <a:spcPts val="1200"/>
              </a:spcAft>
              <a:buNone/>
            </a:pPr>
            <a:endParaRPr sz="2550" b="1" i="1"/>
          </a:p>
        </p:txBody>
      </p:sp>
      <p:pic>
        <p:nvPicPr>
          <p:cNvPr id="306" name="Google Shape;306;p43"/>
          <p:cNvPicPr preferRelativeResize="0"/>
          <p:nvPr/>
        </p:nvPicPr>
        <p:blipFill rotWithShape="1">
          <a:blip r:embed="rId3">
            <a:alphaModFix/>
          </a:blip>
          <a:srcRect t="7330"/>
          <a:stretch/>
        </p:blipFill>
        <p:spPr>
          <a:xfrm>
            <a:off x="5640112" y="1045775"/>
            <a:ext cx="2994074" cy="3773350"/>
          </a:xfrm>
          <a:prstGeom prst="rect">
            <a:avLst/>
          </a:prstGeom>
          <a:noFill/>
          <a:ln>
            <a:noFill/>
          </a:ln>
        </p:spPr>
      </p:pic>
      <p:sp>
        <p:nvSpPr>
          <p:cNvPr id="307" name="Google Shape;307;p43"/>
          <p:cNvSpPr/>
          <p:nvPr/>
        </p:nvSpPr>
        <p:spPr>
          <a:xfrm>
            <a:off x="5427300" y="1339300"/>
            <a:ext cx="231300" cy="1542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43"/>
          <p:cNvSpPr/>
          <p:nvPr/>
        </p:nvSpPr>
        <p:spPr>
          <a:xfrm>
            <a:off x="5427300" y="1764575"/>
            <a:ext cx="231300" cy="1542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43"/>
          <p:cNvSpPr/>
          <p:nvPr/>
        </p:nvSpPr>
        <p:spPr>
          <a:xfrm>
            <a:off x="5427300" y="2189850"/>
            <a:ext cx="231300" cy="1542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43"/>
          <p:cNvSpPr txBox="1">
            <a:spLocks noGrp="1"/>
          </p:cNvSpPr>
          <p:nvPr>
            <p:ph type="title"/>
          </p:nvPr>
        </p:nvSpPr>
        <p:spPr>
          <a:xfrm>
            <a:off x="311700" y="368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Model for Improvement</a:t>
            </a:r>
            <a:endParaRPr sz="3400">
              <a:solidFill>
                <a:schemeClr val="dk2"/>
              </a:solidFill>
            </a:endParaRPr>
          </a:p>
        </p:txBody>
      </p:sp>
      <p:sp>
        <p:nvSpPr>
          <p:cNvPr id="2" name="TextBox 1">
            <a:extLst>
              <a:ext uri="{FF2B5EF4-FFF2-40B4-BE49-F238E27FC236}">
                <a16:creationId xmlns:a16="http://schemas.microsoft.com/office/drawing/2014/main" id="{BC2EC6DB-2A0C-304F-EF6E-8E011D774A5D}"/>
              </a:ext>
            </a:extLst>
          </p:cNvPr>
          <p:cNvSpPr txBox="1"/>
          <p:nvPr/>
        </p:nvSpPr>
        <p:spPr>
          <a:xfrm>
            <a:off x="1775637" y="4757872"/>
            <a:ext cx="4635795" cy="307777"/>
          </a:xfrm>
          <a:prstGeom prst="rect">
            <a:avLst/>
          </a:prstGeom>
          <a:noFill/>
        </p:spPr>
        <p:txBody>
          <a:bodyPr wrap="square" rtlCol="0">
            <a:spAutoFit/>
          </a:bodyPr>
          <a:lstStyle/>
          <a:p>
            <a:r>
              <a:rPr lang="en-US" b="0" i="1" dirty="0">
                <a:solidFill>
                  <a:schemeClr val="bg1">
                    <a:lumMod val="65000"/>
                  </a:schemeClr>
                </a:solidFill>
                <a:effectLst/>
              </a:rPr>
              <a:t>Image by John Wiley and Sons, used with permission</a:t>
            </a:r>
            <a:endParaRPr lang="en-CA" i="1" dirty="0">
              <a:solidFill>
                <a:schemeClr val="bg1">
                  <a:lumMod val="65000"/>
                </a:schemeClr>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44"/>
          <p:cNvSpPr txBox="1">
            <a:spLocks noGrp="1"/>
          </p:cNvSpPr>
          <p:nvPr>
            <p:ph type="body" idx="1"/>
          </p:nvPr>
        </p:nvSpPr>
        <p:spPr>
          <a:xfrm>
            <a:off x="423900" y="1371050"/>
            <a:ext cx="8199300" cy="3076200"/>
          </a:xfrm>
          <a:prstGeom prst="rect">
            <a:avLst/>
          </a:prstGeom>
        </p:spPr>
        <p:txBody>
          <a:bodyPr spcFirstLastPara="1" wrap="square" lIns="91425" tIns="91425" rIns="91425" bIns="91425" anchor="t" anchorCtr="0">
            <a:noAutofit/>
          </a:bodyPr>
          <a:lstStyle/>
          <a:p>
            <a:pPr marL="457200" lvl="0" indent="-368300" algn="l" rtl="0">
              <a:spcBef>
                <a:spcPts val="0"/>
              </a:spcBef>
              <a:spcAft>
                <a:spcPts val="0"/>
              </a:spcAft>
              <a:buSzPts val="2200"/>
              <a:buChar char="➔"/>
            </a:pPr>
            <a:r>
              <a:rPr lang="en" sz="2200"/>
              <a:t>Specific endpoint outcome </a:t>
            </a:r>
            <a:endParaRPr sz="2200"/>
          </a:p>
          <a:p>
            <a:pPr marL="457200" lvl="0" indent="-368300" algn="l" rtl="0">
              <a:spcBef>
                <a:spcPts val="1000"/>
              </a:spcBef>
              <a:spcAft>
                <a:spcPts val="0"/>
              </a:spcAft>
              <a:buSzPts val="2200"/>
              <a:buChar char="➔"/>
            </a:pPr>
            <a:r>
              <a:rPr lang="en" sz="2200"/>
              <a:t>Specific population</a:t>
            </a:r>
            <a:endParaRPr sz="2200"/>
          </a:p>
          <a:p>
            <a:pPr marL="457200" lvl="0" indent="-368300" algn="l" rtl="0">
              <a:spcBef>
                <a:spcPts val="1000"/>
              </a:spcBef>
              <a:spcAft>
                <a:spcPts val="0"/>
              </a:spcAft>
              <a:buSzPts val="2200"/>
              <a:buChar char="➔"/>
            </a:pPr>
            <a:r>
              <a:rPr lang="en" sz="2200"/>
              <a:t>Specific timeline </a:t>
            </a:r>
            <a:endParaRPr sz="2200"/>
          </a:p>
          <a:p>
            <a:pPr marL="0" lvl="0" indent="0" algn="l" rtl="0">
              <a:spcBef>
                <a:spcPts val="1000"/>
              </a:spcBef>
              <a:spcAft>
                <a:spcPts val="1200"/>
              </a:spcAft>
              <a:buNone/>
            </a:pPr>
            <a:r>
              <a:rPr lang="en" sz="2200" i="1"/>
              <a:t>I want to reduce no-show rates for </a:t>
            </a:r>
            <a:r>
              <a:rPr lang="en" sz="2200" b="1" i="1"/>
              <a:t>follow-up appointments</a:t>
            </a:r>
            <a:r>
              <a:rPr lang="en" sz="2200" i="1"/>
              <a:t> I see in-person, in clinic, from </a:t>
            </a:r>
            <a:r>
              <a:rPr lang="en" sz="2200" b="1" i="1"/>
              <a:t>20% to 10% </a:t>
            </a:r>
            <a:r>
              <a:rPr lang="en" sz="2200" i="1"/>
              <a:t>in the next </a:t>
            </a:r>
            <a:r>
              <a:rPr lang="en" sz="2200" b="1" i="1"/>
              <a:t>month</a:t>
            </a:r>
            <a:r>
              <a:rPr lang="en" sz="2200" i="1"/>
              <a:t>.</a:t>
            </a:r>
            <a:endParaRPr sz="2200" i="1"/>
          </a:p>
        </p:txBody>
      </p:sp>
      <p:sp>
        <p:nvSpPr>
          <p:cNvPr id="316" name="Google Shape;316;p44"/>
          <p:cNvSpPr txBox="1">
            <a:spLocks noGrp="1"/>
          </p:cNvSpPr>
          <p:nvPr>
            <p:ph type="title"/>
          </p:nvPr>
        </p:nvSpPr>
        <p:spPr>
          <a:xfrm>
            <a:off x="3117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Aim Statements</a:t>
            </a:r>
            <a:endParaRPr sz="3400">
              <a:solidFill>
                <a:schemeClr val="dk2"/>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45"/>
          <p:cNvSpPr txBox="1">
            <a:spLocks noGrp="1"/>
          </p:cNvSpPr>
          <p:nvPr>
            <p:ph type="body" idx="1"/>
          </p:nvPr>
        </p:nvSpPr>
        <p:spPr>
          <a:xfrm>
            <a:off x="447650" y="1391825"/>
            <a:ext cx="3974100" cy="3157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000" b="1"/>
              <a:t>Impact matrices can be used for both finding processes and selecting improvements. </a:t>
            </a:r>
            <a:endParaRPr sz="2000" b="1"/>
          </a:p>
          <a:p>
            <a:pPr marL="457200" lvl="0" indent="-342900" algn="l" rtl="0">
              <a:spcBef>
                <a:spcPts val="1200"/>
              </a:spcBef>
              <a:spcAft>
                <a:spcPts val="0"/>
              </a:spcAft>
              <a:buSzPts val="1800"/>
              <a:buChar char="➔"/>
            </a:pPr>
            <a:r>
              <a:rPr lang="en" sz="1800"/>
              <a:t>Brainstorm with your team members.</a:t>
            </a:r>
            <a:endParaRPr sz="1800"/>
          </a:p>
          <a:p>
            <a:pPr marL="457200" lvl="0" indent="-342900" algn="l" rtl="0">
              <a:spcBef>
                <a:spcPts val="0"/>
              </a:spcBef>
              <a:spcAft>
                <a:spcPts val="0"/>
              </a:spcAft>
              <a:buSzPts val="1800"/>
              <a:buChar char="➔"/>
            </a:pPr>
            <a:r>
              <a:rPr lang="en" sz="1800"/>
              <a:t>Review the literature.</a:t>
            </a:r>
            <a:endParaRPr sz="1800"/>
          </a:p>
          <a:p>
            <a:pPr marL="457200" lvl="0" indent="-342900" algn="l" rtl="0">
              <a:spcBef>
                <a:spcPts val="0"/>
              </a:spcBef>
              <a:spcAft>
                <a:spcPts val="0"/>
              </a:spcAft>
              <a:buSzPts val="1800"/>
              <a:buChar char="➔"/>
            </a:pPr>
            <a:r>
              <a:rPr lang="en" sz="1800"/>
              <a:t>Observe other institutions &amp; workplaces.</a:t>
            </a:r>
            <a:endParaRPr sz="1800" b="1">
              <a:solidFill>
                <a:schemeClr val="dk1"/>
              </a:solidFill>
            </a:endParaRPr>
          </a:p>
        </p:txBody>
      </p:sp>
      <p:sp>
        <p:nvSpPr>
          <p:cNvPr id="323" name="Google Shape;323;p45"/>
          <p:cNvSpPr txBox="1">
            <a:spLocks noGrp="1"/>
          </p:cNvSpPr>
          <p:nvPr>
            <p:ph type="title"/>
          </p:nvPr>
        </p:nvSpPr>
        <p:spPr>
          <a:xfrm>
            <a:off x="311700" y="5974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Select an Improvement</a:t>
            </a:r>
            <a:endParaRPr sz="3400">
              <a:solidFill>
                <a:schemeClr val="dk2"/>
              </a:solidFill>
            </a:endParaRPr>
          </a:p>
        </p:txBody>
      </p:sp>
      <p:grpSp>
        <p:nvGrpSpPr>
          <p:cNvPr id="2" name="Group 1">
            <a:extLst>
              <a:ext uri="{FF2B5EF4-FFF2-40B4-BE49-F238E27FC236}">
                <a16:creationId xmlns:a16="http://schemas.microsoft.com/office/drawing/2014/main" id="{174A035D-2CD1-754E-E51A-5249A2F4A3CC}"/>
              </a:ext>
            </a:extLst>
          </p:cNvPr>
          <p:cNvGrpSpPr/>
          <p:nvPr/>
        </p:nvGrpSpPr>
        <p:grpSpPr>
          <a:xfrm>
            <a:off x="4461211" y="1402228"/>
            <a:ext cx="4321282" cy="3215821"/>
            <a:chOff x="4461211" y="1402228"/>
            <a:chExt cx="4321282" cy="3215821"/>
          </a:xfrm>
        </p:grpSpPr>
        <p:graphicFrame>
          <p:nvGraphicFramePr>
            <p:cNvPr id="3" name="Diagram 2">
              <a:extLst>
                <a:ext uri="{FF2B5EF4-FFF2-40B4-BE49-F238E27FC236}">
                  <a16:creationId xmlns:a16="http://schemas.microsoft.com/office/drawing/2014/main" id="{18DA7486-5BA6-1BB6-2EA6-E9FE26873AAA}"/>
                </a:ext>
              </a:extLst>
            </p:cNvPr>
            <p:cNvGraphicFramePr/>
            <p:nvPr>
              <p:extLst>
                <p:ext uri="{D42A27DB-BD31-4B8C-83A1-F6EECF244321}">
                  <p14:modId xmlns:p14="http://schemas.microsoft.com/office/powerpoint/2010/main" val="732218259"/>
                </p:ext>
              </p:extLst>
            </p:nvPr>
          </p:nvGraphicFramePr>
          <p:xfrm>
            <a:off x="5070552" y="1402228"/>
            <a:ext cx="3711941" cy="29637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Straight Arrow Connector 3">
              <a:extLst>
                <a:ext uri="{FF2B5EF4-FFF2-40B4-BE49-F238E27FC236}">
                  <a16:creationId xmlns:a16="http://schemas.microsoft.com/office/drawing/2014/main" id="{5F8A2E80-602A-AB24-1A62-524F98CBD3E5}"/>
                </a:ext>
              </a:extLst>
            </p:cNvPr>
            <p:cNvCxnSpPr>
              <a:cxnSpLocks/>
            </p:cNvCxnSpPr>
            <p:nvPr/>
          </p:nvCxnSpPr>
          <p:spPr>
            <a:xfrm flipV="1">
              <a:off x="4933509" y="1722474"/>
              <a:ext cx="0" cy="241264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9664C7B-2134-F966-E769-EE3CC0D51027}"/>
                </a:ext>
              </a:extLst>
            </p:cNvPr>
            <p:cNvSpPr txBox="1"/>
            <p:nvPr/>
          </p:nvSpPr>
          <p:spPr>
            <a:xfrm rot="16200000">
              <a:off x="3416137" y="2674522"/>
              <a:ext cx="2551814" cy="461665"/>
            </a:xfrm>
            <a:prstGeom prst="rect">
              <a:avLst/>
            </a:prstGeom>
            <a:noFill/>
          </p:spPr>
          <p:txBody>
            <a:bodyPr wrap="square" rtlCol="0">
              <a:spAutoFit/>
            </a:bodyPr>
            <a:lstStyle/>
            <a:p>
              <a:pPr algn="ctr"/>
              <a:r>
                <a:rPr lang="en-US" sz="2400" b="1" dirty="0">
                  <a:latin typeface="Proxima Nova" panose="020B0604020202020204" charset="0"/>
                </a:rPr>
                <a:t>Impact</a:t>
              </a:r>
              <a:endParaRPr lang="en-CA" sz="2400" b="1" dirty="0">
                <a:latin typeface="Proxima Nova" panose="020B0604020202020204" charset="0"/>
              </a:endParaRPr>
            </a:p>
          </p:txBody>
        </p:sp>
        <p:sp>
          <p:nvSpPr>
            <p:cNvPr id="6" name="TextBox 5">
              <a:extLst>
                <a:ext uri="{FF2B5EF4-FFF2-40B4-BE49-F238E27FC236}">
                  <a16:creationId xmlns:a16="http://schemas.microsoft.com/office/drawing/2014/main" id="{9037A677-7068-362B-EF23-9C1C7D3A60AB}"/>
                </a:ext>
              </a:extLst>
            </p:cNvPr>
            <p:cNvSpPr txBox="1"/>
            <p:nvPr/>
          </p:nvSpPr>
          <p:spPr>
            <a:xfrm>
              <a:off x="5608085" y="4156384"/>
              <a:ext cx="2551814" cy="461665"/>
            </a:xfrm>
            <a:prstGeom prst="rect">
              <a:avLst/>
            </a:prstGeom>
            <a:noFill/>
          </p:spPr>
          <p:txBody>
            <a:bodyPr wrap="square" rtlCol="0">
              <a:spAutoFit/>
            </a:bodyPr>
            <a:lstStyle/>
            <a:p>
              <a:pPr algn="ctr"/>
              <a:r>
                <a:rPr lang="en-US" sz="2400" b="1" dirty="0">
                  <a:latin typeface="Proxima Nova" panose="020B0604020202020204" charset="0"/>
                </a:rPr>
                <a:t>Effort</a:t>
              </a:r>
              <a:endParaRPr lang="en-CA" sz="2400" b="1" dirty="0">
                <a:latin typeface="Proxima Nova" panose="020B0604020202020204" charset="0"/>
              </a:endParaRPr>
            </a:p>
          </p:txBody>
        </p:sp>
        <p:cxnSp>
          <p:nvCxnSpPr>
            <p:cNvPr id="7" name="Straight Arrow Connector 6">
              <a:extLst>
                <a:ext uri="{FF2B5EF4-FFF2-40B4-BE49-F238E27FC236}">
                  <a16:creationId xmlns:a16="http://schemas.microsoft.com/office/drawing/2014/main" id="{2E743FD8-8934-6A25-C937-81CEAE8243E3}"/>
                </a:ext>
              </a:extLst>
            </p:cNvPr>
            <p:cNvCxnSpPr>
              <a:cxnSpLocks/>
            </p:cNvCxnSpPr>
            <p:nvPr/>
          </p:nvCxnSpPr>
          <p:spPr>
            <a:xfrm>
              <a:off x="4905148" y="4138659"/>
              <a:ext cx="3813549" cy="1772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0AAB0700-20C9-6461-6605-9A88A9AF9B7A}"/>
              </a:ext>
            </a:extLst>
          </p:cNvPr>
          <p:cNvSpPr txBox="1"/>
          <p:nvPr/>
        </p:nvSpPr>
        <p:spPr>
          <a:xfrm>
            <a:off x="5994213" y="4700586"/>
            <a:ext cx="2165686" cy="307777"/>
          </a:xfrm>
          <a:prstGeom prst="rect">
            <a:avLst/>
          </a:prstGeom>
          <a:noFill/>
        </p:spPr>
        <p:txBody>
          <a:bodyPr wrap="square" rtlCol="0">
            <a:spAutoFit/>
          </a:bodyPr>
          <a:lstStyle/>
          <a:p>
            <a:r>
              <a:rPr lang="en-US" i="1" dirty="0">
                <a:solidFill>
                  <a:schemeClr val="bg1">
                    <a:lumMod val="65000"/>
                  </a:schemeClr>
                </a:solidFill>
              </a:rPr>
              <a:t>Author Owned Graphic</a:t>
            </a:r>
            <a:endParaRPr lang="en-CA" i="1" dirty="0">
              <a:solidFill>
                <a:schemeClr val="bg1">
                  <a:lumMod val="65000"/>
                </a:schemeClr>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46"/>
          <p:cNvSpPr txBox="1">
            <a:spLocks noGrp="1"/>
          </p:cNvSpPr>
          <p:nvPr>
            <p:ph type="body" idx="1"/>
          </p:nvPr>
        </p:nvSpPr>
        <p:spPr>
          <a:xfrm>
            <a:off x="447650" y="1391825"/>
            <a:ext cx="8135700" cy="31572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sz="1800"/>
              <a:t>Work with your clerical staff to do phone call reminders 48H before appointments.</a:t>
            </a:r>
            <a:endParaRPr sz="1800"/>
          </a:p>
          <a:p>
            <a:pPr marL="457200" lvl="0" indent="-342900" algn="l" rtl="0">
              <a:spcBef>
                <a:spcPts val="0"/>
              </a:spcBef>
              <a:spcAft>
                <a:spcPts val="0"/>
              </a:spcAft>
              <a:buSzPts val="1800"/>
              <a:buChar char="➔"/>
            </a:pPr>
            <a:r>
              <a:rPr lang="en" sz="1800"/>
              <a:t>Add your schedule to an automated email/text appointment reminding system.</a:t>
            </a:r>
            <a:endParaRPr sz="1800"/>
          </a:p>
          <a:p>
            <a:pPr marL="457200" lvl="0" indent="-342900" algn="l" rtl="0">
              <a:spcBef>
                <a:spcPts val="0"/>
              </a:spcBef>
              <a:spcAft>
                <a:spcPts val="0"/>
              </a:spcAft>
              <a:buSzPts val="1800"/>
              <a:buChar char="➔"/>
            </a:pPr>
            <a:r>
              <a:rPr lang="en" sz="1800"/>
              <a:t>Give patients a written card with their appointment on it.</a:t>
            </a:r>
            <a:endParaRPr sz="1800"/>
          </a:p>
          <a:p>
            <a:pPr marL="0" lvl="0" indent="0" algn="l" rtl="0">
              <a:spcBef>
                <a:spcPts val="1200"/>
              </a:spcBef>
              <a:spcAft>
                <a:spcPts val="1200"/>
              </a:spcAft>
              <a:buNone/>
            </a:pPr>
            <a:r>
              <a:rPr lang="en" sz="1800" b="1" i="1"/>
              <a:t>Do any stand out as high impact, low effort?</a:t>
            </a:r>
            <a:endParaRPr sz="1800" b="1" i="1"/>
          </a:p>
        </p:txBody>
      </p:sp>
      <p:sp>
        <p:nvSpPr>
          <p:cNvPr id="329" name="Google Shape;329;p46"/>
          <p:cNvSpPr txBox="1">
            <a:spLocks noGrp="1"/>
          </p:cNvSpPr>
          <p:nvPr>
            <p:ph type="title"/>
          </p:nvPr>
        </p:nvSpPr>
        <p:spPr>
          <a:xfrm>
            <a:off x="311700" y="5974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Select an Improvement</a:t>
            </a:r>
            <a:endParaRPr sz="3400">
              <a:solidFill>
                <a:schemeClr val="dk2"/>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47"/>
          <p:cNvSpPr txBox="1">
            <a:spLocks noGrp="1"/>
          </p:cNvSpPr>
          <p:nvPr>
            <p:ph type="body" idx="1"/>
          </p:nvPr>
        </p:nvSpPr>
        <p:spPr>
          <a:xfrm>
            <a:off x="387900" y="1353300"/>
            <a:ext cx="8520600" cy="3637800"/>
          </a:xfrm>
          <a:prstGeom prst="rect">
            <a:avLst/>
          </a:prstGeom>
        </p:spPr>
        <p:txBody>
          <a:bodyPr spcFirstLastPara="1" wrap="square" lIns="91425" tIns="91425" rIns="91425" bIns="91425" anchor="t" anchorCtr="0">
            <a:noAutofit/>
          </a:bodyPr>
          <a:lstStyle/>
          <a:p>
            <a:pPr marL="457200" lvl="0" indent="-368300" algn="l" rtl="0">
              <a:spcBef>
                <a:spcPts val="0"/>
              </a:spcBef>
              <a:spcAft>
                <a:spcPts val="0"/>
              </a:spcAft>
              <a:buSzPts val="2200"/>
              <a:buChar char="➔"/>
            </a:pPr>
            <a:r>
              <a:rPr lang="en" sz="2200" b="1"/>
              <a:t>Outcomes Measures</a:t>
            </a:r>
            <a:endParaRPr sz="2200"/>
          </a:p>
          <a:p>
            <a:pPr marL="914400" lvl="1" indent="-355600" algn="l" rtl="0">
              <a:spcBef>
                <a:spcPts val="0"/>
              </a:spcBef>
              <a:spcAft>
                <a:spcPts val="0"/>
              </a:spcAft>
              <a:buSzPts val="2000"/>
              <a:buChar char="●"/>
            </a:pPr>
            <a:r>
              <a:rPr lang="en" sz="2000"/>
              <a:t>What are we ultimately trying to achieve?</a:t>
            </a:r>
            <a:endParaRPr sz="2000"/>
          </a:p>
          <a:p>
            <a:pPr marL="457200" lvl="0" indent="-368300" algn="l" rtl="0">
              <a:spcBef>
                <a:spcPts val="0"/>
              </a:spcBef>
              <a:spcAft>
                <a:spcPts val="0"/>
              </a:spcAft>
              <a:buSzPts val="2200"/>
              <a:buChar char="➔"/>
            </a:pPr>
            <a:r>
              <a:rPr lang="en" sz="2200" b="1"/>
              <a:t>Process Measures</a:t>
            </a:r>
            <a:endParaRPr sz="2200" b="1"/>
          </a:p>
          <a:p>
            <a:pPr marL="914400" lvl="1" indent="-355600" algn="l" rtl="0">
              <a:spcBef>
                <a:spcPts val="0"/>
              </a:spcBef>
              <a:spcAft>
                <a:spcPts val="0"/>
              </a:spcAft>
              <a:buSzPts val="2000"/>
              <a:buChar char="●"/>
            </a:pPr>
            <a:r>
              <a:rPr lang="en" sz="2000"/>
              <a:t>Are we doing the right things to get to our goal?</a:t>
            </a:r>
            <a:endParaRPr sz="2000"/>
          </a:p>
          <a:p>
            <a:pPr marL="457200" lvl="0" indent="-368300" algn="l" rtl="0">
              <a:spcBef>
                <a:spcPts val="0"/>
              </a:spcBef>
              <a:spcAft>
                <a:spcPts val="0"/>
              </a:spcAft>
              <a:buSzPts val="2200"/>
              <a:buChar char="➔"/>
            </a:pPr>
            <a:r>
              <a:rPr lang="en" sz="2200" b="1"/>
              <a:t>Balancing Measures</a:t>
            </a:r>
            <a:endParaRPr sz="2200"/>
          </a:p>
          <a:p>
            <a:pPr marL="914400" lvl="1" indent="-355600" algn="l" rtl="0">
              <a:spcBef>
                <a:spcPts val="0"/>
              </a:spcBef>
              <a:spcAft>
                <a:spcPts val="0"/>
              </a:spcAft>
              <a:buSzPts val="2000"/>
              <a:buChar char="●"/>
            </a:pPr>
            <a:r>
              <a:rPr lang="en" sz="2000"/>
              <a:t>Are the changes we are making to one part of the system causing problems in other parts of the system? </a:t>
            </a:r>
            <a:endParaRPr sz="1700"/>
          </a:p>
          <a:p>
            <a:pPr marL="0" lvl="0" indent="0" algn="l" rtl="0">
              <a:spcBef>
                <a:spcPts val="1200"/>
              </a:spcBef>
              <a:spcAft>
                <a:spcPts val="1200"/>
              </a:spcAft>
              <a:buNone/>
            </a:pPr>
            <a:r>
              <a:rPr lang="en" sz="2200" i="1"/>
              <a:t>Are your measures</a:t>
            </a:r>
            <a:r>
              <a:rPr lang="en" sz="2200" b="1" i="1"/>
              <a:t> valid and feasible? </a:t>
            </a:r>
            <a:endParaRPr sz="2200" b="1" i="1"/>
          </a:p>
        </p:txBody>
      </p:sp>
      <p:sp>
        <p:nvSpPr>
          <p:cNvPr id="335" name="Google Shape;335;p47"/>
          <p:cNvSpPr txBox="1">
            <a:spLocks noGrp="1"/>
          </p:cNvSpPr>
          <p:nvPr>
            <p:ph type="title"/>
          </p:nvPr>
        </p:nvSpPr>
        <p:spPr>
          <a:xfrm>
            <a:off x="3117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Measures</a:t>
            </a:r>
            <a:endParaRPr sz="3400">
              <a:solidFill>
                <a:schemeClr val="dk2"/>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48"/>
          <p:cNvSpPr txBox="1">
            <a:spLocks noGrp="1"/>
          </p:cNvSpPr>
          <p:nvPr>
            <p:ph type="body" idx="1"/>
          </p:nvPr>
        </p:nvSpPr>
        <p:spPr>
          <a:xfrm>
            <a:off x="387900" y="1353300"/>
            <a:ext cx="8520600" cy="3637800"/>
          </a:xfrm>
          <a:prstGeom prst="rect">
            <a:avLst/>
          </a:prstGeom>
        </p:spPr>
        <p:txBody>
          <a:bodyPr spcFirstLastPara="1" wrap="square" lIns="91425" tIns="91425" rIns="91425" bIns="91425" anchor="t" anchorCtr="0">
            <a:noAutofit/>
          </a:bodyPr>
          <a:lstStyle/>
          <a:p>
            <a:pPr marL="457200" lvl="0" indent="-368300" algn="l" rtl="0">
              <a:spcBef>
                <a:spcPts val="0"/>
              </a:spcBef>
              <a:spcAft>
                <a:spcPts val="0"/>
              </a:spcAft>
              <a:buSzPts val="2200"/>
              <a:buChar char="➔"/>
            </a:pPr>
            <a:r>
              <a:rPr lang="en" sz="2200" b="1"/>
              <a:t>Outcomes Measures</a:t>
            </a:r>
            <a:endParaRPr sz="2200"/>
          </a:p>
          <a:p>
            <a:pPr marL="914400" lvl="1" indent="-355600" algn="l" rtl="0">
              <a:spcBef>
                <a:spcPts val="0"/>
              </a:spcBef>
              <a:spcAft>
                <a:spcPts val="0"/>
              </a:spcAft>
              <a:buSzPts val="2000"/>
              <a:buChar char="●"/>
            </a:pPr>
            <a:r>
              <a:rPr lang="en" sz="2000"/>
              <a:t>% of patient no-shows per week.</a:t>
            </a:r>
            <a:endParaRPr sz="2000"/>
          </a:p>
          <a:p>
            <a:pPr marL="457200" lvl="0" indent="-368300" algn="l" rtl="0">
              <a:spcBef>
                <a:spcPts val="0"/>
              </a:spcBef>
              <a:spcAft>
                <a:spcPts val="0"/>
              </a:spcAft>
              <a:buSzPts val="2200"/>
              <a:buChar char="➔"/>
            </a:pPr>
            <a:r>
              <a:rPr lang="en" sz="2200" b="1"/>
              <a:t>Process Measures (i.e. steps in the process map)</a:t>
            </a:r>
            <a:endParaRPr sz="2200" b="1"/>
          </a:p>
          <a:p>
            <a:pPr marL="914400" lvl="1" indent="-355600" algn="l" rtl="0">
              <a:spcBef>
                <a:spcPts val="0"/>
              </a:spcBef>
              <a:spcAft>
                <a:spcPts val="0"/>
              </a:spcAft>
              <a:buSzPts val="2000"/>
              <a:buChar char="●"/>
            </a:pPr>
            <a:r>
              <a:rPr lang="en" sz="2000"/>
              <a:t>Number of patients consented for email/text reminders.</a:t>
            </a:r>
            <a:endParaRPr sz="2000"/>
          </a:p>
          <a:p>
            <a:pPr marL="914400" lvl="1" indent="-355600" algn="l" rtl="0">
              <a:spcBef>
                <a:spcPts val="0"/>
              </a:spcBef>
              <a:spcAft>
                <a:spcPts val="0"/>
              </a:spcAft>
              <a:buSzPts val="2000"/>
              <a:buChar char="●"/>
            </a:pPr>
            <a:r>
              <a:rPr lang="en" sz="2000"/>
              <a:t>Number of patients who report getting an appointment reminder</a:t>
            </a:r>
            <a:endParaRPr sz="2000"/>
          </a:p>
          <a:p>
            <a:pPr marL="457200" lvl="0" indent="-368300" algn="l" rtl="0">
              <a:spcBef>
                <a:spcPts val="0"/>
              </a:spcBef>
              <a:spcAft>
                <a:spcPts val="0"/>
              </a:spcAft>
              <a:buSzPts val="2200"/>
              <a:buChar char="➔"/>
            </a:pPr>
            <a:r>
              <a:rPr lang="en" sz="2200" b="1"/>
              <a:t>Balancing Measures</a:t>
            </a:r>
            <a:endParaRPr sz="2200"/>
          </a:p>
          <a:p>
            <a:pPr marL="914400" lvl="1" indent="-355600" algn="l" rtl="0">
              <a:spcBef>
                <a:spcPts val="0"/>
              </a:spcBef>
              <a:spcAft>
                <a:spcPts val="0"/>
              </a:spcAft>
              <a:buSzPts val="2000"/>
              <a:buChar char="●"/>
            </a:pPr>
            <a:r>
              <a:rPr lang="en" sz="2000"/>
              <a:t>Additional hours per week spent on administration of the email/text platform.</a:t>
            </a:r>
            <a:endParaRPr sz="1700"/>
          </a:p>
          <a:p>
            <a:pPr marL="0" lvl="0" indent="0" algn="l" rtl="0">
              <a:spcBef>
                <a:spcPts val="1200"/>
              </a:spcBef>
              <a:spcAft>
                <a:spcPts val="0"/>
              </a:spcAft>
              <a:buNone/>
            </a:pPr>
            <a:r>
              <a:rPr lang="en" sz="2200" i="1"/>
              <a:t>Are your measures </a:t>
            </a:r>
            <a:r>
              <a:rPr lang="en" sz="2200" b="1" i="1"/>
              <a:t>valid and feasible? </a:t>
            </a:r>
            <a:endParaRPr sz="2200" b="1" i="1"/>
          </a:p>
          <a:p>
            <a:pPr marL="0" lvl="0" indent="0" algn="l" rtl="0">
              <a:spcBef>
                <a:spcPts val="1200"/>
              </a:spcBef>
              <a:spcAft>
                <a:spcPts val="1200"/>
              </a:spcAft>
              <a:buNone/>
            </a:pPr>
            <a:endParaRPr sz="2200" b="1" i="1"/>
          </a:p>
        </p:txBody>
      </p:sp>
      <p:sp>
        <p:nvSpPr>
          <p:cNvPr id="341" name="Google Shape;341;p48"/>
          <p:cNvSpPr txBox="1">
            <a:spLocks noGrp="1"/>
          </p:cNvSpPr>
          <p:nvPr>
            <p:ph type="title"/>
          </p:nvPr>
        </p:nvSpPr>
        <p:spPr>
          <a:xfrm>
            <a:off x="3117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Measures</a:t>
            </a:r>
            <a:endParaRPr sz="3400">
              <a:solidFill>
                <a:schemeClr val="dk2"/>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49"/>
          <p:cNvSpPr txBox="1">
            <a:spLocks noGrp="1"/>
          </p:cNvSpPr>
          <p:nvPr>
            <p:ph type="title"/>
          </p:nvPr>
        </p:nvSpPr>
        <p:spPr>
          <a:xfrm>
            <a:off x="311675" y="798600"/>
            <a:ext cx="7259100" cy="35463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b="1"/>
              <a:t>Breakout #3</a:t>
            </a:r>
            <a:endParaRPr/>
          </a:p>
          <a:p>
            <a:pPr marL="0" lvl="0" indent="0" algn="l" rtl="0">
              <a:lnSpc>
                <a:spcPct val="110000"/>
              </a:lnSpc>
              <a:spcBef>
                <a:spcPts val="0"/>
              </a:spcBef>
              <a:spcAft>
                <a:spcPts val="0"/>
              </a:spcAft>
              <a:buNone/>
            </a:pPr>
            <a:r>
              <a:rPr lang="en" sz="2500">
                <a:latin typeface="Roboto"/>
                <a:ea typeface="Roboto"/>
                <a:cs typeface="Roboto"/>
                <a:sym typeface="Roboto"/>
              </a:rPr>
              <a:t>In the next 15 minutes, select your intervention and propose one measure for each category. </a:t>
            </a:r>
            <a:endParaRPr sz="2500">
              <a:latin typeface="Roboto"/>
              <a:ea typeface="Roboto"/>
              <a:cs typeface="Roboto"/>
              <a:sym typeface="Roboto"/>
            </a:endParaRPr>
          </a:p>
          <a:p>
            <a:pPr marL="0" lvl="0" indent="0" algn="l" rtl="0">
              <a:lnSpc>
                <a:spcPct val="110000"/>
              </a:lnSpc>
              <a:spcBef>
                <a:spcPts val="0"/>
              </a:spcBef>
              <a:spcAft>
                <a:spcPts val="0"/>
              </a:spcAft>
              <a:buNone/>
            </a:pPr>
            <a:endParaRPr sz="2500">
              <a:latin typeface="Roboto"/>
              <a:ea typeface="Roboto"/>
              <a:cs typeface="Roboto"/>
              <a:sym typeface="Roboto"/>
            </a:endParaRPr>
          </a:p>
          <a:p>
            <a:pPr marL="0" lvl="0" indent="0" algn="l" rtl="0">
              <a:lnSpc>
                <a:spcPct val="110000"/>
              </a:lnSpc>
              <a:spcBef>
                <a:spcPts val="0"/>
              </a:spcBef>
              <a:spcAft>
                <a:spcPts val="0"/>
              </a:spcAft>
              <a:buNone/>
            </a:pPr>
            <a:r>
              <a:rPr lang="en" sz="2500" i="1">
                <a:latin typeface="Roboto"/>
                <a:ea typeface="Roboto"/>
                <a:cs typeface="Roboto"/>
                <a:sym typeface="Roboto"/>
              </a:rPr>
              <a:t>tip: try to keep it simple.</a:t>
            </a:r>
            <a:endParaRPr sz="2500">
              <a:latin typeface="Roboto"/>
              <a:ea typeface="Roboto"/>
              <a:cs typeface="Roboto"/>
              <a:sym typeface="Roboto"/>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50"/>
          <p:cNvSpPr txBox="1">
            <a:spLocks noGrp="1"/>
          </p:cNvSpPr>
          <p:nvPr>
            <p:ph type="title"/>
          </p:nvPr>
        </p:nvSpPr>
        <p:spPr>
          <a:xfrm>
            <a:off x="311675" y="798600"/>
            <a:ext cx="7259100" cy="35463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b="1"/>
              <a:t>Breakout #3</a:t>
            </a:r>
            <a:endParaRPr/>
          </a:p>
          <a:p>
            <a:pPr marL="0" lvl="0" indent="0" algn="l" rtl="0">
              <a:lnSpc>
                <a:spcPct val="110000"/>
              </a:lnSpc>
              <a:spcBef>
                <a:spcPts val="0"/>
              </a:spcBef>
              <a:spcAft>
                <a:spcPts val="0"/>
              </a:spcAft>
              <a:buNone/>
            </a:pPr>
            <a:r>
              <a:rPr lang="en" sz="2500">
                <a:latin typeface="Roboto"/>
                <a:ea typeface="Roboto"/>
                <a:cs typeface="Roboto"/>
                <a:sym typeface="Roboto"/>
              </a:rPr>
              <a:t>What is your intervention?</a:t>
            </a:r>
            <a:endParaRPr sz="2500">
              <a:latin typeface="Roboto"/>
              <a:ea typeface="Roboto"/>
              <a:cs typeface="Roboto"/>
              <a:sym typeface="Roboto"/>
            </a:endParaRPr>
          </a:p>
          <a:p>
            <a:pPr marL="0" lvl="0" indent="0" algn="l" rtl="0">
              <a:lnSpc>
                <a:spcPct val="110000"/>
              </a:lnSpc>
              <a:spcBef>
                <a:spcPts val="0"/>
              </a:spcBef>
              <a:spcAft>
                <a:spcPts val="0"/>
              </a:spcAft>
              <a:buNone/>
            </a:pPr>
            <a:r>
              <a:rPr lang="en" sz="2500">
                <a:latin typeface="Roboto"/>
                <a:ea typeface="Roboto"/>
                <a:cs typeface="Roboto"/>
                <a:sym typeface="Roboto"/>
              </a:rPr>
              <a:t>What is your aim statement?</a:t>
            </a:r>
            <a:endParaRPr sz="2500">
              <a:latin typeface="Roboto"/>
              <a:ea typeface="Roboto"/>
              <a:cs typeface="Roboto"/>
              <a:sym typeface="Roboto"/>
            </a:endParaRPr>
          </a:p>
          <a:p>
            <a:pPr marL="0" lvl="0" indent="0" algn="l" rtl="0">
              <a:lnSpc>
                <a:spcPct val="110000"/>
              </a:lnSpc>
              <a:spcBef>
                <a:spcPts val="0"/>
              </a:spcBef>
              <a:spcAft>
                <a:spcPts val="0"/>
              </a:spcAft>
              <a:buNone/>
            </a:pPr>
            <a:r>
              <a:rPr lang="en" sz="2500">
                <a:latin typeface="Roboto"/>
                <a:ea typeface="Roboto"/>
                <a:cs typeface="Roboto"/>
                <a:sym typeface="Roboto"/>
              </a:rPr>
              <a:t>What are your measures?</a:t>
            </a:r>
            <a:endParaRPr sz="2500">
              <a:latin typeface="Roboto"/>
              <a:ea typeface="Roboto"/>
              <a:cs typeface="Roboto"/>
              <a:sym typeface="Roboto"/>
            </a:endParaRPr>
          </a:p>
          <a:p>
            <a:pPr marL="0" lvl="0" indent="0" algn="l" rtl="0">
              <a:lnSpc>
                <a:spcPct val="110000"/>
              </a:lnSpc>
              <a:spcBef>
                <a:spcPts val="0"/>
              </a:spcBef>
              <a:spcAft>
                <a:spcPts val="0"/>
              </a:spcAft>
              <a:buNone/>
            </a:pPr>
            <a:endParaRPr sz="2500">
              <a:latin typeface="Roboto"/>
              <a:ea typeface="Roboto"/>
              <a:cs typeface="Roboto"/>
              <a:sym typeface="Roboto"/>
            </a:endParaRPr>
          </a:p>
          <a:p>
            <a:pPr marL="0" lvl="0" indent="0" algn="l" rtl="0">
              <a:lnSpc>
                <a:spcPct val="110000"/>
              </a:lnSpc>
              <a:spcBef>
                <a:spcPts val="0"/>
              </a:spcBef>
              <a:spcAft>
                <a:spcPts val="0"/>
              </a:spcAft>
              <a:buNone/>
            </a:pPr>
            <a:r>
              <a:rPr lang="en" sz="2500" i="1">
                <a:latin typeface="Roboto"/>
                <a:ea typeface="Roboto"/>
                <a:cs typeface="Roboto"/>
                <a:sym typeface="Roboto"/>
              </a:rPr>
              <a:t>tip: try to keep it simple.</a:t>
            </a:r>
            <a:endParaRPr sz="2500">
              <a:latin typeface="Roboto"/>
              <a:ea typeface="Roboto"/>
              <a:cs typeface="Roboto"/>
              <a:sym typeface="Roboto"/>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51"/>
          <p:cNvSpPr txBox="1">
            <a:spLocks noGrp="1"/>
          </p:cNvSpPr>
          <p:nvPr>
            <p:ph type="body" idx="2"/>
          </p:nvPr>
        </p:nvSpPr>
        <p:spPr>
          <a:xfrm>
            <a:off x="2235097" y="532246"/>
            <a:ext cx="2669100" cy="3928800"/>
          </a:xfrm>
          <a:prstGeom prst="rect">
            <a:avLst/>
          </a:prstGeom>
        </p:spPr>
        <p:txBody>
          <a:bodyPr spcFirstLastPara="1" wrap="square" lIns="91425" tIns="91425" rIns="91425" bIns="91425" anchor="t" anchorCtr="0">
            <a:normAutofit/>
          </a:bodyPr>
          <a:lstStyle/>
          <a:p>
            <a:pPr marL="0" lvl="0" indent="0" algn="r" rtl="0">
              <a:lnSpc>
                <a:spcPct val="97000"/>
              </a:lnSpc>
              <a:spcBef>
                <a:spcPts val="0"/>
              </a:spcBef>
              <a:spcAft>
                <a:spcPts val="0"/>
              </a:spcAft>
              <a:buNone/>
            </a:pPr>
            <a:r>
              <a:rPr lang="en" sz="1700" b="1"/>
              <a:t>Aim Statement</a:t>
            </a:r>
            <a:endParaRPr sz="1700" b="1"/>
          </a:p>
          <a:p>
            <a:pPr marL="0" lvl="0" indent="0" algn="r" rtl="0">
              <a:lnSpc>
                <a:spcPct val="97000"/>
              </a:lnSpc>
              <a:spcBef>
                <a:spcPts val="1200"/>
              </a:spcBef>
              <a:spcAft>
                <a:spcPts val="0"/>
              </a:spcAft>
              <a:buNone/>
            </a:pPr>
            <a:endParaRPr sz="500" b="1"/>
          </a:p>
          <a:p>
            <a:pPr marL="0" lvl="0" indent="0" algn="r" rtl="0">
              <a:lnSpc>
                <a:spcPct val="97000"/>
              </a:lnSpc>
              <a:spcBef>
                <a:spcPts val="1200"/>
              </a:spcBef>
              <a:spcAft>
                <a:spcPts val="0"/>
              </a:spcAft>
              <a:buNone/>
            </a:pPr>
            <a:r>
              <a:rPr lang="en" sz="1700" b="1"/>
              <a:t>Select Measures</a:t>
            </a:r>
            <a:endParaRPr sz="1700" b="1"/>
          </a:p>
          <a:p>
            <a:pPr marL="0" lvl="0" indent="0" algn="r" rtl="0">
              <a:lnSpc>
                <a:spcPct val="97000"/>
              </a:lnSpc>
              <a:spcBef>
                <a:spcPts val="1200"/>
              </a:spcBef>
              <a:spcAft>
                <a:spcPts val="0"/>
              </a:spcAft>
              <a:buNone/>
            </a:pPr>
            <a:endParaRPr sz="100" b="1"/>
          </a:p>
          <a:p>
            <a:pPr marL="0" lvl="0" indent="0" algn="r" rtl="0">
              <a:lnSpc>
                <a:spcPct val="97000"/>
              </a:lnSpc>
              <a:spcBef>
                <a:spcPts val="1200"/>
              </a:spcBef>
              <a:spcAft>
                <a:spcPts val="0"/>
              </a:spcAft>
              <a:buNone/>
            </a:pPr>
            <a:r>
              <a:rPr lang="en" sz="1700" b="1"/>
              <a:t>Intervention Selection </a:t>
            </a:r>
            <a:endParaRPr/>
          </a:p>
          <a:p>
            <a:pPr marL="0" lvl="0" indent="0" algn="l" rtl="0">
              <a:spcBef>
                <a:spcPts val="1200"/>
              </a:spcBef>
              <a:spcAft>
                <a:spcPts val="0"/>
              </a:spcAft>
              <a:buNone/>
            </a:pPr>
            <a:endParaRPr/>
          </a:p>
          <a:p>
            <a:pPr marL="0" lvl="0" indent="0" algn="r" rtl="0">
              <a:spcBef>
                <a:spcPts val="1200"/>
              </a:spcBef>
              <a:spcAft>
                <a:spcPts val="1200"/>
              </a:spcAft>
              <a:buNone/>
            </a:pPr>
            <a:endParaRPr sz="2550" b="1" i="1"/>
          </a:p>
        </p:txBody>
      </p:sp>
      <p:pic>
        <p:nvPicPr>
          <p:cNvPr id="357" name="Google Shape;357;p51"/>
          <p:cNvPicPr preferRelativeResize="0"/>
          <p:nvPr/>
        </p:nvPicPr>
        <p:blipFill rotWithShape="1">
          <a:blip r:embed="rId3">
            <a:alphaModFix/>
          </a:blip>
          <a:srcRect t="7330"/>
          <a:stretch/>
        </p:blipFill>
        <p:spPr>
          <a:xfrm>
            <a:off x="5221324" y="381000"/>
            <a:ext cx="3823875" cy="4819125"/>
          </a:xfrm>
          <a:prstGeom prst="rect">
            <a:avLst/>
          </a:prstGeom>
          <a:noFill/>
          <a:ln>
            <a:noFill/>
          </a:ln>
        </p:spPr>
      </p:pic>
      <p:sp>
        <p:nvSpPr>
          <p:cNvPr id="358" name="Google Shape;358;p51"/>
          <p:cNvSpPr/>
          <p:nvPr/>
        </p:nvSpPr>
        <p:spPr>
          <a:xfrm>
            <a:off x="4949531" y="755875"/>
            <a:ext cx="295500" cy="1968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51"/>
          <p:cNvSpPr/>
          <p:nvPr/>
        </p:nvSpPr>
        <p:spPr>
          <a:xfrm>
            <a:off x="4949531" y="1299014"/>
            <a:ext cx="295500" cy="1968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51"/>
          <p:cNvSpPr/>
          <p:nvPr/>
        </p:nvSpPr>
        <p:spPr>
          <a:xfrm>
            <a:off x="4949531" y="1842153"/>
            <a:ext cx="295500" cy="1968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51"/>
          <p:cNvSpPr txBox="1">
            <a:spLocks noGrp="1"/>
          </p:cNvSpPr>
          <p:nvPr>
            <p:ph type="title"/>
          </p:nvPr>
        </p:nvSpPr>
        <p:spPr>
          <a:xfrm>
            <a:off x="311700" y="368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The PDSA</a:t>
            </a:r>
            <a:endParaRPr sz="3400">
              <a:solidFill>
                <a:schemeClr val="dk2"/>
              </a:solidFill>
            </a:endParaRPr>
          </a:p>
        </p:txBody>
      </p:sp>
      <p:sp>
        <p:nvSpPr>
          <p:cNvPr id="2" name="TextBox 1">
            <a:extLst>
              <a:ext uri="{FF2B5EF4-FFF2-40B4-BE49-F238E27FC236}">
                <a16:creationId xmlns:a16="http://schemas.microsoft.com/office/drawing/2014/main" id="{53AF6D44-7336-20CE-ECA3-FEE8BE0DAB00}"/>
              </a:ext>
            </a:extLst>
          </p:cNvPr>
          <p:cNvSpPr txBox="1"/>
          <p:nvPr/>
        </p:nvSpPr>
        <p:spPr>
          <a:xfrm>
            <a:off x="1775637" y="4757872"/>
            <a:ext cx="4635795" cy="307777"/>
          </a:xfrm>
          <a:prstGeom prst="rect">
            <a:avLst/>
          </a:prstGeom>
          <a:noFill/>
        </p:spPr>
        <p:txBody>
          <a:bodyPr wrap="square" rtlCol="0">
            <a:spAutoFit/>
          </a:bodyPr>
          <a:lstStyle/>
          <a:p>
            <a:r>
              <a:rPr lang="en-US" b="0" i="1" dirty="0">
                <a:solidFill>
                  <a:schemeClr val="bg1">
                    <a:lumMod val="65000"/>
                  </a:schemeClr>
                </a:solidFill>
                <a:effectLst/>
              </a:rPr>
              <a:t>Image by John Wiley and Sons, used with permission</a:t>
            </a:r>
            <a:endParaRPr lang="en-CA" i="1" dirty="0">
              <a:solidFill>
                <a:schemeClr val="bg1">
                  <a:lumMod val="65000"/>
                </a:schemeClr>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pic>
        <p:nvPicPr>
          <p:cNvPr id="366" name="Google Shape;366;p52"/>
          <p:cNvPicPr preferRelativeResize="0"/>
          <p:nvPr/>
        </p:nvPicPr>
        <p:blipFill>
          <a:blip r:embed="rId3">
            <a:alphaModFix/>
          </a:blip>
          <a:stretch>
            <a:fillRect/>
          </a:stretch>
        </p:blipFill>
        <p:spPr>
          <a:xfrm>
            <a:off x="414525" y="90034"/>
            <a:ext cx="8805650" cy="4776926"/>
          </a:xfrm>
          <a:prstGeom prst="rect">
            <a:avLst/>
          </a:prstGeom>
          <a:noFill/>
          <a:ln>
            <a:noFill/>
          </a:ln>
        </p:spPr>
      </p:pic>
      <p:sp>
        <p:nvSpPr>
          <p:cNvPr id="367" name="Google Shape;367;p52"/>
          <p:cNvSpPr txBox="1">
            <a:spLocks noGrp="1"/>
          </p:cNvSpPr>
          <p:nvPr>
            <p:ph type="title"/>
          </p:nvPr>
        </p:nvSpPr>
        <p:spPr>
          <a:xfrm>
            <a:off x="311700" y="2164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PDSA Cycles</a:t>
            </a:r>
            <a:endParaRPr sz="3400"/>
          </a:p>
        </p:txBody>
      </p:sp>
      <p:sp>
        <p:nvSpPr>
          <p:cNvPr id="2" name="TextBox 1">
            <a:extLst>
              <a:ext uri="{FF2B5EF4-FFF2-40B4-BE49-F238E27FC236}">
                <a16:creationId xmlns:a16="http://schemas.microsoft.com/office/drawing/2014/main" id="{4D96372B-C20A-21E9-AE23-F89C9341F10B}"/>
              </a:ext>
            </a:extLst>
          </p:cNvPr>
          <p:cNvSpPr txBox="1"/>
          <p:nvPr/>
        </p:nvSpPr>
        <p:spPr>
          <a:xfrm>
            <a:off x="595424" y="4866960"/>
            <a:ext cx="8123274" cy="215444"/>
          </a:xfrm>
          <a:prstGeom prst="rect">
            <a:avLst/>
          </a:prstGeom>
          <a:noFill/>
        </p:spPr>
        <p:txBody>
          <a:bodyPr wrap="square" rtlCol="0">
            <a:spAutoFit/>
          </a:bodyPr>
          <a:lstStyle/>
          <a:p>
            <a:r>
              <a:rPr lang="en-US" sz="800" dirty="0">
                <a:solidFill>
                  <a:schemeClr val="bg1">
                    <a:lumMod val="65000"/>
                  </a:schemeClr>
                </a:solidFill>
              </a:rPr>
              <a:t>Image by Massimo </a:t>
            </a:r>
            <a:r>
              <a:rPr lang="en-US" sz="800" dirty="0" err="1">
                <a:solidFill>
                  <a:schemeClr val="bg1">
                    <a:lumMod val="65000"/>
                  </a:schemeClr>
                </a:solidFill>
              </a:rPr>
              <a:t>Frigerio</a:t>
            </a:r>
            <a:r>
              <a:rPr lang="en-US" sz="800" dirty="0">
                <a:solidFill>
                  <a:schemeClr val="bg1">
                    <a:lumMod val="65000"/>
                  </a:schemeClr>
                </a:solidFill>
              </a:rPr>
              <a:t>, retrieved from </a:t>
            </a:r>
            <a:r>
              <a:rPr lang="en-US" sz="800" dirty="0">
                <a:solidFill>
                  <a:schemeClr val="bg1">
                    <a:lumMod val="65000"/>
                  </a:schemeClr>
                </a:solidFill>
                <a:hlinkClick r:id="rId4">
                  <a:extLst>
                    <a:ext uri="{A12FA001-AC4F-418D-AE19-62706E023703}">
                      <ahyp:hlinkClr xmlns:ahyp="http://schemas.microsoft.com/office/drawing/2018/hyperlinkcolor" val="tx"/>
                    </a:ext>
                  </a:extLst>
                </a:hlinkClick>
              </a:rPr>
              <a:t>https://www.kindpng.com/imgv/ixxJRhb_continuous-quality-improvement-pdsa-hd-png-download/</a:t>
            </a:r>
            <a:r>
              <a:rPr lang="en-US" sz="800" dirty="0">
                <a:solidFill>
                  <a:schemeClr val="bg1">
                    <a:lumMod val="65000"/>
                  </a:schemeClr>
                </a:solidFill>
              </a:rPr>
              <a:t>. Image is in the public domain </a:t>
            </a:r>
            <a:endParaRPr lang="en-CA" sz="800" dirty="0">
              <a:solidFill>
                <a:schemeClr val="bg1">
                  <a:lumMod val="6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9" name="Google Shape;79;p16"/>
          <p:cNvSpPr txBox="1">
            <a:spLocks noGrp="1"/>
          </p:cNvSpPr>
          <p:nvPr>
            <p:ph type="body" idx="4294967295"/>
          </p:nvPr>
        </p:nvSpPr>
        <p:spPr>
          <a:xfrm>
            <a:off x="483000" y="1353300"/>
            <a:ext cx="7744500" cy="3076200"/>
          </a:xfrm>
          <a:prstGeom prst="rect">
            <a:avLst/>
          </a:prstGeom>
        </p:spPr>
        <p:txBody>
          <a:bodyPr spcFirstLastPara="1" wrap="square" lIns="91425" tIns="91425" rIns="91425" bIns="91425" anchor="t" anchorCtr="0">
            <a:normAutofit/>
          </a:bodyPr>
          <a:lstStyle/>
          <a:p>
            <a:pPr marL="457200" lvl="0" indent="-355600" algn="l" rtl="0">
              <a:lnSpc>
                <a:spcPct val="100000"/>
              </a:lnSpc>
              <a:spcBef>
                <a:spcPts val="0"/>
              </a:spcBef>
              <a:spcAft>
                <a:spcPts val="0"/>
              </a:spcAft>
              <a:buSzPts val="2000"/>
              <a:buChar char="➔"/>
            </a:pPr>
            <a:r>
              <a:rPr lang="en" sz="2000"/>
              <a:t>QI education </a:t>
            </a:r>
            <a:r>
              <a:rPr lang="en" sz="2000" b="1"/>
              <a:t>improves patient outcomes.</a:t>
            </a:r>
            <a:r>
              <a:rPr lang="en" sz="2000"/>
              <a:t> </a:t>
            </a:r>
            <a:endParaRPr sz="2000"/>
          </a:p>
          <a:p>
            <a:pPr marL="457200" lvl="0" indent="-355600" algn="l" rtl="0">
              <a:lnSpc>
                <a:spcPct val="115000"/>
              </a:lnSpc>
              <a:spcBef>
                <a:spcPts val="1000"/>
              </a:spcBef>
              <a:spcAft>
                <a:spcPts val="0"/>
              </a:spcAft>
              <a:buSzPts val="2000"/>
              <a:buChar char="➔"/>
            </a:pPr>
            <a:r>
              <a:rPr lang="en" sz="2000"/>
              <a:t>QI education </a:t>
            </a:r>
            <a:r>
              <a:rPr lang="en" sz="2000" b="1"/>
              <a:t>is a requirement </a:t>
            </a:r>
            <a:r>
              <a:rPr lang="en" sz="2000"/>
              <a:t>of Psychiatry CBME.</a:t>
            </a:r>
            <a:endParaRPr sz="2000"/>
          </a:p>
          <a:p>
            <a:pPr marL="457200" lvl="0" indent="-355600" algn="l" rtl="0">
              <a:lnSpc>
                <a:spcPct val="100000"/>
              </a:lnSpc>
              <a:spcBef>
                <a:spcPts val="1000"/>
              </a:spcBef>
              <a:spcAft>
                <a:spcPts val="1000"/>
              </a:spcAft>
              <a:buSzPts val="2000"/>
              <a:buChar char="➔"/>
            </a:pPr>
            <a:r>
              <a:rPr lang="en" sz="2000"/>
              <a:t>QI involvement will be a </a:t>
            </a:r>
            <a:r>
              <a:rPr lang="en" sz="2000" b="1"/>
              <a:t>part of your </a:t>
            </a:r>
            <a:br>
              <a:rPr lang="en" sz="2000" b="1"/>
            </a:br>
            <a:r>
              <a:rPr lang="en" sz="2000" b="1"/>
              <a:t>future</a:t>
            </a:r>
            <a:r>
              <a:rPr lang="en" sz="2000"/>
              <a:t> careers.</a:t>
            </a:r>
            <a:endParaRPr sz="2000"/>
          </a:p>
        </p:txBody>
      </p:sp>
      <p:sp>
        <p:nvSpPr>
          <p:cNvPr id="80" name="Google Shape;80;p16"/>
          <p:cNvSpPr txBox="1">
            <a:spLocks noGrp="1"/>
          </p:cNvSpPr>
          <p:nvPr>
            <p:ph type="title"/>
          </p:nvPr>
        </p:nvSpPr>
        <p:spPr>
          <a:xfrm>
            <a:off x="3117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Why are you receiving</a:t>
            </a:r>
            <a:r>
              <a:rPr lang="en" sz="3400" b="1">
                <a:solidFill>
                  <a:schemeClr val="dk2"/>
                </a:solidFill>
              </a:rPr>
              <a:t> QI </a:t>
            </a:r>
            <a:r>
              <a:rPr lang="en" sz="3400"/>
              <a:t>Education</a:t>
            </a:r>
            <a:r>
              <a:rPr lang="en" sz="3400" b="1">
                <a:solidFill>
                  <a:schemeClr val="dk2"/>
                </a:solidFill>
              </a:rPr>
              <a:t>?</a:t>
            </a:r>
            <a:endParaRPr sz="3400">
              <a:solidFill>
                <a:schemeClr val="dk2"/>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53"/>
          <p:cNvSpPr txBox="1">
            <a:spLocks noGrp="1"/>
          </p:cNvSpPr>
          <p:nvPr>
            <p:ph type="body" idx="1"/>
          </p:nvPr>
        </p:nvSpPr>
        <p:spPr>
          <a:xfrm>
            <a:off x="529875" y="1505700"/>
            <a:ext cx="4449300" cy="30762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2200"/>
              <a:t>After clarifying your goal, identify what you hope to accomplish that is a small, feasible step towards implementing your QI project.</a:t>
            </a:r>
            <a:endParaRPr sz="2200" b="1"/>
          </a:p>
        </p:txBody>
      </p:sp>
      <p:pic>
        <p:nvPicPr>
          <p:cNvPr id="373" name="Google Shape;373;p53"/>
          <p:cNvPicPr preferRelativeResize="0"/>
          <p:nvPr/>
        </p:nvPicPr>
        <p:blipFill>
          <a:blip r:embed="rId3">
            <a:alphaModFix/>
          </a:blip>
          <a:stretch>
            <a:fillRect/>
          </a:stretch>
        </p:blipFill>
        <p:spPr>
          <a:xfrm>
            <a:off x="5062150" y="867825"/>
            <a:ext cx="3714077" cy="3714077"/>
          </a:xfrm>
          <a:prstGeom prst="rect">
            <a:avLst/>
          </a:prstGeom>
          <a:noFill/>
          <a:ln>
            <a:noFill/>
          </a:ln>
        </p:spPr>
      </p:pic>
      <p:sp>
        <p:nvSpPr>
          <p:cNvPr id="374" name="Google Shape;374;p53"/>
          <p:cNvSpPr txBox="1">
            <a:spLocks noGrp="1"/>
          </p:cNvSpPr>
          <p:nvPr>
            <p:ph type="title"/>
          </p:nvPr>
        </p:nvSpPr>
        <p:spPr>
          <a:xfrm>
            <a:off x="311700" y="826025"/>
            <a:ext cx="8520600" cy="742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PDSA Cycles: </a:t>
            </a:r>
            <a:r>
              <a:rPr lang="en" sz="2800" b="0">
                <a:solidFill>
                  <a:schemeClr val="accent2"/>
                </a:solidFill>
              </a:rPr>
              <a:t>Plan</a:t>
            </a:r>
            <a:endParaRPr sz="2800" b="0">
              <a:solidFill>
                <a:schemeClr val="accent2"/>
              </a:solidFill>
            </a:endParaRPr>
          </a:p>
        </p:txBody>
      </p:sp>
      <p:sp>
        <p:nvSpPr>
          <p:cNvPr id="2" name="TextBox 1">
            <a:extLst>
              <a:ext uri="{FF2B5EF4-FFF2-40B4-BE49-F238E27FC236}">
                <a16:creationId xmlns:a16="http://schemas.microsoft.com/office/drawing/2014/main" id="{1A33CC98-F497-D0A7-6B5A-A60E72488B26}"/>
              </a:ext>
            </a:extLst>
          </p:cNvPr>
          <p:cNvSpPr txBox="1"/>
          <p:nvPr/>
        </p:nvSpPr>
        <p:spPr>
          <a:xfrm>
            <a:off x="595424" y="4866960"/>
            <a:ext cx="8123274" cy="215444"/>
          </a:xfrm>
          <a:prstGeom prst="rect">
            <a:avLst/>
          </a:prstGeom>
          <a:noFill/>
        </p:spPr>
        <p:txBody>
          <a:bodyPr wrap="square" rtlCol="0">
            <a:spAutoFit/>
          </a:bodyPr>
          <a:lstStyle/>
          <a:p>
            <a:r>
              <a:rPr lang="en-US" sz="800" dirty="0">
                <a:solidFill>
                  <a:schemeClr val="bg1">
                    <a:lumMod val="65000"/>
                  </a:schemeClr>
                </a:solidFill>
              </a:rPr>
              <a:t>Image by Massimo </a:t>
            </a:r>
            <a:r>
              <a:rPr lang="en-US" sz="800" dirty="0" err="1">
                <a:solidFill>
                  <a:schemeClr val="bg1">
                    <a:lumMod val="65000"/>
                  </a:schemeClr>
                </a:solidFill>
              </a:rPr>
              <a:t>Frigerio</a:t>
            </a:r>
            <a:r>
              <a:rPr lang="en-US" sz="800" dirty="0">
                <a:solidFill>
                  <a:schemeClr val="bg1">
                    <a:lumMod val="65000"/>
                  </a:schemeClr>
                </a:solidFill>
              </a:rPr>
              <a:t>, retrieved from </a:t>
            </a:r>
            <a:r>
              <a:rPr lang="en-US" sz="800" dirty="0">
                <a:solidFill>
                  <a:schemeClr val="bg1">
                    <a:lumMod val="65000"/>
                  </a:schemeClr>
                </a:solidFill>
                <a:hlinkClick r:id="rId4">
                  <a:extLst>
                    <a:ext uri="{A12FA001-AC4F-418D-AE19-62706E023703}">
                      <ahyp:hlinkClr xmlns:ahyp="http://schemas.microsoft.com/office/drawing/2018/hyperlinkcolor" val="tx"/>
                    </a:ext>
                  </a:extLst>
                </a:hlinkClick>
              </a:rPr>
              <a:t>https://www.kindpng.com/imgv/ixxJRhb_continuous-quality-improvement-pdsa-hd-png-download/</a:t>
            </a:r>
            <a:r>
              <a:rPr lang="en-US" sz="800" dirty="0">
                <a:solidFill>
                  <a:schemeClr val="bg1">
                    <a:lumMod val="65000"/>
                  </a:schemeClr>
                </a:solidFill>
              </a:rPr>
              <a:t>. Image is in the public domain </a:t>
            </a:r>
            <a:endParaRPr lang="en-CA" sz="800" dirty="0">
              <a:solidFill>
                <a:schemeClr val="bg1">
                  <a:lumMod val="65000"/>
                </a:schemeClr>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54"/>
          <p:cNvSpPr txBox="1">
            <a:spLocks noGrp="1"/>
          </p:cNvSpPr>
          <p:nvPr>
            <p:ph type="title"/>
          </p:nvPr>
        </p:nvSpPr>
        <p:spPr>
          <a:xfrm>
            <a:off x="311700" y="368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PDSA Cycle 1</a:t>
            </a:r>
            <a:endParaRPr sz="3400"/>
          </a:p>
        </p:txBody>
      </p:sp>
      <p:sp>
        <p:nvSpPr>
          <p:cNvPr id="380" name="Google Shape;380;p54"/>
          <p:cNvSpPr txBox="1">
            <a:spLocks noGrp="1"/>
          </p:cNvSpPr>
          <p:nvPr>
            <p:ph type="body" idx="1"/>
          </p:nvPr>
        </p:nvSpPr>
        <p:spPr>
          <a:xfrm>
            <a:off x="513125" y="1038625"/>
            <a:ext cx="8059500" cy="405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b="1"/>
              <a:t>Goal</a:t>
            </a:r>
            <a:r>
              <a:rPr lang="en" sz="2000"/>
              <a:t>: Using one physician for all follow-up patients for the next two weeks, can we gather the data we need correctly and accurately? </a:t>
            </a:r>
            <a:endParaRPr sz="2000"/>
          </a:p>
          <a:p>
            <a:pPr marL="0" lvl="0" indent="0" algn="l" rtl="0">
              <a:spcBef>
                <a:spcPts val="1200"/>
              </a:spcBef>
              <a:spcAft>
                <a:spcPts val="0"/>
              </a:spcAft>
              <a:buNone/>
            </a:pPr>
            <a:r>
              <a:rPr lang="en" sz="2000" b="1"/>
              <a:t>Questions &amp; Predictions</a:t>
            </a:r>
            <a:r>
              <a:rPr lang="en" sz="2000"/>
              <a:t>: Can we track no-show rates accurately? </a:t>
            </a:r>
            <a:endParaRPr sz="2000"/>
          </a:p>
          <a:p>
            <a:pPr marL="0" lvl="0" indent="0" algn="l" rtl="0">
              <a:spcBef>
                <a:spcPts val="1200"/>
              </a:spcBef>
              <a:spcAft>
                <a:spcPts val="1200"/>
              </a:spcAft>
              <a:buNone/>
            </a:pPr>
            <a:r>
              <a:rPr lang="en" sz="2000" b="1">
                <a:solidFill>
                  <a:srgbClr val="595959"/>
                </a:solidFill>
              </a:rPr>
              <a:t>PDSA #1:</a:t>
            </a:r>
            <a:r>
              <a:rPr lang="en" sz="2000" i="1">
                <a:solidFill>
                  <a:srgbClr val="595959"/>
                </a:solidFill>
              </a:rPr>
              <a:t> I or my clerical staff will track no-show rates in the clinic over the next 2 weeks and plot this on a graph</a:t>
            </a:r>
            <a:endParaRPr sz="2000" i="1">
              <a:solidFill>
                <a:srgbClr val="59595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0"/>
                                        </p:tgtEl>
                                        <p:attrNameLst>
                                          <p:attrName>style.visibility</p:attrName>
                                        </p:attrNameLst>
                                      </p:cBhvr>
                                      <p:to>
                                        <p:strVal val="visible"/>
                                      </p:to>
                                    </p:set>
                                    <p:animEffect transition="in" filter="fade">
                                      <p:cBhvr>
                                        <p:cTn id="7" dur="1000"/>
                                        <p:tgtEl>
                                          <p:spTgt spid="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55"/>
          <p:cNvSpPr txBox="1">
            <a:spLocks noGrp="1"/>
          </p:cNvSpPr>
          <p:nvPr>
            <p:ph type="body" idx="1"/>
          </p:nvPr>
        </p:nvSpPr>
        <p:spPr>
          <a:xfrm>
            <a:off x="529875" y="1505700"/>
            <a:ext cx="4449300" cy="307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t>Implement your proposed change. </a:t>
            </a:r>
            <a:endParaRPr sz="2200"/>
          </a:p>
          <a:p>
            <a:pPr marL="457200" lvl="0" indent="-355600" algn="l" rtl="0">
              <a:spcBef>
                <a:spcPts val="1200"/>
              </a:spcBef>
              <a:spcAft>
                <a:spcPts val="0"/>
              </a:spcAft>
              <a:buSzPts val="2000"/>
              <a:buChar char="➔"/>
            </a:pPr>
            <a:r>
              <a:rPr lang="en" sz="2000"/>
              <a:t>Did the implementation go</a:t>
            </a:r>
            <a:br>
              <a:rPr lang="en" sz="2000"/>
            </a:br>
            <a:r>
              <a:rPr lang="en" sz="2000"/>
              <a:t>as planned?</a:t>
            </a:r>
            <a:endParaRPr sz="2000"/>
          </a:p>
          <a:p>
            <a:pPr marL="457200" lvl="0" indent="-355600" algn="l" rtl="0">
              <a:spcBef>
                <a:spcPts val="1000"/>
              </a:spcBef>
              <a:spcAft>
                <a:spcPts val="0"/>
              </a:spcAft>
              <a:buSzPts val="2000"/>
              <a:buChar char="➔"/>
            </a:pPr>
            <a:r>
              <a:rPr lang="en" sz="2000"/>
              <a:t>What surprised you? </a:t>
            </a:r>
            <a:endParaRPr sz="2000"/>
          </a:p>
          <a:p>
            <a:pPr marL="0" lvl="0" indent="0" algn="l" rtl="0">
              <a:spcBef>
                <a:spcPts val="1000"/>
              </a:spcBef>
              <a:spcAft>
                <a:spcPts val="1200"/>
              </a:spcAft>
              <a:buNone/>
            </a:pPr>
            <a:endParaRPr sz="2200"/>
          </a:p>
        </p:txBody>
      </p:sp>
      <p:pic>
        <p:nvPicPr>
          <p:cNvPr id="386" name="Google Shape;386;p55"/>
          <p:cNvPicPr preferRelativeResize="0"/>
          <p:nvPr/>
        </p:nvPicPr>
        <p:blipFill>
          <a:blip r:embed="rId3">
            <a:alphaModFix/>
          </a:blip>
          <a:stretch>
            <a:fillRect/>
          </a:stretch>
        </p:blipFill>
        <p:spPr>
          <a:xfrm>
            <a:off x="5062150" y="867825"/>
            <a:ext cx="3714077" cy="3714077"/>
          </a:xfrm>
          <a:prstGeom prst="rect">
            <a:avLst/>
          </a:prstGeom>
          <a:noFill/>
          <a:ln>
            <a:noFill/>
          </a:ln>
        </p:spPr>
      </p:pic>
      <p:sp>
        <p:nvSpPr>
          <p:cNvPr id="387" name="Google Shape;387;p55"/>
          <p:cNvSpPr txBox="1">
            <a:spLocks noGrp="1"/>
          </p:cNvSpPr>
          <p:nvPr>
            <p:ph type="title"/>
          </p:nvPr>
        </p:nvSpPr>
        <p:spPr>
          <a:xfrm>
            <a:off x="311700" y="826025"/>
            <a:ext cx="8520600" cy="742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PDSA Cycles: </a:t>
            </a:r>
            <a:r>
              <a:rPr lang="en" sz="2800" b="0">
                <a:solidFill>
                  <a:schemeClr val="accent2"/>
                </a:solidFill>
              </a:rPr>
              <a:t>Do</a:t>
            </a:r>
            <a:endParaRPr sz="2800" b="0">
              <a:solidFill>
                <a:schemeClr val="accent2"/>
              </a:solidFill>
            </a:endParaRPr>
          </a:p>
        </p:txBody>
      </p:sp>
      <p:sp>
        <p:nvSpPr>
          <p:cNvPr id="2" name="TextBox 1">
            <a:extLst>
              <a:ext uri="{FF2B5EF4-FFF2-40B4-BE49-F238E27FC236}">
                <a16:creationId xmlns:a16="http://schemas.microsoft.com/office/drawing/2014/main" id="{08198657-C358-9E03-5AE3-12C469C70713}"/>
              </a:ext>
            </a:extLst>
          </p:cNvPr>
          <p:cNvSpPr txBox="1"/>
          <p:nvPr/>
        </p:nvSpPr>
        <p:spPr>
          <a:xfrm>
            <a:off x="595424" y="4866960"/>
            <a:ext cx="8123274" cy="215444"/>
          </a:xfrm>
          <a:prstGeom prst="rect">
            <a:avLst/>
          </a:prstGeom>
          <a:noFill/>
        </p:spPr>
        <p:txBody>
          <a:bodyPr wrap="square" rtlCol="0">
            <a:spAutoFit/>
          </a:bodyPr>
          <a:lstStyle/>
          <a:p>
            <a:r>
              <a:rPr lang="en-US" sz="800" dirty="0">
                <a:solidFill>
                  <a:schemeClr val="bg1">
                    <a:lumMod val="65000"/>
                  </a:schemeClr>
                </a:solidFill>
              </a:rPr>
              <a:t>Image by Massimo </a:t>
            </a:r>
            <a:r>
              <a:rPr lang="en-US" sz="800" dirty="0" err="1">
                <a:solidFill>
                  <a:schemeClr val="bg1">
                    <a:lumMod val="65000"/>
                  </a:schemeClr>
                </a:solidFill>
              </a:rPr>
              <a:t>Frigerio</a:t>
            </a:r>
            <a:r>
              <a:rPr lang="en-US" sz="800" dirty="0">
                <a:solidFill>
                  <a:schemeClr val="bg1">
                    <a:lumMod val="65000"/>
                  </a:schemeClr>
                </a:solidFill>
              </a:rPr>
              <a:t>, retrieved from </a:t>
            </a:r>
            <a:r>
              <a:rPr lang="en-US" sz="800" dirty="0">
                <a:solidFill>
                  <a:schemeClr val="bg1">
                    <a:lumMod val="65000"/>
                  </a:schemeClr>
                </a:solidFill>
                <a:hlinkClick r:id="rId4">
                  <a:extLst>
                    <a:ext uri="{A12FA001-AC4F-418D-AE19-62706E023703}">
                      <ahyp:hlinkClr xmlns:ahyp="http://schemas.microsoft.com/office/drawing/2018/hyperlinkcolor" val="tx"/>
                    </a:ext>
                  </a:extLst>
                </a:hlinkClick>
              </a:rPr>
              <a:t>https://www.kindpng.com/imgv/ixxJRhb_continuous-quality-improvement-pdsa-hd-png-download/</a:t>
            </a:r>
            <a:r>
              <a:rPr lang="en-US" sz="800" dirty="0">
                <a:solidFill>
                  <a:schemeClr val="bg1">
                    <a:lumMod val="65000"/>
                  </a:schemeClr>
                </a:solidFill>
              </a:rPr>
              <a:t>. Image is in the public domain </a:t>
            </a:r>
            <a:endParaRPr lang="en-CA" sz="800" dirty="0">
              <a:solidFill>
                <a:schemeClr val="bg1">
                  <a:lumMod val="65000"/>
                </a:schemeClr>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56"/>
          <p:cNvSpPr txBox="1">
            <a:spLocks noGrp="1"/>
          </p:cNvSpPr>
          <p:nvPr>
            <p:ph type="body" idx="1"/>
          </p:nvPr>
        </p:nvSpPr>
        <p:spPr>
          <a:xfrm>
            <a:off x="529875" y="1505700"/>
            <a:ext cx="4449300" cy="307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t>See how you did based on your measures &amp; feedback.</a:t>
            </a:r>
            <a:endParaRPr sz="2200"/>
          </a:p>
          <a:p>
            <a:pPr marL="457200" lvl="0" indent="-355600" algn="l" rtl="0">
              <a:lnSpc>
                <a:spcPct val="125000"/>
              </a:lnSpc>
              <a:spcBef>
                <a:spcPts val="1200"/>
              </a:spcBef>
              <a:spcAft>
                <a:spcPts val="0"/>
              </a:spcAft>
              <a:buSzPts val="2000"/>
              <a:buChar char="➔"/>
            </a:pPr>
            <a:r>
              <a:rPr lang="en" sz="2000"/>
              <a:t>Did you see what you expected?</a:t>
            </a:r>
            <a:endParaRPr sz="2000"/>
          </a:p>
          <a:p>
            <a:pPr marL="457200" lvl="0" indent="-355600" algn="l" rtl="0">
              <a:lnSpc>
                <a:spcPct val="125000"/>
              </a:lnSpc>
              <a:spcBef>
                <a:spcPts val="1000"/>
              </a:spcBef>
              <a:spcAft>
                <a:spcPts val="0"/>
              </a:spcAft>
              <a:buSzPts val="2000"/>
              <a:buChar char="➔"/>
            </a:pPr>
            <a:r>
              <a:rPr lang="en" sz="2000"/>
              <a:t>Why or why not? </a:t>
            </a:r>
            <a:endParaRPr sz="2000"/>
          </a:p>
          <a:p>
            <a:pPr marL="0" lvl="0" indent="0" algn="l" rtl="0">
              <a:spcBef>
                <a:spcPts val="1000"/>
              </a:spcBef>
              <a:spcAft>
                <a:spcPts val="1200"/>
              </a:spcAft>
              <a:buNone/>
            </a:pPr>
            <a:endParaRPr sz="2200"/>
          </a:p>
        </p:txBody>
      </p:sp>
      <p:pic>
        <p:nvPicPr>
          <p:cNvPr id="393" name="Google Shape;393;p56"/>
          <p:cNvPicPr preferRelativeResize="0"/>
          <p:nvPr/>
        </p:nvPicPr>
        <p:blipFill>
          <a:blip r:embed="rId3">
            <a:alphaModFix/>
          </a:blip>
          <a:stretch>
            <a:fillRect/>
          </a:stretch>
        </p:blipFill>
        <p:spPr>
          <a:xfrm>
            <a:off x="5062150" y="867825"/>
            <a:ext cx="3714077" cy="3714077"/>
          </a:xfrm>
          <a:prstGeom prst="rect">
            <a:avLst/>
          </a:prstGeom>
          <a:noFill/>
          <a:ln>
            <a:noFill/>
          </a:ln>
        </p:spPr>
      </p:pic>
      <p:sp>
        <p:nvSpPr>
          <p:cNvPr id="394" name="Google Shape;394;p56"/>
          <p:cNvSpPr txBox="1">
            <a:spLocks noGrp="1"/>
          </p:cNvSpPr>
          <p:nvPr>
            <p:ph type="title"/>
          </p:nvPr>
        </p:nvSpPr>
        <p:spPr>
          <a:xfrm>
            <a:off x="311700" y="826025"/>
            <a:ext cx="8520600" cy="742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PDSA Cycles: </a:t>
            </a:r>
            <a:r>
              <a:rPr lang="en" sz="2800" b="0">
                <a:solidFill>
                  <a:schemeClr val="accent2"/>
                </a:solidFill>
              </a:rPr>
              <a:t>Study</a:t>
            </a:r>
            <a:endParaRPr sz="2800" b="0">
              <a:solidFill>
                <a:schemeClr val="accent2"/>
              </a:solidFill>
            </a:endParaRPr>
          </a:p>
        </p:txBody>
      </p:sp>
      <p:sp>
        <p:nvSpPr>
          <p:cNvPr id="2" name="TextBox 1">
            <a:extLst>
              <a:ext uri="{FF2B5EF4-FFF2-40B4-BE49-F238E27FC236}">
                <a16:creationId xmlns:a16="http://schemas.microsoft.com/office/drawing/2014/main" id="{E5B2C2F0-D6E5-DBB5-05CC-804F2E6620F2}"/>
              </a:ext>
            </a:extLst>
          </p:cNvPr>
          <p:cNvSpPr txBox="1"/>
          <p:nvPr/>
        </p:nvSpPr>
        <p:spPr>
          <a:xfrm>
            <a:off x="595424" y="4866960"/>
            <a:ext cx="8123274" cy="215444"/>
          </a:xfrm>
          <a:prstGeom prst="rect">
            <a:avLst/>
          </a:prstGeom>
          <a:noFill/>
        </p:spPr>
        <p:txBody>
          <a:bodyPr wrap="square" rtlCol="0">
            <a:spAutoFit/>
          </a:bodyPr>
          <a:lstStyle/>
          <a:p>
            <a:r>
              <a:rPr lang="en-US" sz="800" dirty="0">
                <a:solidFill>
                  <a:schemeClr val="bg1">
                    <a:lumMod val="65000"/>
                  </a:schemeClr>
                </a:solidFill>
              </a:rPr>
              <a:t>Image by Massimo </a:t>
            </a:r>
            <a:r>
              <a:rPr lang="en-US" sz="800" dirty="0" err="1">
                <a:solidFill>
                  <a:schemeClr val="bg1">
                    <a:lumMod val="65000"/>
                  </a:schemeClr>
                </a:solidFill>
              </a:rPr>
              <a:t>Frigerio</a:t>
            </a:r>
            <a:r>
              <a:rPr lang="en-US" sz="800" dirty="0">
                <a:solidFill>
                  <a:schemeClr val="bg1">
                    <a:lumMod val="65000"/>
                  </a:schemeClr>
                </a:solidFill>
              </a:rPr>
              <a:t>, retrieved from </a:t>
            </a:r>
            <a:r>
              <a:rPr lang="en-US" sz="800" dirty="0">
                <a:solidFill>
                  <a:schemeClr val="bg1">
                    <a:lumMod val="65000"/>
                  </a:schemeClr>
                </a:solidFill>
                <a:hlinkClick r:id="rId4">
                  <a:extLst>
                    <a:ext uri="{A12FA001-AC4F-418D-AE19-62706E023703}">
                      <ahyp:hlinkClr xmlns:ahyp="http://schemas.microsoft.com/office/drawing/2018/hyperlinkcolor" val="tx"/>
                    </a:ext>
                  </a:extLst>
                </a:hlinkClick>
              </a:rPr>
              <a:t>https://www.kindpng.com/imgv/ixxJRhb_continuous-quality-improvement-pdsa-hd-png-download/</a:t>
            </a:r>
            <a:r>
              <a:rPr lang="en-US" sz="800" dirty="0">
                <a:solidFill>
                  <a:schemeClr val="bg1">
                    <a:lumMod val="65000"/>
                  </a:schemeClr>
                </a:solidFill>
              </a:rPr>
              <a:t>. Image is in the public domain </a:t>
            </a:r>
            <a:endParaRPr lang="en-CA" sz="800" dirty="0">
              <a:solidFill>
                <a:schemeClr val="bg1">
                  <a:lumMod val="65000"/>
                </a:schemeClr>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57"/>
          <p:cNvSpPr txBox="1">
            <a:spLocks noGrp="1"/>
          </p:cNvSpPr>
          <p:nvPr>
            <p:ph type="body" idx="1"/>
          </p:nvPr>
        </p:nvSpPr>
        <p:spPr>
          <a:xfrm>
            <a:off x="529875" y="1505700"/>
            <a:ext cx="4449300" cy="307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t>Scale your intervention or repeat PDSA cycles.</a:t>
            </a:r>
            <a:endParaRPr sz="2200"/>
          </a:p>
          <a:p>
            <a:pPr marL="457200" lvl="0" indent="-355600" algn="l" rtl="0">
              <a:lnSpc>
                <a:spcPct val="115000"/>
              </a:lnSpc>
              <a:spcBef>
                <a:spcPts val="1200"/>
              </a:spcBef>
              <a:spcAft>
                <a:spcPts val="0"/>
              </a:spcAft>
              <a:buSzPts val="2000"/>
              <a:buChar char="➔"/>
            </a:pPr>
            <a:r>
              <a:rPr lang="en" sz="2000"/>
              <a:t>How could you do better </a:t>
            </a:r>
            <a:br>
              <a:rPr lang="en" sz="2000"/>
            </a:br>
            <a:r>
              <a:rPr lang="en" sz="2000"/>
              <a:t>next time?</a:t>
            </a:r>
            <a:endParaRPr sz="2000"/>
          </a:p>
          <a:p>
            <a:pPr marL="0" lvl="0" indent="0" algn="l" rtl="0">
              <a:spcBef>
                <a:spcPts val="0"/>
              </a:spcBef>
              <a:spcAft>
                <a:spcPts val="1200"/>
              </a:spcAft>
              <a:buNone/>
            </a:pPr>
            <a:endParaRPr sz="2200"/>
          </a:p>
        </p:txBody>
      </p:sp>
      <p:pic>
        <p:nvPicPr>
          <p:cNvPr id="400" name="Google Shape;400;p57"/>
          <p:cNvPicPr preferRelativeResize="0"/>
          <p:nvPr/>
        </p:nvPicPr>
        <p:blipFill>
          <a:blip r:embed="rId3">
            <a:alphaModFix/>
          </a:blip>
          <a:stretch>
            <a:fillRect/>
          </a:stretch>
        </p:blipFill>
        <p:spPr>
          <a:xfrm>
            <a:off x="5062150" y="867825"/>
            <a:ext cx="3714077" cy="3714077"/>
          </a:xfrm>
          <a:prstGeom prst="rect">
            <a:avLst/>
          </a:prstGeom>
          <a:noFill/>
          <a:ln>
            <a:noFill/>
          </a:ln>
        </p:spPr>
      </p:pic>
      <p:sp>
        <p:nvSpPr>
          <p:cNvPr id="401" name="Google Shape;401;p57"/>
          <p:cNvSpPr txBox="1">
            <a:spLocks noGrp="1"/>
          </p:cNvSpPr>
          <p:nvPr>
            <p:ph type="title"/>
          </p:nvPr>
        </p:nvSpPr>
        <p:spPr>
          <a:xfrm>
            <a:off x="311700" y="826025"/>
            <a:ext cx="8520600" cy="742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PDSA Cycles: </a:t>
            </a:r>
            <a:r>
              <a:rPr lang="en" sz="2800" b="0">
                <a:solidFill>
                  <a:schemeClr val="accent2"/>
                </a:solidFill>
              </a:rPr>
              <a:t>Act</a:t>
            </a:r>
            <a:endParaRPr sz="2800" b="0">
              <a:solidFill>
                <a:schemeClr val="accent2"/>
              </a:solidFill>
            </a:endParaRPr>
          </a:p>
        </p:txBody>
      </p:sp>
      <p:sp>
        <p:nvSpPr>
          <p:cNvPr id="2" name="TextBox 1">
            <a:extLst>
              <a:ext uri="{FF2B5EF4-FFF2-40B4-BE49-F238E27FC236}">
                <a16:creationId xmlns:a16="http://schemas.microsoft.com/office/drawing/2014/main" id="{2B9CE3BF-6A51-134A-404C-D2A72633E5B4}"/>
              </a:ext>
            </a:extLst>
          </p:cNvPr>
          <p:cNvSpPr txBox="1"/>
          <p:nvPr/>
        </p:nvSpPr>
        <p:spPr>
          <a:xfrm>
            <a:off x="595424" y="4866960"/>
            <a:ext cx="8123274" cy="215444"/>
          </a:xfrm>
          <a:prstGeom prst="rect">
            <a:avLst/>
          </a:prstGeom>
          <a:noFill/>
        </p:spPr>
        <p:txBody>
          <a:bodyPr wrap="square" rtlCol="0">
            <a:spAutoFit/>
          </a:bodyPr>
          <a:lstStyle/>
          <a:p>
            <a:r>
              <a:rPr lang="en-US" sz="800" dirty="0">
                <a:solidFill>
                  <a:schemeClr val="bg1">
                    <a:lumMod val="65000"/>
                  </a:schemeClr>
                </a:solidFill>
              </a:rPr>
              <a:t>Image by Massimo </a:t>
            </a:r>
            <a:r>
              <a:rPr lang="en-US" sz="800" dirty="0" err="1">
                <a:solidFill>
                  <a:schemeClr val="bg1">
                    <a:lumMod val="65000"/>
                  </a:schemeClr>
                </a:solidFill>
              </a:rPr>
              <a:t>Frigerio</a:t>
            </a:r>
            <a:r>
              <a:rPr lang="en-US" sz="800" dirty="0">
                <a:solidFill>
                  <a:schemeClr val="bg1">
                    <a:lumMod val="65000"/>
                  </a:schemeClr>
                </a:solidFill>
              </a:rPr>
              <a:t>, retrieved from </a:t>
            </a:r>
            <a:r>
              <a:rPr lang="en-US" sz="800" dirty="0">
                <a:solidFill>
                  <a:schemeClr val="bg1">
                    <a:lumMod val="65000"/>
                  </a:schemeClr>
                </a:solidFill>
                <a:hlinkClick r:id="rId4">
                  <a:extLst>
                    <a:ext uri="{A12FA001-AC4F-418D-AE19-62706E023703}">
                      <ahyp:hlinkClr xmlns:ahyp="http://schemas.microsoft.com/office/drawing/2018/hyperlinkcolor" val="tx"/>
                    </a:ext>
                  </a:extLst>
                </a:hlinkClick>
              </a:rPr>
              <a:t>https://www.kindpng.com/imgv/ixxJRhb_continuous-quality-improvement-pdsa-hd-png-download/</a:t>
            </a:r>
            <a:r>
              <a:rPr lang="en-US" sz="800" dirty="0">
                <a:solidFill>
                  <a:schemeClr val="bg1">
                    <a:lumMod val="65000"/>
                  </a:schemeClr>
                </a:solidFill>
              </a:rPr>
              <a:t>. Image is in the public domain </a:t>
            </a:r>
            <a:endParaRPr lang="en-CA" sz="800" dirty="0">
              <a:solidFill>
                <a:schemeClr val="bg1">
                  <a:lumMod val="65000"/>
                </a:schemeClr>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58"/>
          <p:cNvSpPr txBox="1">
            <a:spLocks noGrp="1"/>
          </p:cNvSpPr>
          <p:nvPr>
            <p:ph type="title"/>
          </p:nvPr>
        </p:nvSpPr>
        <p:spPr>
          <a:xfrm>
            <a:off x="311700" y="368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Sample PDSA Cycles</a:t>
            </a:r>
            <a:endParaRPr sz="3400"/>
          </a:p>
        </p:txBody>
      </p:sp>
      <p:sp>
        <p:nvSpPr>
          <p:cNvPr id="407" name="Google Shape;407;p58"/>
          <p:cNvSpPr txBox="1">
            <a:spLocks noGrp="1"/>
          </p:cNvSpPr>
          <p:nvPr>
            <p:ph type="body" idx="1"/>
          </p:nvPr>
        </p:nvSpPr>
        <p:spPr>
          <a:xfrm>
            <a:off x="513125" y="1038625"/>
            <a:ext cx="3999900" cy="3865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1" u="sng"/>
              <a:t>Cycle 2</a:t>
            </a:r>
            <a:br>
              <a:rPr lang="en" sz="1800"/>
            </a:br>
            <a:r>
              <a:rPr lang="en" sz="1800"/>
              <a:t>One physician for all follow-up patients for the next two weeks.</a:t>
            </a:r>
            <a:endParaRPr sz="1800"/>
          </a:p>
          <a:p>
            <a:pPr marL="0" lvl="0" indent="0" algn="l" rtl="0">
              <a:spcBef>
                <a:spcPts val="1200"/>
              </a:spcBef>
              <a:spcAft>
                <a:spcPts val="0"/>
              </a:spcAft>
              <a:buNone/>
            </a:pPr>
            <a:r>
              <a:rPr lang="en" sz="1800" b="1"/>
              <a:t>Questions &amp; Predictions</a:t>
            </a:r>
            <a:r>
              <a:rPr lang="en" sz="1800"/>
              <a:t>: can we gather the consent we need correctly and accurately? </a:t>
            </a:r>
            <a:endParaRPr sz="1800"/>
          </a:p>
          <a:p>
            <a:pPr marL="0" lvl="0" indent="0" algn="l" rtl="0">
              <a:spcBef>
                <a:spcPts val="1200"/>
              </a:spcBef>
              <a:spcAft>
                <a:spcPts val="1200"/>
              </a:spcAft>
              <a:buNone/>
            </a:pPr>
            <a:r>
              <a:rPr lang="en" sz="1800" b="1"/>
              <a:t>Aim Statement:</a:t>
            </a:r>
            <a:r>
              <a:rPr lang="en" sz="1800" i="1"/>
              <a:t> I or my clerical staff will get 80% of patients with follow-ups in the next month to consent for email or text reminders</a:t>
            </a:r>
            <a:endParaRPr sz="1800" i="1"/>
          </a:p>
        </p:txBody>
      </p:sp>
      <p:sp>
        <p:nvSpPr>
          <p:cNvPr id="408" name="Google Shape;408;p58"/>
          <p:cNvSpPr txBox="1">
            <a:spLocks noGrp="1"/>
          </p:cNvSpPr>
          <p:nvPr>
            <p:ph type="body" idx="2"/>
          </p:nvPr>
        </p:nvSpPr>
        <p:spPr>
          <a:xfrm>
            <a:off x="4572000" y="1018500"/>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1" u="sng"/>
              <a:t>Cycle 2</a:t>
            </a:r>
            <a:r>
              <a:rPr lang="en" sz="1800" b="1"/>
              <a:t> </a:t>
            </a:r>
            <a:br>
              <a:rPr lang="en" sz="1800" b="1"/>
            </a:br>
            <a:r>
              <a:rPr lang="en" sz="1800"/>
              <a:t>One physician for all follow-up patients in the next two weeks.</a:t>
            </a:r>
            <a:endParaRPr sz="1800"/>
          </a:p>
          <a:p>
            <a:pPr marL="0" lvl="0" indent="0" algn="l" rtl="0">
              <a:spcBef>
                <a:spcPts val="1200"/>
              </a:spcBef>
              <a:spcAft>
                <a:spcPts val="0"/>
              </a:spcAft>
              <a:buNone/>
            </a:pPr>
            <a:r>
              <a:rPr lang="en" sz="1800" b="1"/>
              <a:t>Questions &amp; Predictions</a:t>
            </a:r>
            <a:r>
              <a:rPr lang="en" sz="1800"/>
              <a:t>: can we implement the behavioral intervention successfully? </a:t>
            </a:r>
            <a:endParaRPr sz="1800"/>
          </a:p>
          <a:p>
            <a:pPr marL="0" lvl="0" indent="0" algn="l" rtl="0">
              <a:spcBef>
                <a:spcPts val="1200"/>
              </a:spcBef>
              <a:spcAft>
                <a:spcPts val="1200"/>
              </a:spcAft>
              <a:buNone/>
            </a:pPr>
            <a:r>
              <a:rPr lang="en" sz="1800" b="1"/>
              <a:t>Aim Statement</a:t>
            </a:r>
            <a:r>
              <a:rPr lang="en" sz="1800" b="1" i="1"/>
              <a:t>:</a:t>
            </a:r>
            <a:r>
              <a:rPr lang="en" sz="1800" i="1"/>
              <a:t> 95% of patients who are consented for email/text reminders will receive a reminder 48 hours before their appointment.</a:t>
            </a:r>
            <a:endParaRPr sz="1800" i="1"/>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59"/>
          <p:cNvSpPr txBox="1">
            <a:spLocks noGrp="1"/>
          </p:cNvSpPr>
          <p:nvPr>
            <p:ph type="title"/>
          </p:nvPr>
        </p:nvSpPr>
        <p:spPr>
          <a:xfrm>
            <a:off x="311700" y="368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Sample PDSA Cycles</a:t>
            </a:r>
            <a:endParaRPr sz="3400"/>
          </a:p>
        </p:txBody>
      </p:sp>
      <p:sp>
        <p:nvSpPr>
          <p:cNvPr id="414" name="Google Shape;414;p59"/>
          <p:cNvSpPr txBox="1">
            <a:spLocks noGrp="1"/>
          </p:cNvSpPr>
          <p:nvPr>
            <p:ph type="body" idx="1"/>
          </p:nvPr>
        </p:nvSpPr>
        <p:spPr>
          <a:xfrm>
            <a:off x="513125" y="1038625"/>
            <a:ext cx="39561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1" u="sng"/>
              <a:t>Cycle 3</a:t>
            </a:r>
            <a:br>
              <a:rPr lang="en" sz="1800"/>
            </a:br>
            <a:r>
              <a:rPr lang="en" sz="1800"/>
              <a:t>One physician for all follow-up patients for the next month.</a:t>
            </a:r>
            <a:endParaRPr sz="1800"/>
          </a:p>
          <a:p>
            <a:pPr marL="0" lvl="0" indent="0" algn="l" rtl="0">
              <a:spcBef>
                <a:spcPts val="1200"/>
              </a:spcBef>
              <a:spcAft>
                <a:spcPts val="0"/>
              </a:spcAft>
              <a:buNone/>
            </a:pPr>
            <a:r>
              <a:rPr lang="en" sz="1800" b="1"/>
              <a:t>Questions &amp; Predictions</a:t>
            </a:r>
            <a:r>
              <a:rPr lang="en" sz="1800"/>
              <a:t>: does the intervention work? </a:t>
            </a:r>
            <a:endParaRPr sz="1800"/>
          </a:p>
          <a:p>
            <a:pPr marL="0" lvl="0" indent="0" algn="l" rtl="0">
              <a:spcBef>
                <a:spcPts val="1200"/>
              </a:spcBef>
              <a:spcAft>
                <a:spcPts val="1200"/>
              </a:spcAft>
              <a:buNone/>
            </a:pPr>
            <a:r>
              <a:rPr lang="en" sz="1800" b="1"/>
              <a:t>Aim Statement</a:t>
            </a:r>
            <a:r>
              <a:rPr lang="en" sz="1800"/>
              <a:t>: </a:t>
            </a:r>
            <a:r>
              <a:rPr lang="en" sz="1800" i="1"/>
              <a:t>We will reduce no-show rates from 20% to 10% for patients previously consented for reminders using automated email/text after their appointment in the next two weeks.</a:t>
            </a:r>
            <a:endParaRPr sz="1800" i="1"/>
          </a:p>
        </p:txBody>
      </p:sp>
      <p:sp>
        <p:nvSpPr>
          <p:cNvPr id="415" name="Google Shape;415;p59"/>
          <p:cNvSpPr txBox="1">
            <a:spLocks noGrp="1"/>
          </p:cNvSpPr>
          <p:nvPr>
            <p:ph type="body" idx="2"/>
          </p:nvPr>
        </p:nvSpPr>
        <p:spPr>
          <a:xfrm>
            <a:off x="4572000" y="1018500"/>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1" u="sng"/>
              <a:t>Cycle 4</a:t>
            </a:r>
            <a:br>
              <a:rPr lang="en" sz="1800" b="1"/>
            </a:br>
            <a:r>
              <a:rPr lang="en" sz="1800"/>
              <a:t>One physician for all patients in the next two months.</a:t>
            </a:r>
            <a:endParaRPr sz="1800"/>
          </a:p>
          <a:p>
            <a:pPr marL="0" lvl="0" indent="0" algn="l" rtl="0">
              <a:spcBef>
                <a:spcPts val="1200"/>
              </a:spcBef>
              <a:spcAft>
                <a:spcPts val="0"/>
              </a:spcAft>
              <a:buNone/>
            </a:pPr>
            <a:r>
              <a:rPr lang="en" sz="1800" b="1"/>
              <a:t>Questions &amp; Predictions</a:t>
            </a:r>
            <a:r>
              <a:rPr lang="en" sz="1800"/>
              <a:t>: can we scale effectively? </a:t>
            </a:r>
            <a:endParaRPr sz="1800"/>
          </a:p>
          <a:p>
            <a:pPr marL="0" lvl="0" indent="0" algn="l" rtl="0">
              <a:spcBef>
                <a:spcPts val="1200"/>
              </a:spcBef>
              <a:spcAft>
                <a:spcPts val="1200"/>
              </a:spcAft>
              <a:buNone/>
            </a:pPr>
            <a:r>
              <a:rPr lang="en" sz="1800" b="1"/>
              <a:t>Aim Statement</a:t>
            </a:r>
            <a:r>
              <a:rPr lang="en" sz="1800"/>
              <a:t>: </a:t>
            </a:r>
            <a:r>
              <a:rPr lang="en" sz="1800" i="1"/>
              <a:t>No-show rates for patients who have been booked for appointments with me will be at under 10% using automated email/text before their appointment in the next two months.</a:t>
            </a:r>
            <a:endParaRPr sz="1800" i="1"/>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61"/>
          <p:cNvSpPr txBox="1">
            <a:spLocks noGrp="1"/>
          </p:cNvSpPr>
          <p:nvPr>
            <p:ph type="title"/>
          </p:nvPr>
        </p:nvSpPr>
        <p:spPr>
          <a:xfrm>
            <a:off x="311675" y="798600"/>
            <a:ext cx="7788900" cy="35463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b="1"/>
              <a:t>Breakout #4</a:t>
            </a:r>
            <a:endParaRPr/>
          </a:p>
          <a:p>
            <a:pPr marL="0" lvl="0" indent="0" algn="l" rtl="0">
              <a:lnSpc>
                <a:spcPct val="110000"/>
              </a:lnSpc>
              <a:spcBef>
                <a:spcPts val="0"/>
              </a:spcBef>
              <a:spcAft>
                <a:spcPts val="0"/>
              </a:spcAft>
              <a:buNone/>
            </a:pPr>
            <a:r>
              <a:rPr lang="en" sz="2500">
                <a:latin typeface="Roboto"/>
                <a:ea typeface="Roboto"/>
                <a:cs typeface="Roboto"/>
                <a:sym typeface="Roboto"/>
              </a:rPr>
              <a:t>In the next 10 minutes, develop a description of what you would plan to do for your first PDSA and how you might study it</a:t>
            </a:r>
            <a:endParaRPr sz="2500">
              <a:latin typeface="Roboto"/>
              <a:ea typeface="Roboto"/>
              <a:cs typeface="Roboto"/>
              <a:sym typeface="Roboto"/>
            </a:endParaRPr>
          </a:p>
          <a:p>
            <a:pPr marL="0" lvl="0" indent="0" algn="l" rtl="0">
              <a:spcBef>
                <a:spcPts val="0"/>
              </a:spcBef>
              <a:spcAft>
                <a:spcPts val="0"/>
              </a:spcAft>
              <a:buNone/>
            </a:pPr>
            <a:endParaRPr sz="2800">
              <a:latin typeface="Roboto"/>
              <a:ea typeface="Roboto"/>
              <a:cs typeface="Roboto"/>
              <a:sym typeface="Roboto"/>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32"/>
        <p:cNvGrpSpPr/>
        <p:nvPr/>
      </p:nvGrpSpPr>
      <p:grpSpPr>
        <a:xfrm>
          <a:off x="0" y="0"/>
          <a:ext cx="0" cy="0"/>
          <a:chOff x="0" y="0"/>
          <a:chExt cx="0" cy="0"/>
        </a:xfrm>
      </p:grpSpPr>
      <p:sp>
        <p:nvSpPr>
          <p:cNvPr id="433" name="Google Shape;433;p62"/>
          <p:cNvSpPr txBox="1">
            <a:spLocks noGrp="1"/>
          </p:cNvSpPr>
          <p:nvPr>
            <p:ph type="title" idx="4294967295"/>
          </p:nvPr>
        </p:nvSpPr>
        <p:spPr>
          <a:xfrm>
            <a:off x="311700" y="445025"/>
            <a:ext cx="8520600" cy="14160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3750" b="1">
                <a:solidFill>
                  <a:schemeClr val="lt1"/>
                </a:solidFill>
              </a:rPr>
              <a:t>Objective #5</a:t>
            </a:r>
            <a:r>
              <a:rPr lang="en" sz="3400">
                <a:solidFill>
                  <a:schemeClr val="lt1"/>
                </a:solidFill>
              </a:rPr>
              <a:t> </a:t>
            </a:r>
            <a:br>
              <a:rPr lang="en" sz="3400">
                <a:solidFill>
                  <a:schemeClr val="lt1"/>
                </a:solidFill>
              </a:rPr>
            </a:br>
            <a:r>
              <a:rPr lang="en" sz="2400">
                <a:solidFill>
                  <a:schemeClr val="lt1"/>
                </a:solidFill>
              </a:rPr>
              <a:t>Describe a potential intervention using the Model for Improvement.</a:t>
            </a:r>
            <a:endParaRPr sz="2400">
              <a:solidFill>
                <a:schemeClr val="lt1"/>
              </a:solidFill>
            </a:endParaRPr>
          </a:p>
          <a:p>
            <a:pPr marL="0" lvl="0" indent="0" algn="l" rtl="0">
              <a:spcBef>
                <a:spcPts val="0"/>
              </a:spcBef>
              <a:spcAft>
                <a:spcPts val="0"/>
              </a:spcAft>
              <a:buNone/>
            </a:pPr>
            <a:endParaRPr sz="2400">
              <a:solidFill>
                <a:schemeClr val="lt1"/>
              </a:solidFill>
            </a:endParaRPr>
          </a:p>
        </p:txBody>
      </p:sp>
      <p:cxnSp>
        <p:nvCxnSpPr>
          <p:cNvPr id="434" name="Google Shape;434;p62"/>
          <p:cNvCxnSpPr/>
          <p:nvPr/>
        </p:nvCxnSpPr>
        <p:spPr>
          <a:xfrm>
            <a:off x="-10225" y="1595200"/>
            <a:ext cx="9162000" cy="0"/>
          </a:xfrm>
          <a:prstGeom prst="straightConnector1">
            <a:avLst/>
          </a:prstGeom>
          <a:noFill/>
          <a:ln w="19050" cap="flat" cmpd="sng">
            <a:solidFill>
              <a:schemeClr val="lt2"/>
            </a:solidFill>
            <a:prstDash val="solid"/>
            <a:round/>
            <a:headEnd type="none" w="med" len="med"/>
            <a:tailEnd type="none" w="med" len="med"/>
          </a:ln>
        </p:spPr>
      </p:cxnSp>
      <p:sp>
        <p:nvSpPr>
          <p:cNvPr id="435" name="Google Shape;435;p62"/>
          <p:cNvSpPr txBox="1">
            <a:spLocks noGrp="1"/>
          </p:cNvSpPr>
          <p:nvPr>
            <p:ph type="body" idx="4294967295"/>
          </p:nvPr>
        </p:nvSpPr>
        <p:spPr>
          <a:xfrm>
            <a:off x="362825" y="1769025"/>
            <a:ext cx="8318700" cy="3154200"/>
          </a:xfrm>
          <a:prstGeom prst="rect">
            <a:avLst/>
          </a:prstGeom>
        </p:spPr>
        <p:txBody>
          <a:bodyPr spcFirstLastPara="1" wrap="square" lIns="91425" tIns="91425" rIns="91425" bIns="91425" anchor="t" anchorCtr="0">
            <a:normAutofit/>
          </a:bodyPr>
          <a:lstStyle/>
          <a:p>
            <a:pPr marL="457200" lvl="0" indent="-361950" algn="l" rtl="0">
              <a:lnSpc>
                <a:spcPct val="150000"/>
              </a:lnSpc>
              <a:spcBef>
                <a:spcPts val="0"/>
              </a:spcBef>
              <a:spcAft>
                <a:spcPts val="0"/>
              </a:spcAft>
              <a:buClr>
                <a:schemeClr val="lt1"/>
              </a:buClr>
              <a:buSzPts val="2100"/>
              <a:buChar char="●"/>
            </a:pPr>
            <a:r>
              <a:rPr lang="en" sz="2100">
                <a:solidFill>
                  <a:schemeClr val="lt1"/>
                </a:solidFill>
              </a:rPr>
              <a:t>Group 1</a:t>
            </a:r>
            <a:endParaRPr sz="2100">
              <a:solidFill>
                <a:schemeClr val="lt1"/>
              </a:solidFill>
            </a:endParaRPr>
          </a:p>
          <a:p>
            <a:pPr marL="457200" lvl="0" indent="-361950" algn="l" rtl="0">
              <a:lnSpc>
                <a:spcPct val="150000"/>
              </a:lnSpc>
              <a:spcBef>
                <a:spcPts val="0"/>
              </a:spcBef>
              <a:spcAft>
                <a:spcPts val="0"/>
              </a:spcAft>
              <a:buClr>
                <a:schemeClr val="lt1"/>
              </a:buClr>
              <a:buSzPts val="2100"/>
              <a:buChar char="●"/>
            </a:pPr>
            <a:r>
              <a:rPr lang="en" sz="2100">
                <a:solidFill>
                  <a:schemeClr val="lt1"/>
                </a:solidFill>
              </a:rPr>
              <a:t>Group 2</a:t>
            </a:r>
            <a:endParaRPr sz="2100">
              <a:solidFill>
                <a:schemeClr val="lt1"/>
              </a:solidFill>
            </a:endParaRPr>
          </a:p>
          <a:p>
            <a:pPr marL="457200" lvl="0" indent="-361950" algn="l" rtl="0">
              <a:lnSpc>
                <a:spcPct val="150000"/>
              </a:lnSpc>
              <a:spcBef>
                <a:spcPts val="0"/>
              </a:spcBef>
              <a:spcAft>
                <a:spcPts val="0"/>
              </a:spcAft>
              <a:buClr>
                <a:schemeClr val="lt1"/>
              </a:buClr>
              <a:buSzPts val="2100"/>
              <a:buChar char="●"/>
            </a:pPr>
            <a:r>
              <a:rPr lang="en" sz="2100">
                <a:solidFill>
                  <a:schemeClr val="lt1"/>
                </a:solidFill>
              </a:rPr>
              <a:t>Group 3</a:t>
            </a:r>
            <a:endParaRPr sz="2100">
              <a:solidFill>
                <a:schemeClr val="lt1"/>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63"/>
          <p:cNvSpPr txBox="1">
            <a:spLocks noGrp="1"/>
          </p:cNvSpPr>
          <p:nvPr>
            <p:ph type="title"/>
          </p:nvPr>
        </p:nvSpPr>
        <p:spPr>
          <a:xfrm>
            <a:off x="510450" y="2209800"/>
            <a:ext cx="8123100" cy="778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100" b="1"/>
              <a:t>Objective #6</a:t>
            </a:r>
            <a:endParaRPr sz="5100"/>
          </a:p>
        </p:txBody>
      </p:sp>
      <p:sp>
        <p:nvSpPr>
          <p:cNvPr id="441" name="Google Shape;441;p63"/>
          <p:cNvSpPr txBox="1"/>
          <p:nvPr/>
        </p:nvSpPr>
        <p:spPr>
          <a:xfrm>
            <a:off x="600025" y="3001700"/>
            <a:ext cx="5901600" cy="1070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877">
                <a:solidFill>
                  <a:schemeClr val="lt1"/>
                </a:solidFill>
                <a:latin typeface="Proxima Nova"/>
                <a:ea typeface="Proxima Nova"/>
                <a:cs typeface="Proxima Nova"/>
                <a:sym typeface="Proxima Nova"/>
              </a:rPr>
              <a:t>Differentiate between QI, QA,</a:t>
            </a:r>
            <a:br>
              <a:rPr lang="en" sz="2877">
                <a:solidFill>
                  <a:schemeClr val="lt1"/>
                </a:solidFill>
                <a:latin typeface="Proxima Nova"/>
                <a:ea typeface="Proxima Nova"/>
                <a:cs typeface="Proxima Nova"/>
                <a:sym typeface="Proxima Nova"/>
              </a:rPr>
            </a:br>
            <a:r>
              <a:rPr lang="en" sz="2877">
                <a:solidFill>
                  <a:schemeClr val="lt1"/>
                </a:solidFill>
                <a:latin typeface="Proxima Nova"/>
                <a:ea typeface="Proxima Nova"/>
                <a:cs typeface="Proxima Nova"/>
                <a:sym typeface="Proxima Nova"/>
              </a:rPr>
              <a:t>and research.</a:t>
            </a:r>
            <a:endParaRPr>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311700" y="6736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400" b="1">
                <a:solidFill>
                  <a:schemeClr val="lt1"/>
                </a:solidFill>
              </a:rPr>
              <a:t>Objectives</a:t>
            </a:r>
            <a:endParaRPr sz="3400">
              <a:solidFill>
                <a:schemeClr val="lt1"/>
              </a:solidFill>
            </a:endParaRPr>
          </a:p>
        </p:txBody>
      </p:sp>
      <p:sp>
        <p:nvSpPr>
          <p:cNvPr id="86" name="Google Shape;86;p17"/>
          <p:cNvSpPr txBox="1">
            <a:spLocks noGrp="1"/>
          </p:cNvSpPr>
          <p:nvPr>
            <p:ph type="body" idx="1"/>
          </p:nvPr>
        </p:nvSpPr>
        <p:spPr>
          <a:xfrm>
            <a:off x="378950" y="1382375"/>
            <a:ext cx="81354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chemeClr val="lt1"/>
                </a:solidFill>
              </a:rPr>
              <a:t>By the end of this session, you will be able to: </a:t>
            </a:r>
            <a:endParaRPr>
              <a:solidFill>
                <a:schemeClr val="lt1"/>
              </a:solidFill>
            </a:endParaRPr>
          </a:p>
          <a:p>
            <a:pPr marL="457200" lvl="0" indent="-342900" algn="l" rtl="0">
              <a:spcBef>
                <a:spcPts val="1200"/>
              </a:spcBef>
              <a:spcAft>
                <a:spcPts val="0"/>
              </a:spcAft>
              <a:buClr>
                <a:schemeClr val="lt1"/>
              </a:buClr>
              <a:buSzPts val="1800"/>
              <a:buAutoNum type="arabicPeriod"/>
            </a:pPr>
            <a:r>
              <a:rPr lang="en">
                <a:solidFill>
                  <a:schemeClr val="lt1"/>
                </a:solidFill>
              </a:rPr>
              <a:t>Define Quality Improvement (QI) </a:t>
            </a:r>
            <a:endParaRPr>
              <a:solidFill>
                <a:schemeClr val="lt1"/>
              </a:solidFill>
            </a:endParaRPr>
          </a:p>
          <a:p>
            <a:pPr marL="457200" lvl="0" indent="-342900" algn="l" rtl="0">
              <a:spcBef>
                <a:spcPts val="0"/>
              </a:spcBef>
              <a:spcAft>
                <a:spcPts val="0"/>
              </a:spcAft>
              <a:buClr>
                <a:schemeClr val="lt1"/>
              </a:buClr>
              <a:buSzPts val="1800"/>
              <a:buAutoNum type="arabicPeriod"/>
            </a:pPr>
            <a:r>
              <a:rPr lang="en">
                <a:solidFill>
                  <a:schemeClr val="lt1"/>
                </a:solidFill>
              </a:rPr>
              <a:t>Describe the Dimensions of Quality</a:t>
            </a:r>
            <a:endParaRPr>
              <a:solidFill>
                <a:schemeClr val="lt1"/>
              </a:solidFill>
            </a:endParaRPr>
          </a:p>
          <a:p>
            <a:pPr marL="457200" lvl="0" indent="-342900" algn="l" rtl="0">
              <a:spcBef>
                <a:spcPts val="0"/>
              </a:spcBef>
              <a:spcAft>
                <a:spcPts val="0"/>
              </a:spcAft>
              <a:buClr>
                <a:schemeClr val="lt1"/>
              </a:buClr>
              <a:buSzPts val="1800"/>
              <a:buAutoNum type="arabicPeriod"/>
            </a:pPr>
            <a:r>
              <a:rPr lang="en">
                <a:solidFill>
                  <a:schemeClr val="lt1"/>
                </a:solidFill>
              </a:rPr>
              <a:t>Identify a quality gap within your local health system</a:t>
            </a:r>
            <a:endParaRPr b="1">
              <a:solidFill>
                <a:schemeClr val="lt1"/>
              </a:solidFill>
            </a:endParaRPr>
          </a:p>
          <a:p>
            <a:pPr marL="457200" lvl="0" indent="-342900" algn="l" rtl="0">
              <a:spcBef>
                <a:spcPts val="0"/>
              </a:spcBef>
              <a:spcAft>
                <a:spcPts val="0"/>
              </a:spcAft>
              <a:buClr>
                <a:schemeClr val="lt1"/>
              </a:buClr>
              <a:buSzPts val="1800"/>
              <a:buAutoNum type="arabicPeriod"/>
            </a:pPr>
            <a:r>
              <a:rPr lang="en">
                <a:solidFill>
                  <a:schemeClr val="lt1"/>
                </a:solidFill>
              </a:rPr>
              <a:t>Analyze your gap using the FOCUS Model</a:t>
            </a:r>
            <a:endParaRPr b="1">
              <a:solidFill>
                <a:schemeClr val="lt1"/>
              </a:solidFill>
            </a:endParaRPr>
          </a:p>
          <a:p>
            <a:pPr marL="457200" lvl="0" indent="-342900" algn="l" rtl="0">
              <a:spcBef>
                <a:spcPts val="0"/>
              </a:spcBef>
              <a:spcAft>
                <a:spcPts val="0"/>
              </a:spcAft>
              <a:buClr>
                <a:schemeClr val="lt1"/>
              </a:buClr>
              <a:buSzPts val="1800"/>
              <a:buAutoNum type="arabicPeriod"/>
            </a:pPr>
            <a:r>
              <a:rPr lang="en">
                <a:solidFill>
                  <a:schemeClr val="lt1"/>
                </a:solidFill>
              </a:rPr>
              <a:t>Describe a potential intervention using the Model for Improvement</a:t>
            </a:r>
            <a:endParaRPr>
              <a:solidFill>
                <a:schemeClr val="lt1"/>
              </a:solidFill>
            </a:endParaRPr>
          </a:p>
          <a:p>
            <a:pPr marL="914400" lvl="1" indent="-317500" algn="l" rtl="0">
              <a:spcBef>
                <a:spcPts val="0"/>
              </a:spcBef>
              <a:spcAft>
                <a:spcPts val="0"/>
              </a:spcAft>
              <a:buClr>
                <a:schemeClr val="lt1"/>
              </a:buClr>
              <a:buSzPts val="1400"/>
              <a:buAutoNum type="alphaLcPeriod"/>
            </a:pPr>
            <a:r>
              <a:rPr lang="en">
                <a:solidFill>
                  <a:schemeClr val="lt1"/>
                </a:solidFill>
              </a:rPr>
              <a:t>Share our proposals </a:t>
            </a:r>
            <a:endParaRPr>
              <a:solidFill>
                <a:schemeClr val="lt1"/>
              </a:solidFill>
            </a:endParaRPr>
          </a:p>
          <a:p>
            <a:pPr marL="457200" lvl="0" indent="-342900" algn="l" rtl="0">
              <a:spcBef>
                <a:spcPts val="0"/>
              </a:spcBef>
              <a:spcAft>
                <a:spcPts val="0"/>
              </a:spcAft>
              <a:buClr>
                <a:schemeClr val="lt1"/>
              </a:buClr>
              <a:buSzPts val="1800"/>
              <a:buAutoNum type="arabicPeriod"/>
            </a:pPr>
            <a:r>
              <a:rPr lang="en">
                <a:solidFill>
                  <a:schemeClr val="lt1"/>
                </a:solidFill>
              </a:rPr>
              <a:t>Differentiate between QI, Quality Assurance, and Research</a:t>
            </a:r>
            <a:endParaRPr>
              <a:solidFill>
                <a:schemeClr val="lt1"/>
              </a:solidFill>
            </a:endParaRPr>
          </a:p>
          <a:p>
            <a:pPr marL="457200" lvl="0" indent="-342900" algn="l" rtl="0">
              <a:spcBef>
                <a:spcPts val="0"/>
              </a:spcBef>
              <a:spcAft>
                <a:spcPts val="0"/>
              </a:spcAft>
              <a:buClr>
                <a:schemeClr val="lt1"/>
              </a:buClr>
              <a:buSzPts val="1800"/>
              <a:buAutoNum type="arabicPeriod"/>
            </a:pPr>
            <a:r>
              <a:rPr lang="en">
                <a:solidFill>
                  <a:schemeClr val="lt1"/>
                </a:solidFill>
              </a:rPr>
              <a:t>QI requirements in your residency</a:t>
            </a:r>
            <a:endParaRPr>
              <a:solidFill>
                <a:schemeClr val="lt1"/>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graphicFrame>
        <p:nvGraphicFramePr>
          <p:cNvPr id="446" name="Google Shape;446;p64"/>
          <p:cNvGraphicFramePr/>
          <p:nvPr/>
        </p:nvGraphicFramePr>
        <p:xfrm>
          <a:off x="311700" y="843650"/>
          <a:ext cx="8520600" cy="3735225"/>
        </p:xfrm>
        <a:graphic>
          <a:graphicData uri="http://schemas.openxmlformats.org/drawingml/2006/table">
            <a:tbl>
              <a:tblPr>
                <a:noFill/>
                <a:tableStyleId>{A9B52086-0AC3-4231-8098-A1A9D2F0A2FF}</a:tableStyleId>
              </a:tblPr>
              <a:tblGrid>
                <a:gridCol w="2840200">
                  <a:extLst>
                    <a:ext uri="{9D8B030D-6E8A-4147-A177-3AD203B41FA5}">
                      <a16:colId xmlns:a16="http://schemas.microsoft.com/office/drawing/2014/main" val="20000"/>
                    </a:ext>
                  </a:extLst>
                </a:gridCol>
                <a:gridCol w="2840200">
                  <a:extLst>
                    <a:ext uri="{9D8B030D-6E8A-4147-A177-3AD203B41FA5}">
                      <a16:colId xmlns:a16="http://schemas.microsoft.com/office/drawing/2014/main" val="20001"/>
                    </a:ext>
                  </a:extLst>
                </a:gridCol>
                <a:gridCol w="2840200">
                  <a:extLst>
                    <a:ext uri="{9D8B030D-6E8A-4147-A177-3AD203B41FA5}">
                      <a16:colId xmlns:a16="http://schemas.microsoft.com/office/drawing/2014/main" val="20002"/>
                    </a:ext>
                  </a:extLst>
                </a:gridCol>
              </a:tblGrid>
              <a:tr h="539100">
                <a:tc>
                  <a:txBody>
                    <a:bodyPr/>
                    <a:lstStyle/>
                    <a:p>
                      <a:pPr marL="0" lvl="0" indent="0" algn="ctr" rtl="0">
                        <a:spcBef>
                          <a:spcPts val="0"/>
                        </a:spcBef>
                        <a:spcAft>
                          <a:spcPts val="0"/>
                        </a:spcAft>
                        <a:buNone/>
                      </a:pPr>
                      <a:endParaRPr sz="1600">
                        <a:latin typeface="Proxima Nova"/>
                        <a:ea typeface="Proxima Nova"/>
                        <a:cs typeface="Proxima Nova"/>
                        <a:sym typeface="Proxima Nova"/>
                      </a:endParaRPr>
                    </a:p>
                  </a:txBody>
                  <a:tcPr marL="91425" marR="91425" marT="91425" marB="91425" anchor="ctr">
                    <a:lnL w="9525" cap="flat" cmpd="sng">
                      <a:solidFill>
                        <a:schemeClr val="accent4">
                          <a:alpha val="0"/>
                        </a:schemeClr>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4">
                          <a:alpha val="0"/>
                        </a:schemeClr>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1600" b="1">
                          <a:latin typeface="Proxima Nova"/>
                          <a:ea typeface="Proxima Nova"/>
                          <a:cs typeface="Proxima Nova"/>
                          <a:sym typeface="Proxima Nova"/>
                        </a:rPr>
                        <a:t>Quality Improvement</a:t>
                      </a:r>
                      <a:endParaRPr sz="1600" b="1">
                        <a:latin typeface="Proxima Nova"/>
                        <a:ea typeface="Proxima Nova"/>
                        <a:cs typeface="Proxima Nova"/>
                        <a:sym typeface="Proxima Nova"/>
                      </a:endParaRPr>
                    </a:p>
                  </a:txBody>
                  <a:tcPr marL="91425" marR="91425" marT="91425" marB="91425" anchor="ctr">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2"/>
                    </a:solidFill>
                  </a:tcPr>
                </a:tc>
                <a:tc>
                  <a:txBody>
                    <a:bodyPr/>
                    <a:lstStyle/>
                    <a:p>
                      <a:pPr marL="0" lvl="0" indent="0" algn="ctr" rtl="0">
                        <a:spcBef>
                          <a:spcPts val="0"/>
                        </a:spcBef>
                        <a:spcAft>
                          <a:spcPts val="0"/>
                        </a:spcAft>
                        <a:buNone/>
                      </a:pPr>
                      <a:r>
                        <a:rPr lang="en" sz="1600" b="1">
                          <a:latin typeface="Proxima Nova"/>
                          <a:ea typeface="Proxima Nova"/>
                          <a:cs typeface="Proxima Nova"/>
                          <a:sym typeface="Proxima Nova"/>
                        </a:rPr>
                        <a:t>Research </a:t>
                      </a:r>
                      <a:endParaRPr sz="1600" b="1">
                        <a:latin typeface="Proxima Nova"/>
                        <a:ea typeface="Proxima Nova"/>
                        <a:cs typeface="Proxima Nova"/>
                        <a:sym typeface="Proxima Nova"/>
                      </a:endParaRPr>
                    </a:p>
                  </a:txBody>
                  <a:tcPr marL="91425" marR="91425" marT="91425" marB="91425" anchor="ctr">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21975">
                <a:tc>
                  <a:txBody>
                    <a:bodyPr/>
                    <a:lstStyle/>
                    <a:p>
                      <a:pPr marL="0" lvl="0" indent="0" algn="ctr" rtl="0">
                        <a:spcBef>
                          <a:spcPts val="0"/>
                        </a:spcBef>
                        <a:spcAft>
                          <a:spcPts val="0"/>
                        </a:spcAft>
                        <a:buNone/>
                      </a:pPr>
                      <a:r>
                        <a:rPr lang="en" sz="1600" b="1">
                          <a:latin typeface="Proxima Nova"/>
                          <a:ea typeface="Proxima Nova"/>
                          <a:cs typeface="Proxima Nova"/>
                          <a:sym typeface="Proxima Nova"/>
                        </a:rPr>
                        <a:t>Primary Goal</a:t>
                      </a:r>
                      <a:endParaRPr sz="1600" b="1">
                        <a:latin typeface="Proxima Nova"/>
                        <a:ea typeface="Proxima Nova"/>
                        <a:cs typeface="Proxima Nova"/>
                        <a:sym typeface="Proxima Nova"/>
                      </a:endParaRPr>
                    </a:p>
                  </a:txBody>
                  <a:tcPr marL="91425" marR="91425" marT="91425" marB="91425" anchor="ctr">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1600">
                          <a:latin typeface="Proxima Nova"/>
                          <a:ea typeface="Proxima Nova"/>
                          <a:cs typeface="Proxima Nova"/>
                          <a:sym typeface="Proxima Nova"/>
                        </a:rPr>
                        <a:t>Local improvement</a:t>
                      </a:r>
                      <a:endParaRPr sz="1600">
                        <a:latin typeface="Proxima Nova"/>
                        <a:ea typeface="Proxima Nova"/>
                        <a:cs typeface="Proxima Nova"/>
                        <a:sym typeface="Proxima Nova"/>
                      </a:endParaRPr>
                    </a:p>
                  </a:txBody>
                  <a:tcPr marL="91425" marR="91425" marT="91425" marB="91425" anchor="ctr">
                    <a:lnL w="9525" cap="flat" cmpd="sng">
                      <a:solidFill>
                        <a:schemeClr val="accent2"/>
                      </a:solidFill>
                      <a:prstDash val="solid"/>
                      <a:round/>
                      <a:headEnd type="none" w="sm" len="sm"/>
                      <a:tailEnd type="none" w="sm" len="sm"/>
                    </a:lnL>
                    <a:lnR w="9525" cap="flat" cmpd="sng">
                      <a:solidFill>
                        <a:schemeClr val="accent4"/>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4"/>
                      </a:solidFill>
                      <a:prstDash val="solid"/>
                      <a:round/>
                      <a:headEnd type="none" w="sm" len="sm"/>
                      <a:tailEnd type="none" w="sm" len="sm"/>
                    </a:lnB>
                  </a:tcPr>
                </a:tc>
                <a:tc>
                  <a:txBody>
                    <a:bodyPr/>
                    <a:lstStyle/>
                    <a:p>
                      <a:pPr marL="0" lvl="0" indent="0" algn="ctr" rtl="0">
                        <a:spcBef>
                          <a:spcPts val="0"/>
                        </a:spcBef>
                        <a:spcAft>
                          <a:spcPts val="0"/>
                        </a:spcAft>
                        <a:buNone/>
                      </a:pPr>
                      <a:r>
                        <a:rPr lang="en" sz="1600">
                          <a:latin typeface="Proxima Nova"/>
                          <a:ea typeface="Proxima Nova"/>
                          <a:cs typeface="Proxima Nova"/>
                          <a:sym typeface="Proxima Nova"/>
                        </a:rPr>
                        <a:t>Generalizable knowledge</a:t>
                      </a:r>
                      <a:endParaRPr sz="1600">
                        <a:latin typeface="Proxima Nova"/>
                        <a:ea typeface="Proxima Nova"/>
                        <a:cs typeface="Proxima Nova"/>
                        <a:sym typeface="Proxima Nova"/>
                      </a:endParaRPr>
                    </a:p>
                  </a:txBody>
                  <a:tcPr marL="91425" marR="91425" marT="91425" marB="91425" anchor="ctr">
                    <a:lnL w="9525" cap="flat" cmpd="sng">
                      <a:solidFill>
                        <a:schemeClr val="accent4"/>
                      </a:solidFill>
                      <a:prstDash val="solid"/>
                      <a:round/>
                      <a:headEnd type="none" w="sm" len="sm"/>
                      <a:tailEnd type="none" w="sm" len="sm"/>
                    </a:lnL>
                    <a:lnR w="9525" cap="flat" cmpd="sng">
                      <a:solidFill>
                        <a:schemeClr val="accent4"/>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4"/>
                      </a:solidFill>
                      <a:prstDash val="solid"/>
                      <a:round/>
                      <a:headEnd type="none" w="sm" len="sm"/>
                      <a:tailEnd type="none" w="sm" len="sm"/>
                    </a:lnB>
                  </a:tcPr>
                </a:tc>
                <a:extLst>
                  <a:ext uri="{0D108BD9-81ED-4DB2-BD59-A6C34878D82A}">
                    <a16:rowId xmlns:a16="http://schemas.microsoft.com/office/drawing/2014/main" val="10001"/>
                  </a:ext>
                </a:extLst>
              </a:tr>
              <a:tr h="1014575">
                <a:tc>
                  <a:txBody>
                    <a:bodyPr/>
                    <a:lstStyle/>
                    <a:p>
                      <a:pPr marL="0" lvl="0" indent="0" algn="ctr" rtl="0">
                        <a:spcBef>
                          <a:spcPts val="0"/>
                        </a:spcBef>
                        <a:spcAft>
                          <a:spcPts val="0"/>
                        </a:spcAft>
                        <a:buNone/>
                      </a:pPr>
                      <a:r>
                        <a:rPr lang="en" sz="1600" b="1">
                          <a:latin typeface="Proxima Nova"/>
                          <a:ea typeface="Proxima Nova"/>
                          <a:cs typeface="Proxima Nova"/>
                          <a:sym typeface="Proxima Nova"/>
                        </a:rPr>
                        <a:t>Scope</a:t>
                      </a:r>
                      <a:endParaRPr sz="1600" b="1">
                        <a:latin typeface="Proxima Nova"/>
                        <a:ea typeface="Proxima Nova"/>
                        <a:cs typeface="Proxima Nova"/>
                        <a:sym typeface="Proxima Nova"/>
                      </a:endParaRPr>
                    </a:p>
                  </a:txBody>
                  <a:tcPr marL="91425" marR="91425" marT="91425" marB="91425" anchor="ctr">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1600">
                          <a:latin typeface="Proxima Nova"/>
                          <a:ea typeface="Proxima Nova"/>
                          <a:cs typeface="Proxima Nova"/>
                          <a:sym typeface="Proxima Nova"/>
                        </a:rPr>
                        <a:t>Standard of care</a:t>
                      </a:r>
                      <a:endParaRPr sz="1600">
                        <a:latin typeface="Proxima Nova"/>
                        <a:ea typeface="Proxima Nova"/>
                        <a:cs typeface="Proxima Nova"/>
                        <a:sym typeface="Proxima Nova"/>
                      </a:endParaRPr>
                    </a:p>
                  </a:txBody>
                  <a:tcPr marL="91425" marR="91425" marT="91425" marB="91425" anchor="ctr">
                    <a:lnL w="9525" cap="flat" cmpd="sng">
                      <a:solidFill>
                        <a:schemeClr val="accent2"/>
                      </a:solidFill>
                      <a:prstDash val="solid"/>
                      <a:round/>
                      <a:headEnd type="none" w="sm" len="sm"/>
                      <a:tailEnd type="none" w="sm" len="sm"/>
                    </a:lnL>
                    <a:lnR w="9525" cap="flat" cmpd="sng">
                      <a:solidFill>
                        <a:schemeClr val="accent4"/>
                      </a:solidFill>
                      <a:prstDash val="solid"/>
                      <a:round/>
                      <a:headEnd type="none" w="sm" len="sm"/>
                      <a:tailEnd type="none" w="sm" len="sm"/>
                    </a:lnR>
                    <a:lnT w="9525" cap="flat" cmpd="sng">
                      <a:solidFill>
                        <a:schemeClr val="accent4"/>
                      </a:solidFill>
                      <a:prstDash val="solid"/>
                      <a:round/>
                      <a:headEnd type="none" w="sm" len="sm"/>
                      <a:tailEnd type="none" w="sm" len="sm"/>
                    </a:lnT>
                    <a:lnB w="9525" cap="flat" cmpd="sng">
                      <a:solidFill>
                        <a:schemeClr val="accent4"/>
                      </a:solidFill>
                      <a:prstDash val="solid"/>
                      <a:round/>
                      <a:headEnd type="none" w="sm" len="sm"/>
                      <a:tailEnd type="none" w="sm" len="sm"/>
                    </a:lnB>
                  </a:tcPr>
                </a:tc>
                <a:tc>
                  <a:txBody>
                    <a:bodyPr/>
                    <a:lstStyle/>
                    <a:p>
                      <a:pPr marL="0" lvl="0" indent="0" algn="ctr" rtl="0">
                        <a:spcBef>
                          <a:spcPts val="0"/>
                        </a:spcBef>
                        <a:spcAft>
                          <a:spcPts val="0"/>
                        </a:spcAft>
                        <a:buNone/>
                      </a:pPr>
                      <a:r>
                        <a:rPr lang="en" sz="1600">
                          <a:latin typeface="Proxima Nova"/>
                          <a:ea typeface="Proxima Nova"/>
                          <a:cs typeface="Proxima Nova"/>
                          <a:sym typeface="Proxima Nova"/>
                        </a:rPr>
                        <a:t>New tests, new treatments, </a:t>
                      </a:r>
                      <a:br>
                        <a:rPr lang="en" sz="1600">
                          <a:latin typeface="Proxima Nova"/>
                          <a:ea typeface="Proxima Nova"/>
                          <a:cs typeface="Proxima Nova"/>
                          <a:sym typeface="Proxima Nova"/>
                        </a:rPr>
                      </a:br>
                      <a:r>
                        <a:rPr lang="en" sz="1600">
                          <a:latin typeface="Proxima Nova"/>
                          <a:ea typeface="Proxima Nova"/>
                          <a:cs typeface="Proxima Nova"/>
                          <a:sym typeface="Proxima Nova"/>
                        </a:rPr>
                        <a:t>new knowledge</a:t>
                      </a:r>
                      <a:endParaRPr sz="1600">
                        <a:latin typeface="Proxima Nova"/>
                        <a:ea typeface="Proxima Nova"/>
                        <a:cs typeface="Proxima Nova"/>
                        <a:sym typeface="Proxima Nova"/>
                      </a:endParaRPr>
                    </a:p>
                  </a:txBody>
                  <a:tcPr marL="91425" marR="91425" marT="91425" marB="91425" anchor="ctr">
                    <a:lnL w="9525" cap="flat" cmpd="sng">
                      <a:solidFill>
                        <a:schemeClr val="accent4"/>
                      </a:solidFill>
                      <a:prstDash val="solid"/>
                      <a:round/>
                      <a:headEnd type="none" w="sm" len="sm"/>
                      <a:tailEnd type="none" w="sm" len="sm"/>
                    </a:lnL>
                    <a:lnR w="9525" cap="flat" cmpd="sng">
                      <a:solidFill>
                        <a:schemeClr val="accent4"/>
                      </a:solidFill>
                      <a:prstDash val="solid"/>
                      <a:round/>
                      <a:headEnd type="none" w="sm" len="sm"/>
                      <a:tailEnd type="none" w="sm" len="sm"/>
                    </a:lnR>
                    <a:lnT w="9525" cap="flat" cmpd="sng">
                      <a:solidFill>
                        <a:schemeClr val="accent4"/>
                      </a:solidFill>
                      <a:prstDash val="solid"/>
                      <a:round/>
                      <a:headEnd type="none" w="sm" len="sm"/>
                      <a:tailEnd type="none" w="sm" len="sm"/>
                    </a:lnT>
                    <a:lnB w="9525" cap="flat" cmpd="sng">
                      <a:solidFill>
                        <a:schemeClr val="accent4"/>
                      </a:solidFill>
                      <a:prstDash val="solid"/>
                      <a:round/>
                      <a:headEnd type="none" w="sm" len="sm"/>
                      <a:tailEnd type="none" w="sm" len="sm"/>
                    </a:lnB>
                  </a:tcPr>
                </a:tc>
                <a:extLst>
                  <a:ext uri="{0D108BD9-81ED-4DB2-BD59-A6C34878D82A}">
                    <a16:rowId xmlns:a16="http://schemas.microsoft.com/office/drawing/2014/main" val="10002"/>
                  </a:ext>
                </a:extLst>
              </a:tr>
              <a:tr h="1259575">
                <a:tc>
                  <a:txBody>
                    <a:bodyPr/>
                    <a:lstStyle/>
                    <a:p>
                      <a:pPr marL="0" lvl="0" indent="0" algn="ctr" rtl="0">
                        <a:spcBef>
                          <a:spcPts val="0"/>
                        </a:spcBef>
                        <a:spcAft>
                          <a:spcPts val="0"/>
                        </a:spcAft>
                        <a:buNone/>
                      </a:pPr>
                      <a:r>
                        <a:rPr lang="en" sz="1600" b="1">
                          <a:latin typeface="Proxima Nova"/>
                          <a:ea typeface="Proxima Nova"/>
                          <a:cs typeface="Proxima Nova"/>
                          <a:sym typeface="Proxima Nova"/>
                        </a:rPr>
                        <a:t>Evaluation</a:t>
                      </a:r>
                      <a:endParaRPr sz="1600" b="1">
                        <a:latin typeface="Proxima Nova"/>
                        <a:ea typeface="Proxima Nova"/>
                        <a:cs typeface="Proxima Nova"/>
                        <a:sym typeface="Proxima Nova"/>
                      </a:endParaRPr>
                    </a:p>
                  </a:txBody>
                  <a:tcPr marL="91425" marR="91425" marT="91425" marB="91425" anchor="ctr">
                    <a:lnL w="9525" cap="flat" cmpd="sng">
                      <a:solidFill>
                        <a:schemeClr val="accent2"/>
                      </a:solidFill>
                      <a:prstDash val="solid"/>
                      <a:round/>
                      <a:headEnd type="none" w="sm" len="sm"/>
                      <a:tailEnd type="none" w="sm" len="sm"/>
                    </a:lnL>
                    <a:lnR w="9525" cap="flat" cmpd="sng">
                      <a:solidFill>
                        <a:schemeClr val="accent2"/>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1600">
                          <a:latin typeface="Proxima Nova"/>
                          <a:ea typeface="Proxima Nova"/>
                          <a:cs typeface="Proxima Nova"/>
                          <a:sym typeface="Proxima Nova"/>
                        </a:rPr>
                        <a:t>Hypothesis driven with </a:t>
                      </a:r>
                      <a:br>
                        <a:rPr lang="en" sz="1600">
                          <a:latin typeface="Proxima Nova"/>
                          <a:ea typeface="Proxima Nova"/>
                          <a:cs typeface="Proxima Nova"/>
                          <a:sym typeface="Proxima Nova"/>
                        </a:rPr>
                      </a:br>
                      <a:r>
                        <a:rPr lang="en" sz="1600">
                          <a:latin typeface="Proxima Nova"/>
                          <a:ea typeface="Proxima Nova"/>
                          <a:cs typeface="Proxima Nova"/>
                          <a:sym typeface="Proxima Nova"/>
                        </a:rPr>
                        <a:t>systematic data collection</a:t>
                      </a:r>
                      <a:endParaRPr sz="1600">
                        <a:latin typeface="Proxima Nova"/>
                        <a:ea typeface="Proxima Nova"/>
                        <a:cs typeface="Proxima Nova"/>
                        <a:sym typeface="Proxima Nova"/>
                      </a:endParaRPr>
                    </a:p>
                  </a:txBody>
                  <a:tcPr marL="91425" marR="91425" marT="91425" marB="91425" anchor="ctr">
                    <a:lnL w="9525" cap="flat" cmpd="sng">
                      <a:solidFill>
                        <a:schemeClr val="accent2"/>
                      </a:solidFill>
                      <a:prstDash val="solid"/>
                      <a:round/>
                      <a:headEnd type="none" w="sm" len="sm"/>
                      <a:tailEnd type="none" w="sm" len="sm"/>
                    </a:lnL>
                    <a:lnR w="9525" cap="flat" cmpd="sng">
                      <a:solidFill>
                        <a:schemeClr val="accent4"/>
                      </a:solidFill>
                      <a:prstDash val="solid"/>
                      <a:round/>
                      <a:headEnd type="none" w="sm" len="sm"/>
                      <a:tailEnd type="none" w="sm" len="sm"/>
                    </a:lnR>
                    <a:lnT w="9525" cap="flat" cmpd="sng">
                      <a:solidFill>
                        <a:schemeClr val="accent4"/>
                      </a:solidFill>
                      <a:prstDash val="solid"/>
                      <a:round/>
                      <a:headEnd type="none" w="sm" len="sm"/>
                      <a:tailEnd type="none" w="sm" len="sm"/>
                    </a:lnT>
                    <a:lnB w="9525" cap="flat" cmpd="sng">
                      <a:solidFill>
                        <a:schemeClr val="accent4"/>
                      </a:solidFill>
                      <a:prstDash val="solid"/>
                      <a:round/>
                      <a:headEnd type="none" w="sm" len="sm"/>
                      <a:tailEnd type="none" w="sm" len="sm"/>
                    </a:lnB>
                  </a:tcPr>
                </a:tc>
                <a:tc>
                  <a:txBody>
                    <a:bodyPr/>
                    <a:lstStyle/>
                    <a:p>
                      <a:pPr marL="0" lvl="0" indent="0" algn="ctr" rtl="0">
                        <a:spcBef>
                          <a:spcPts val="0"/>
                        </a:spcBef>
                        <a:spcAft>
                          <a:spcPts val="0"/>
                        </a:spcAft>
                        <a:buNone/>
                      </a:pPr>
                      <a:r>
                        <a:rPr lang="en" sz="1600">
                          <a:latin typeface="Proxima Nova"/>
                          <a:ea typeface="Proxima Nova"/>
                          <a:cs typeface="Proxima Nova"/>
                          <a:sym typeface="Proxima Nova"/>
                        </a:rPr>
                        <a:t>Hypothesis driven with </a:t>
                      </a:r>
                      <a:br>
                        <a:rPr lang="en" sz="1600">
                          <a:latin typeface="Proxima Nova"/>
                          <a:ea typeface="Proxima Nova"/>
                          <a:cs typeface="Proxima Nova"/>
                          <a:sym typeface="Proxima Nova"/>
                        </a:rPr>
                      </a:br>
                      <a:r>
                        <a:rPr lang="en" sz="1600">
                          <a:latin typeface="Proxima Nova"/>
                          <a:ea typeface="Proxima Nova"/>
                          <a:cs typeface="Proxima Nova"/>
                          <a:sym typeface="Proxima Nova"/>
                        </a:rPr>
                        <a:t>systematic data collection </a:t>
                      </a:r>
                      <a:endParaRPr sz="1600">
                        <a:latin typeface="Proxima Nova"/>
                        <a:ea typeface="Proxima Nova"/>
                        <a:cs typeface="Proxima Nova"/>
                        <a:sym typeface="Proxima Nova"/>
                      </a:endParaRPr>
                    </a:p>
                  </a:txBody>
                  <a:tcPr marL="91425" marR="91425" marT="91425" marB="91425" anchor="ctr">
                    <a:lnL w="9525" cap="flat" cmpd="sng">
                      <a:solidFill>
                        <a:schemeClr val="accent4"/>
                      </a:solidFill>
                      <a:prstDash val="solid"/>
                      <a:round/>
                      <a:headEnd type="none" w="sm" len="sm"/>
                      <a:tailEnd type="none" w="sm" len="sm"/>
                    </a:lnL>
                    <a:lnR w="9525" cap="flat" cmpd="sng">
                      <a:solidFill>
                        <a:schemeClr val="accent4"/>
                      </a:solidFill>
                      <a:prstDash val="solid"/>
                      <a:round/>
                      <a:headEnd type="none" w="sm" len="sm"/>
                      <a:tailEnd type="none" w="sm" len="sm"/>
                    </a:lnR>
                    <a:lnT w="9525" cap="flat" cmpd="sng">
                      <a:solidFill>
                        <a:schemeClr val="accent4"/>
                      </a:solidFill>
                      <a:prstDash val="solid"/>
                      <a:round/>
                      <a:headEnd type="none" w="sm" len="sm"/>
                      <a:tailEnd type="none" w="sm" len="sm"/>
                    </a:lnT>
                    <a:lnB w="9525" cap="flat" cmpd="sng">
                      <a:solidFill>
                        <a:schemeClr val="accent4"/>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447" name="Google Shape;447;p64"/>
          <p:cNvSpPr txBox="1">
            <a:spLocks noGrp="1"/>
          </p:cNvSpPr>
          <p:nvPr>
            <p:ph type="title"/>
          </p:nvPr>
        </p:nvSpPr>
        <p:spPr>
          <a:xfrm>
            <a:off x="3879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t>QI vs. Research</a:t>
            </a:r>
            <a:endParaRPr sz="2800">
              <a:solidFill>
                <a:schemeClr val="dk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6"/>
                                        </p:tgtEl>
                                        <p:attrNameLst>
                                          <p:attrName>style.visibility</p:attrName>
                                        </p:attrNameLst>
                                      </p:cBhvr>
                                      <p:to>
                                        <p:strVal val="visible"/>
                                      </p:to>
                                    </p:set>
                                    <p:animEffect transition="in" filter="fade">
                                      <p:cBhvr>
                                        <p:cTn id="7" dur="1000"/>
                                        <p:tgtEl>
                                          <p:spTgt spid="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65"/>
          <p:cNvSpPr txBox="1">
            <a:spLocks noGrp="1"/>
          </p:cNvSpPr>
          <p:nvPr>
            <p:ph type="body" idx="1"/>
          </p:nvPr>
        </p:nvSpPr>
        <p:spPr>
          <a:xfrm>
            <a:off x="311700" y="1505700"/>
            <a:ext cx="8328300" cy="3076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a:t>Research creates </a:t>
            </a:r>
            <a:r>
              <a:rPr lang="en" sz="2000" b="1"/>
              <a:t>knowledge </a:t>
            </a:r>
            <a:r>
              <a:rPr lang="en" sz="2000"/>
              <a:t>we can implement efficiently using QI. </a:t>
            </a:r>
            <a:endParaRPr sz="2000"/>
          </a:p>
          <a:p>
            <a:pPr marL="0" lvl="0" indent="0" algn="ctr" rtl="0">
              <a:spcBef>
                <a:spcPts val="1200"/>
              </a:spcBef>
              <a:spcAft>
                <a:spcPts val="0"/>
              </a:spcAft>
              <a:buNone/>
            </a:pPr>
            <a:endParaRPr sz="2000"/>
          </a:p>
          <a:p>
            <a:pPr marL="0" lvl="0" indent="0" algn="ctr" rtl="0">
              <a:spcBef>
                <a:spcPts val="1200"/>
              </a:spcBef>
              <a:spcAft>
                <a:spcPts val="0"/>
              </a:spcAft>
              <a:buNone/>
            </a:pPr>
            <a:endParaRPr sz="2000"/>
          </a:p>
          <a:p>
            <a:pPr marL="0" lvl="0" indent="0" algn="ctr" rtl="0">
              <a:spcBef>
                <a:spcPts val="1200"/>
              </a:spcBef>
              <a:spcAft>
                <a:spcPts val="0"/>
              </a:spcAft>
              <a:buNone/>
            </a:pPr>
            <a:endParaRPr sz="2000"/>
          </a:p>
          <a:p>
            <a:pPr marL="0" lvl="0" indent="0" algn="ctr" rtl="0">
              <a:spcBef>
                <a:spcPts val="1200"/>
              </a:spcBef>
              <a:spcAft>
                <a:spcPts val="1200"/>
              </a:spcAft>
              <a:buNone/>
            </a:pPr>
            <a:r>
              <a:rPr lang="en" sz="2000"/>
              <a:t>QI creates </a:t>
            </a:r>
            <a:r>
              <a:rPr lang="en" sz="2000" b="1"/>
              <a:t>unique program models</a:t>
            </a:r>
            <a:r>
              <a:rPr lang="en" sz="2000"/>
              <a:t> that can be </a:t>
            </a:r>
            <a:br>
              <a:rPr lang="en" sz="2000"/>
            </a:br>
            <a:r>
              <a:rPr lang="en" sz="2000"/>
              <a:t>researched and disseminated.</a:t>
            </a:r>
            <a:endParaRPr sz="2000"/>
          </a:p>
        </p:txBody>
      </p:sp>
      <p:cxnSp>
        <p:nvCxnSpPr>
          <p:cNvPr id="453" name="Google Shape;453;p65"/>
          <p:cNvCxnSpPr/>
          <p:nvPr/>
        </p:nvCxnSpPr>
        <p:spPr>
          <a:xfrm>
            <a:off x="3619300" y="2260350"/>
            <a:ext cx="0" cy="927600"/>
          </a:xfrm>
          <a:prstGeom prst="straightConnector1">
            <a:avLst/>
          </a:prstGeom>
          <a:noFill/>
          <a:ln w="76200" cap="flat" cmpd="sng">
            <a:solidFill>
              <a:schemeClr val="dk2"/>
            </a:solidFill>
            <a:prstDash val="solid"/>
            <a:round/>
            <a:headEnd type="none" w="med" len="med"/>
            <a:tailEnd type="triangle" w="med" len="med"/>
          </a:ln>
        </p:spPr>
      </p:cxnSp>
      <p:cxnSp>
        <p:nvCxnSpPr>
          <p:cNvPr id="454" name="Google Shape;454;p65"/>
          <p:cNvCxnSpPr/>
          <p:nvPr/>
        </p:nvCxnSpPr>
        <p:spPr>
          <a:xfrm rot="10800000">
            <a:off x="5221700" y="2260350"/>
            <a:ext cx="0" cy="927600"/>
          </a:xfrm>
          <a:prstGeom prst="straightConnector1">
            <a:avLst/>
          </a:prstGeom>
          <a:noFill/>
          <a:ln w="76200" cap="flat" cmpd="sng">
            <a:solidFill>
              <a:schemeClr val="dk2"/>
            </a:solidFill>
            <a:prstDash val="solid"/>
            <a:round/>
            <a:headEnd type="none" w="med" len="med"/>
            <a:tailEnd type="triangle" w="med" len="med"/>
          </a:ln>
        </p:spPr>
      </p:cxnSp>
      <p:sp>
        <p:nvSpPr>
          <p:cNvPr id="455" name="Google Shape;455;p65"/>
          <p:cNvSpPr txBox="1">
            <a:spLocks noGrp="1"/>
          </p:cNvSpPr>
          <p:nvPr>
            <p:ph type="title"/>
          </p:nvPr>
        </p:nvSpPr>
        <p:spPr>
          <a:xfrm>
            <a:off x="4641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QI vs. Research</a:t>
            </a:r>
            <a:endParaRPr sz="3400">
              <a:solidFill>
                <a:schemeClr val="dk2"/>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pic>
        <p:nvPicPr>
          <p:cNvPr id="460" name="Google Shape;460;p66"/>
          <p:cNvPicPr preferRelativeResize="0"/>
          <p:nvPr/>
        </p:nvPicPr>
        <p:blipFill>
          <a:blip r:embed="rId3">
            <a:alphaModFix/>
          </a:blip>
          <a:stretch>
            <a:fillRect/>
          </a:stretch>
        </p:blipFill>
        <p:spPr>
          <a:xfrm>
            <a:off x="311725" y="1561725"/>
            <a:ext cx="8570900" cy="3014100"/>
          </a:xfrm>
          <a:prstGeom prst="rect">
            <a:avLst/>
          </a:prstGeom>
          <a:noFill/>
          <a:ln>
            <a:noFill/>
          </a:ln>
        </p:spPr>
      </p:pic>
      <p:sp>
        <p:nvSpPr>
          <p:cNvPr id="461" name="Google Shape;461;p6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QI vs. Quality Assurance (QA)</a:t>
            </a:r>
            <a:endParaRPr sz="3400">
              <a:solidFill>
                <a:schemeClr val="dk2"/>
              </a:solidFill>
            </a:endParaRPr>
          </a:p>
        </p:txBody>
      </p:sp>
      <p:sp>
        <p:nvSpPr>
          <p:cNvPr id="2" name="TextBox 1">
            <a:extLst>
              <a:ext uri="{FF2B5EF4-FFF2-40B4-BE49-F238E27FC236}">
                <a16:creationId xmlns:a16="http://schemas.microsoft.com/office/drawing/2014/main" id="{BD09B2DF-165F-D58C-F0A6-94CAC42D5399}"/>
              </a:ext>
            </a:extLst>
          </p:cNvPr>
          <p:cNvSpPr txBox="1"/>
          <p:nvPr/>
        </p:nvSpPr>
        <p:spPr>
          <a:xfrm>
            <a:off x="446567" y="4752753"/>
            <a:ext cx="8385733" cy="338554"/>
          </a:xfrm>
          <a:prstGeom prst="rect">
            <a:avLst/>
          </a:prstGeom>
          <a:noFill/>
        </p:spPr>
        <p:txBody>
          <a:bodyPr wrap="square" rtlCol="0">
            <a:spAutoFit/>
          </a:bodyPr>
          <a:lstStyle/>
          <a:p>
            <a:r>
              <a:rPr lang="en-US" sz="800" dirty="0">
                <a:solidFill>
                  <a:schemeClr val="bg1">
                    <a:lumMod val="65000"/>
                  </a:schemeClr>
                </a:solidFill>
              </a:rPr>
              <a:t>Image by Dr. Scoville, Dr. Lloyd. Retrieved from https://www.researchgate.net/figure/Quality-assurance-versus-quality-improvement-Source-Institute-for-healthcare_fig1_262777687. Creative Common License Associated https://www.researchgate.net/figure/Quality-assurance-versus-quality-improvement-Source-Institute-for-healthcare_fig1_262777687 </a:t>
            </a:r>
            <a:endParaRPr lang="en-CA" sz="800" dirty="0">
              <a:solidFill>
                <a:schemeClr val="bg1">
                  <a:lumMod val="65000"/>
                </a:schemeClr>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77"/>
        <p:cNvGrpSpPr/>
        <p:nvPr/>
      </p:nvGrpSpPr>
      <p:grpSpPr>
        <a:xfrm>
          <a:off x="0" y="0"/>
          <a:ext cx="0" cy="0"/>
          <a:chOff x="0" y="0"/>
          <a:chExt cx="0" cy="0"/>
        </a:xfrm>
      </p:grpSpPr>
      <p:sp>
        <p:nvSpPr>
          <p:cNvPr id="478" name="Google Shape;478;p69"/>
          <p:cNvSpPr txBox="1">
            <a:spLocks noGrp="1"/>
          </p:cNvSpPr>
          <p:nvPr>
            <p:ph type="title" idx="4294967295"/>
          </p:nvPr>
        </p:nvSpPr>
        <p:spPr>
          <a:xfrm>
            <a:off x="311700" y="445025"/>
            <a:ext cx="8520600" cy="1416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400" b="1">
                <a:solidFill>
                  <a:schemeClr val="lt1"/>
                </a:solidFill>
              </a:rPr>
              <a:t>Objective #6</a:t>
            </a:r>
            <a:br>
              <a:rPr lang="en" sz="3400">
                <a:solidFill>
                  <a:schemeClr val="lt1"/>
                </a:solidFill>
              </a:rPr>
            </a:br>
            <a:r>
              <a:rPr lang="en" sz="2400">
                <a:solidFill>
                  <a:schemeClr val="lt1"/>
                </a:solidFill>
              </a:rPr>
              <a:t>Differentiate between QI, QA, and research.</a:t>
            </a:r>
            <a:endParaRPr sz="2400" b="0">
              <a:solidFill>
                <a:schemeClr val="lt1"/>
              </a:solidFill>
            </a:endParaRPr>
          </a:p>
        </p:txBody>
      </p:sp>
      <p:sp>
        <p:nvSpPr>
          <p:cNvPr id="479" name="Google Shape;479;p69"/>
          <p:cNvSpPr txBox="1">
            <a:spLocks noGrp="1"/>
          </p:cNvSpPr>
          <p:nvPr>
            <p:ph type="body" idx="4294967295"/>
          </p:nvPr>
        </p:nvSpPr>
        <p:spPr>
          <a:xfrm>
            <a:off x="362825" y="1769025"/>
            <a:ext cx="8318700" cy="2679000"/>
          </a:xfrm>
          <a:prstGeom prst="rect">
            <a:avLst/>
          </a:prstGeom>
        </p:spPr>
        <p:txBody>
          <a:bodyPr spcFirstLastPara="1" wrap="square" lIns="91425" tIns="91425" rIns="91425" bIns="91425" anchor="t" anchorCtr="0">
            <a:normAutofit lnSpcReduction="10000"/>
          </a:bodyPr>
          <a:lstStyle/>
          <a:p>
            <a:pPr marL="457200" lvl="0" indent="-361950" algn="l" rtl="0">
              <a:lnSpc>
                <a:spcPct val="115000"/>
              </a:lnSpc>
              <a:spcBef>
                <a:spcPts val="0"/>
              </a:spcBef>
              <a:spcAft>
                <a:spcPts val="0"/>
              </a:spcAft>
              <a:buClr>
                <a:schemeClr val="lt1"/>
              </a:buClr>
              <a:buSzPts val="2100"/>
              <a:buChar char="●"/>
            </a:pPr>
            <a:r>
              <a:rPr lang="en" sz="2100">
                <a:solidFill>
                  <a:schemeClr val="lt1"/>
                </a:solidFill>
              </a:rPr>
              <a:t>Research often pushes the limits of </a:t>
            </a:r>
            <a:r>
              <a:rPr lang="en" sz="2100" b="1">
                <a:solidFill>
                  <a:schemeClr val="lt1"/>
                </a:solidFill>
              </a:rPr>
              <a:t>existing </a:t>
            </a:r>
            <a:br>
              <a:rPr lang="en" sz="2100" b="1">
                <a:solidFill>
                  <a:schemeClr val="lt1"/>
                </a:solidFill>
              </a:rPr>
            </a:br>
            <a:r>
              <a:rPr lang="en" sz="2100">
                <a:solidFill>
                  <a:schemeClr val="lt1"/>
                </a:solidFill>
              </a:rPr>
              <a:t>knowledge &amp; tools.</a:t>
            </a:r>
            <a:endParaRPr sz="2100">
              <a:solidFill>
                <a:schemeClr val="lt1"/>
              </a:solidFill>
            </a:endParaRPr>
          </a:p>
          <a:p>
            <a:pPr marL="457200" lvl="0" indent="-361950" algn="l" rtl="0">
              <a:lnSpc>
                <a:spcPct val="115000"/>
              </a:lnSpc>
              <a:spcBef>
                <a:spcPts val="1000"/>
              </a:spcBef>
              <a:spcAft>
                <a:spcPts val="0"/>
              </a:spcAft>
              <a:buClr>
                <a:schemeClr val="lt1"/>
              </a:buClr>
              <a:buSzPts val="2100"/>
              <a:buChar char="●"/>
            </a:pPr>
            <a:r>
              <a:rPr lang="en" sz="2100">
                <a:solidFill>
                  <a:schemeClr val="lt1"/>
                </a:solidFill>
              </a:rPr>
              <a:t>QA is focused on </a:t>
            </a:r>
            <a:r>
              <a:rPr lang="en" sz="2100" b="1">
                <a:solidFill>
                  <a:schemeClr val="lt1"/>
                </a:solidFill>
              </a:rPr>
              <a:t>reducing errors</a:t>
            </a:r>
            <a:r>
              <a:rPr lang="en" sz="2100">
                <a:solidFill>
                  <a:schemeClr val="lt1"/>
                </a:solidFill>
              </a:rPr>
              <a:t> to a benchmark, </a:t>
            </a:r>
            <a:br>
              <a:rPr lang="en" sz="2100">
                <a:solidFill>
                  <a:schemeClr val="lt1"/>
                </a:solidFill>
              </a:rPr>
            </a:br>
            <a:r>
              <a:rPr lang="en" sz="2100">
                <a:solidFill>
                  <a:schemeClr val="lt1"/>
                </a:solidFill>
              </a:rPr>
              <a:t>not improving the whole system.</a:t>
            </a:r>
            <a:endParaRPr sz="2100">
              <a:solidFill>
                <a:schemeClr val="lt1"/>
              </a:solidFill>
            </a:endParaRPr>
          </a:p>
          <a:p>
            <a:pPr marL="457200" lvl="0" indent="-361950" algn="l" rtl="0">
              <a:lnSpc>
                <a:spcPct val="115000"/>
              </a:lnSpc>
              <a:spcBef>
                <a:spcPts val="1000"/>
              </a:spcBef>
              <a:spcAft>
                <a:spcPts val="1000"/>
              </a:spcAft>
              <a:buClr>
                <a:schemeClr val="lt1"/>
              </a:buClr>
              <a:buSzPts val="2100"/>
              <a:buChar char="●"/>
            </a:pPr>
            <a:r>
              <a:rPr lang="en" sz="2100">
                <a:solidFill>
                  <a:schemeClr val="lt1"/>
                </a:solidFill>
              </a:rPr>
              <a:t>QI often focuses on improving </a:t>
            </a:r>
            <a:r>
              <a:rPr lang="en" sz="2100" b="1">
                <a:solidFill>
                  <a:schemeClr val="lt1"/>
                </a:solidFill>
              </a:rPr>
              <a:t>how we implement</a:t>
            </a:r>
            <a:r>
              <a:rPr lang="en" sz="2100">
                <a:solidFill>
                  <a:schemeClr val="lt1"/>
                </a:solidFill>
              </a:rPr>
              <a:t> </a:t>
            </a:r>
            <a:br>
              <a:rPr lang="en" sz="2100">
                <a:solidFill>
                  <a:schemeClr val="lt1"/>
                </a:solidFill>
              </a:rPr>
            </a:br>
            <a:r>
              <a:rPr lang="en" sz="2100">
                <a:solidFill>
                  <a:schemeClr val="lt1"/>
                </a:solidFill>
              </a:rPr>
              <a:t>the standard of care.</a:t>
            </a:r>
            <a:endParaRPr sz="2100">
              <a:solidFill>
                <a:schemeClr val="lt1"/>
              </a:solidFill>
            </a:endParaRPr>
          </a:p>
        </p:txBody>
      </p:sp>
      <p:cxnSp>
        <p:nvCxnSpPr>
          <p:cNvPr id="480" name="Google Shape;480;p69"/>
          <p:cNvCxnSpPr/>
          <p:nvPr/>
        </p:nvCxnSpPr>
        <p:spPr>
          <a:xfrm>
            <a:off x="-10225" y="1595200"/>
            <a:ext cx="9162000" cy="0"/>
          </a:xfrm>
          <a:prstGeom prst="straightConnector1">
            <a:avLst/>
          </a:prstGeom>
          <a:noFill/>
          <a:ln w="19050" cap="flat" cmpd="sng">
            <a:solidFill>
              <a:schemeClr val="lt2"/>
            </a:solidFill>
            <a:prstDash val="solid"/>
            <a:round/>
            <a:headEnd type="none" w="med" len="med"/>
            <a:tailEnd type="none" w="med" len="med"/>
          </a:ln>
        </p:spPr>
      </p:cxn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Google Shape;485;p70"/>
          <p:cNvSpPr txBox="1">
            <a:spLocks noGrp="1"/>
          </p:cNvSpPr>
          <p:nvPr>
            <p:ph type="title"/>
          </p:nvPr>
        </p:nvSpPr>
        <p:spPr>
          <a:xfrm>
            <a:off x="510450" y="2209800"/>
            <a:ext cx="8123100" cy="778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100" b="1"/>
              <a:t>Objective #7</a:t>
            </a:r>
            <a:endParaRPr sz="5100"/>
          </a:p>
        </p:txBody>
      </p:sp>
      <p:sp>
        <p:nvSpPr>
          <p:cNvPr id="486" name="Google Shape;486;p70"/>
          <p:cNvSpPr txBox="1"/>
          <p:nvPr/>
        </p:nvSpPr>
        <p:spPr>
          <a:xfrm>
            <a:off x="600025" y="3001700"/>
            <a:ext cx="5901600" cy="1070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877">
                <a:solidFill>
                  <a:schemeClr val="lt1"/>
                </a:solidFill>
                <a:latin typeface="Proxima Nova"/>
                <a:ea typeface="Proxima Nova"/>
                <a:cs typeface="Proxima Nova"/>
                <a:sym typeface="Proxima Nova"/>
              </a:rPr>
              <a:t>Identify your next steps to achieve training requirements.</a:t>
            </a:r>
            <a:endParaRPr>
              <a:latin typeface="Proxima Nova"/>
              <a:ea typeface="Proxima Nova"/>
              <a:cs typeface="Proxima Nova"/>
              <a:sym typeface="Proxima Nov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7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Psychiatry Training Experiences</a:t>
            </a:r>
            <a:endParaRPr sz="3400"/>
          </a:p>
        </p:txBody>
      </p:sp>
      <p:sp>
        <p:nvSpPr>
          <p:cNvPr id="492" name="Google Shape;492;p71"/>
          <p:cNvSpPr txBox="1">
            <a:spLocks noGrp="1"/>
          </p:cNvSpPr>
          <p:nvPr>
            <p:ph type="body" idx="1"/>
          </p:nvPr>
        </p:nvSpPr>
        <p:spPr>
          <a:xfrm>
            <a:off x="311700" y="1152475"/>
            <a:ext cx="4260300" cy="39909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sz="2400" b="1"/>
              <a:t>FOUNDATIONS OF DISCIPLINE </a:t>
            </a:r>
            <a:endParaRPr sz="2400" b="1"/>
          </a:p>
          <a:p>
            <a:pPr marL="0" lvl="0" indent="0" algn="l" rtl="0">
              <a:spcBef>
                <a:spcPts val="1200"/>
              </a:spcBef>
              <a:spcAft>
                <a:spcPts val="0"/>
              </a:spcAft>
              <a:buNone/>
            </a:pPr>
            <a:r>
              <a:rPr lang="en" sz="2400" i="1"/>
              <a:t>Required</a:t>
            </a:r>
            <a:endParaRPr sz="2400" i="1"/>
          </a:p>
          <a:p>
            <a:pPr marL="457200" lvl="0" indent="-358140" algn="l" rtl="0">
              <a:spcBef>
                <a:spcPts val="1200"/>
              </a:spcBef>
              <a:spcAft>
                <a:spcPts val="0"/>
              </a:spcAft>
              <a:buSzPct val="100000"/>
              <a:buChar char="●"/>
            </a:pPr>
            <a:r>
              <a:rPr lang="en" sz="2400"/>
              <a:t>2.1.21. Principles of patient safety and quality assurance and improvement</a:t>
            </a:r>
            <a:endParaRPr sz="2400"/>
          </a:p>
          <a:p>
            <a:pPr marL="457200" lvl="0" indent="-358140" algn="l" rtl="0">
              <a:spcBef>
                <a:spcPts val="0"/>
              </a:spcBef>
              <a:spcAft>
                <a:spcPts val="0"/>
              </a:spcAft>
              <a:buSzPct val="100000"/>
              <a:buChar char="●"/>
            </a:pPr>
            <a:r>
              <a:rPr lang="en" sz="2400"/>
              <a:t>2.1.21.1. Principles of Plan-Do-Study-Act (PDSA)</a:t>
            </a:r>
            <a:endParaRPr sz="2400"/>
          </a:p>
          <a:p>
            <a:pPr marL="0" lvl="0" indent="0" algn="l" rtl="0">
              <a:spcBef>
                <a:spcPts val="1200"/>
              </a:spcBef>
              <a:spcAft>
                <a:spcPts val="0"/>
              </a:spcAft>
              <a:buNone/>
            </a:pPr>
            <a:r>
              <a:rPr lang="en" sz="2400" i="1"/>
              <a:t>Recommended: </a:t>
            </a:r>
            <a:endParaRPr sz="2400" i="1"/>
          </a:p>
          <a:p>
            <a:pPr marL="457200" lvl="0" indent="-358140" algn="l" rtl="0">
              <a:spcBef>
                <a:spcPts val="1200"/>
              </a:spcBef>
              <a:spcAft>
                <a:spcPts val="0"/>
              </a:spcAft>
              <a:buSzPct val="100000"/>
              <a:buChar char="●"/>
            </a:pPr>
            <a:r>
              <a:rPr lang="en" sz="2400"/>
              <a:t>4.2. Participation in quality improvement (QI) rounds</a:t>
            </a:r>
            <a:endParaRPr/>
          </a:p>
        </p:txBody>
      </p:sp>
      <p:sp>
        <p:nvSpPr>
          <p:cNvPr id="493" name="Google Shape;493;p71"/>
          <p:cNvSpPr txBox="1">
            <a:spLocks noGrp="1"/>
          </p:cNvSpPr>
          <p:nvPr>
            <p:ph type="body" idx="2"/>
          </p:nvPr>
        </p:nvSpPr>
        <p:spPr>
          <a:xfrm>
            <a:off x="4832400" y="1152475"/>
            <a:ext cx="3999900" cy="39909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sz="2400" b="1"/>
              <a:t>CORE OF DISCIPLINE</a:t>
            </a:r>
            <a:endParaRPr sz="2400" b="1"/>
          </a:p>
          <a:p>
            <a:pPr marL="457200" lvl="0" indent="-358140" algn="l" rtl="0">
              <a:spcBef>
                <a:spcPts val="1200"/>
              </a:spcBef>
              <a:spcAft>
                <a:spcPts val="0"/>
              </a:spcAft>
              <a:buSzPct val="100000"/>
              <a:buChar char="●"/>
            </a:pPr>
            <a:r>
              <a:rPr lang="en" sz="2400"/>
              <a:t>2.4. Participation in QI rounds</a:t>
            </a:r>
            <a:endParaRPr sz="2400"/>
          </a:p>
          <a:p>
            <a:pPr marL="457200" lvl="0" indent="-358140" algn="l" rtl="0">
              <a:spcBef>
                <a:spcPts val="0"/>
              </a:spcBef>
              <a:spcAft>
                <a:spcPts val="0"/>
              </a:spcAft>
              <a:buSzPct val="100000"/>
              <a:buChar char="●"/>
            </a:pPr>
            <a:r>
              <a:rPr lang="en" sz="2400"/>
              <a:t>2.5. Scholarly activity, including research, quality assurance, or education</a:t>
            </a:r>
            <a:endParaRPr sz="2400"/>
          </a:p>
          <a:p>
            <a:pPr marL="0" lvl="0" indent="0" algn="l" rtl="0">
              <a:spcBef>
                <a:spcPts val="1200"/>
              </a:spcBef>
              <a:spcAft>
                <a:spcPts val="0"/>
              </a:spcAft>
              <a:buNone/>
            </a:pPr>
            <a:r>
              <a:rPr lang="en" sz="2400" b="1"/>
              <a:t>TRANSITION TO PRACTICE</a:t>
            </a:r>
            <a:endParaRPr sz="2400" b="1"/>
          </a:p>
          <a:p>
            <a:pPr marL="457200" lvl="0" indent="-358140" algn="l" rtl="0">
              <a:spcBef>
                <a:spcPts val="1200"/>
              </a:spcBef>
              <a:spcAft>
                <a:spcPts val="0"/>
              </a:spcAft>
              <a:buSzPct val="100000"/>
              <a:buChar char="●"/>
            </a:pPr>
            <a:r>
              <a:rPr lang="en" sz="2400"/>
              <a:t>4.1. Participation in a project evaluating costs of patient treatment in different settings</a:t>
            </a:r>
            <a:endParaRPr sz="2400"/>
          </a:p>
          <a:p>
            <a:pPr marL="457200" lvl="0" indent="-358140" algn="l" rtl="0">
              <a:spcBef>
                <a:spcPts val="0"/>
              </a:spcBef>
              <a:spcAft>
                <a:spcPts val="0"/>
              </a:spcAft>
              <a:buSzPct val="100000"/>
              <a:buChar char="●"/>
            </a:pPr>
            <a:r>
              <a:rPr lang="en" sz="2400"/>
              <a:t>4.2. Participation in a quality improvement initiative</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74"/>
          <p:cNvSpPr txBox="1">
            <a:spLocks noGrp="1"/>
          </p:cNvSpPr>
          <p:nvPr>
            <p:ph type="title"/>
          </p:nvPr>
        </p:nvSpPr>
        <p:spPr>
          <a:xfrm>
            <a:off x="311700" y="686675"/>
            <a:ext cx="8520600" cy="1917900"/>
          </a:xfrm>
          <a:prstGeom prst="rect">
            <a:avLst/>
          </a:prstGeom>
        </p:spPr>
        <p:txBody>
          <a:bodyPr spcFirstLastPara="1" wrap="square" lIns="91425" tIns="91425" rIns="91425" bIns="91425" anchor="ctr" anchorCtr="0">
            <a:noAutofit/>
          </a:bodyPr>
          <a:lstStyle/>
          <a:p>
            <a:pPr marL="0" lvl="0" indent="0" algn="l" rtl="0">
              <a:lnSpc>
                <a:spcPct val="80000"/>
              </a:lnSpc>
              <a:spcBef>
                <a:spcPts val="0"/>
              </a:spcBef>
              <a:spcAft>
                <a:spcPts val="0"/>
              </a:spcAft>
              <a:buSzPts val="990"/>
              <a:buNone/>
            </a:pPr>
            <a:r>
              <a:rPr lang="en" sz="5100"/>
              <a:t>Please complete </a:t>
            </a:r>
            <a:br>
              <a:rPr lang="en" sz="5100"/>
            </a:br>
            <a:r>
              <a:rPr lang="en" sz="5100"/>
              <a:t>today’s evaluation.</a:t>
            </a:r>
            <a:endParaRPr sz="5100"/>
          </a:p>
        </p:txBody>
      </p:sp>
      <p:sp>
        <p:nvSpPr>
          <p:cNvPr id="511" name="Google Shape;511;p74"/>
          <p:cNvSpPr txBox="1">
            <a:spLocks noGrp="1"/>
          </p:cNvSpPr>
          <p:nvPr>
            <p:ph type="body" idx="1"/>
          </p:nvPr>
        </p:nvSpPr>
        <p:spPr>
          <a:xfrm>
            <a:off x="387900" y="2409025"/>
            <a:ext cx="7664700" cy="16695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SzPts val="770"/>
              <a:buNone/>
            </a:pPr>
            <a:r>
              <a:rPr lang="en" sz="1600" i="1" dirty="0"/>
              <a:t>Your feedback will be invaluable to strengthen QI education for future learners! </a:t>
            </a:r>
            <a:endParaRPr sz="1600"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8"/>
          <p:cNvSpPr txBox="1">
            <a:spLocks noGrp="1"/>
          </p:cNvSpPr>
          <p:nvPr>
            <p:ph type="title"/>
          </p:nvPr>
        </p:nvSpPr>
        <p:spPr>
          <a:xfrm>
            <a:off x="510450" y="2209800"/>
            <a:ext cx="8123100" cy="778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100" b="1"/>
              <a:t>Objective #2</a:t>
            </a:r>
            <a:endParaRPr sz="5100"/>
          </a:p>
        </p:txBody>
      </p:sp>
      <p:sp>
        <p:nvSpPr>
          <p:cNvPr id="92" name="Google Shape;92;p18"/>
          <p:cNvSpPr txBox="1"/>
          <p:nvPr/>
        </p:nvSpPr>
        <p:spPr>
          <a:xfrm>
            <a:off x="600025" y="3001700"/>
            <a:ext cx="5901600" cy="627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877">
                <a:solidFill>
                  <a:schemeClr val="lt1"/>
                </a:solidFill>
                <a:latin typeface="Proxima Nova"/>
                <a:ea typeface="Proxima Nova"/>
                <a:cs typeface="Proxima Nova"/>
                <a:sym typeface="Proxima Nova"/>
              </a:rPr>
              <a:t>Describe the dimensions of quality.</a:t>
            </a:r>
            <a:endParaRPr>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318775" y="621300"/>
            <a:ext cx="5797500" cy="8466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3400" b="1"/>
              <a:t>Case Study</a:t>
            </a:r>
            <a:endParaRPr sz="3400"/>
          </a:p>
        </p:txBody>
      </p:sp>
      <p:sp>
        <p:nvSpPr>
          <p:cNvPr id="98" name="Google Shape;98;p19"/>
          <p:cNvSpPr txBox="1">
            <a:spLocks noGrp="1"/>
          </p:cNvSpPr>
          <p:nvPr>
            <p:ph type="body" idx="4294967295"/>
          </p:nvPr>
        </p:nvSpPr>
        <p:spPr>
          <a:xfrm>
            <a:off x="383425" y="1467900"/>
            <a:ext cx="8520600" cy="307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accent2"/>
                </a:solidFill>
              </a:rPr>
              <a:t>You are a full</a:t>
            </a:r>
            <a:r>
              <a:rPr lang="en">
                <a:solidFill>
                  <a:schemeClr val="accent2"/>
                </a:solidFill>
              </a:rPr>
              <a:t>-</a:t>
            </a:r>
            <a:r>
              <a:rPr lang="en" sz="1800">
                <a:solidFill>
                  <a:schemeClr val="accent2"/>
                </a:solidFill>
              </a:rPr>
              <a:t>time outpatient psychiatrist working in a busy private group</a:t>
            </a:r>
            <a:r>
              <a:rPr lang="en">
                <a:solidFill>
                  <a:schemeClr val="accent2"/>
                </a:solidFill>
              </a:rPr>
              <a:t> </a:t>
            </a:r>
            <a:r>
              <a:rPr lang="en" sz="1800">
                <a:solidFill>
                  <a:schemeClr val="accent2"/>
                </a:solidFill>
              </a:rPr>
              <a:t>practice. </a:t>
            </a:r>
            <a:endParaRPr sz="1800">
              <a:solidFill>
                <a:schemeClr val="accent2"/>
              </a:solidFill>
            </a:endParaRPr>
          </a:p>
          <a:p>
            <a:pPr marL="0" lvl="0" indent="0" algn="l" rtl="0">
              <a:spcBef>
                <a:spcPts val="1200"/>
              </a:spcBef>
              <a:spcAft>
                <a:spcPts val="0"/>
              </a:spcAft>
              <a:buNone/>
            </a:pPr>
            <a:r>
              <a:rPr lang="en" sz="1800">
                <a:solidFill>
                  <a:schemeClr val="accent2"/>
                </a:solidFill>
              </a:rPr>
              <a:t>Today, your </a:t>
            </a:r>
            <a:r>
              <a:rPr lang="en">
                <a:solidFill>
                  <a:schemeClr val="accent2"/>
                </a:solidFill>
              </a:rPr>
              <a:t>morning </a:t>
            </a:r>
            <a:r>
              <a:rPr lang="en" sz="1800">
                <a:solidFill>
                  <a:schemeClr val="accent2"/>
                </a:solidFill>
              </a:rPr>
              <a:t>is wide open after your patient scheduled for a </a:t>
            </a:r>
            <a:r>
              <a:rPr lang="en">
                <a:solidFill>
                  <a:schemeClr val="accent2"/>
                </a:solidFill>
              </a:rPr>
              <a:t>10</a:t>
            </a:r>
            <a:r>
              <a:rPr lang="en" sz="1800">
                <a:solidFill>
                  <a:schemeClr val="accent2"/>
                </a:solidFill>
              </a:rPr>
              <a:t>:00 </a:t>
            </a:r>
            <a:r>
              <a:rPr lang="en">
                <a:solidFill>
                  <a:schemeClr val="accent2"/>
                </a:solidFill>
              </a:rPr>
              <a:t>A</a:t>
            </a:r>
            <a:r>
              <a:rPr lang="en" sz="1800">
                <a:solidFill>
                  <a:schemeClr val="accent2"/>
                </a:solidFill>
              </a:rPr>
              <a:t>M consultation did not present to the clinic. This is the </a:t>
            </a:r>
            <a:r>
              <a:rPr lang="en">
                <a:solidFill>
                  <a:schemeClr val="accent2"/>
                </a:solidFill>
              </a:rPr>
              <a:t>5</a:t>
            </a:r>
            <a:r>
              <a:rPr lang="en" sz="1800">
                <a:solidFill>
                  <a:schemeClr val="accent2"/>
                </a:solidFill>
              </a:rPr>
              <a:t>th missed appointment you have had in the past week. </a:t>
            </a:r>
            <a:endParaRPr sz="1800">
              <a:solidFill>
                <a:schemeClr val="accent2"/>
              </a:solidFill>
            </a:endParaRPr>
          </a:p>
          <a:p>
            <a:pPr marL="0" lvl="0" indent="0" algn="l" rtl="0">
              <a:spcBef>
                <a:spcPts val="1200"/>
              </a:spcBef>
              <a:spcAft>
                <a:spcPts val="1200"/>
              </a:spcAft>
              <a:buNone/>
            </a:pPr>
            <a:r>
              <a:rPr lang="en" b="1">
                <a:solidFill>
                  <a:schemeClr val="accent2"/>
                </a:solidFill>
              </a:rPr>
              <a:t>How can we use quality improvement methodology to address this</a:t>
            </a:r>
            <a:r>
              <a:rPr lang="en" sz="1800" b="1">
                <a:solidFill>
                  <a:schemeClr val="accent2"/>
                </a:solidFill>
              </a:rPr>
              <a:t>? </a:t>
            </a:r>
            <a:endParaRPr sz="1800" b="1">
              <a:solidFill>
                <a:schemeClr val="accent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0"/>
          <p:cNvSpPr txBox="1">
            <a:spLocks noGrp="1"/>
          </p:cNvSpPr>
          <p:nvPr>
            <p:ph type="title"/>
          </p:nvPr>
        </p:nvSpPr>
        <p:spPr>
          <a:xfrm>
            <a:off x="3117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The Dimensions of Quality</a:t>
            </a:r>
            <a:endParaRPr sz="3400">
              <a:solidFill>
                <a:schemeClr val="dk2"/>
              </a:solidFill>
            </a:endParaRPr>
          </a:p>
        </p:txBody>
      </p:sp>
      <p:sp>
        <p:nvSpPr>
          <p:cNvPr id="104" name="Google Shape;104;p20"/>
          <p:cNvSpPr txBox="1">
            <a:spLocks noGrp="1"/>
          </p:cNvSpPr>
          <p:nvPr>
            <p:ph type="body" idx="4294967295"/>
          </p:nvPr>
        </p:nvSpPr>
        <p:spPr>
          <a:xfrm>
            <a:off x="387900" y="1304875"/>
            <a:ext cx="8024400" cy="3147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000" b="1"/>
              <a:t>Quality Gap</a:t>
            </a:r>
            <a:r>
              <a:rPr lang="en" sz="2000"/>
              <a:t>: Any situation where there is a difference between current outcomes and what you can theoretically achieve.</a:t>
            </a:r>
            <a:endParaRPr sz="2000"/>
          </a:p>
          <a:p>
            <a:pPr marL="0" lvl="0" indent="0" algn="l" rtl="0">
              <a:spcBef>
                <a:spcPts val="1200"/>
              </a:spcBef>
              <a:spcAft>
                <a:spcPts val="1200"/>
              </a:spcAft>
              <a:buNone/>
            </a:pPr>
            <a:endParaRPr sz="2000" b="1"/>
          </a:p>
        </p:txBody>
      </p:sp>
      <p:sp>
        <p:nvSpPr>
          <p:cNvPr id="105" name="Google Shape;105;p20"/>
          <p:cNvSpPr/>
          <p:nvPr/>
        </p:nvSpPr>
        <p:spPr>
          <a:xfrm>
            <a:off x="731700" y="2440450"/>
            <a:ext cx="2239200" cy="1029000"/>
          </a:xfrm>
          <a:prstGeom prst="roundRect">
            <a:avLst>
              <a:gd name="adj" fmla="val 16667"/>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Roboto"/>
                <a:ea typeface="Roboto"/>
                <a:cs typeface="Roboto"/>
                <a:sym typeface="Roboto"/>
              </a:rPr>
              <a:t>Safety</a:t>
            </a:r>
            <a:endParaRPr sz="2000">
              <a:solidFill>
                <a:schemeClr val="lt1"/>
              </a:solidFill>
              <a:latin typeface="Roboto"/>
              <a:ea typeface="Roboto"/>
              <a:cs typeface="Roboto"/>
              <a:sym typeface="Roboto"/>
            </a:endParaRPr>
          </a:p>
        </p:txBody>
      </p:sp>
      <p:sp>
        <p:nvSpPr>
          <p:cNvPr id="106" name="Google Shape;106;p20"/>
          <p:cNvSpPr/>
          <p:nvPr/>
        </p:nvSpPr>
        <p:spPr>
          <a:xfrm>
            <a:off x="731700" y="3719500"/>
            <a:ext cx="2239200" cy="1029000"/>
          </a:xfrm>
          <a:prstGeom prst="roundRect">
            <a:avLst>
              <a:gd name="adj" fmla="val 16667"/>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Roboto"/>
                <a:ea typeface="Roboto"/>
                <a:cs typeface="Roboto"/>
                <a:sym typeface="Roboto"/>
              </a:rPr>
              <a:t>Efficiency</a:t>
            </a:r>
            <a:endParaRPr sz="2000">
              <a:solidFill>
                <a:schemeClr val="lt1"/>
              </a:solidFill>
              <a:latin typeface="Roboto"/>
              <a:ea typeface="Roboto"/>
              <a:cs typeface="Roboto"/>
              <a:sym typeface="Roboto"/>
            </a:endParaRPr>
          </a:p>
        </p:txBody>
      </p:sp>
      <p:sp>
        <p:nvSpPr>
          <p:cNvPr id="107" name="Google Shape;107;p20"/>
          <p:cNvSpPr/>
          <p:nvPr/>
        </p:nvSpPr>
        <p:spPr>
          <a:xfrm>
            <a:off x="3452400" y="2440450"/>
            <a:ext cx="2239200" cy="1029000"/>
          </a:xfrm>
          <a:prstGeom prst="roundRect">
            <a:avLst>
              <a:gd name="adj" fmla="val 16667"/>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Roboto"/>
                <a:ea typeface="Roboto"/>
                <a:cs typeface="Roboto"/>
                <a:sym typeface="Roboto"/>
              </a:rPr>
              <a:t>Patient-Centered</a:t>
            </a:r>
            <a:endParaRPr sz="2000">
              <a:solidFill>
                <a:schemeClr val="lt1"/>
              </a:solidFill>
              <a:latin typeface="Roboto"/>
              <a:ea typeface="Roboto"/>
              <a:cs typeface="Roboto"/>
              <a:sym typeface="Roboto"/>
            </a:endParaRPr>
          </a:p>
        </p:txBody>
      </p:sp>
      <p:sp>
        <p:nvSpPr>
          <p:cNvPr id="108" name="Google Shape;108;p20"/>
          <p:cNvSpPr/>
          <p:nvPr/>
        </p:nvSpPr>
        <p:spPr>
          <a:xfrm>
            <a:off x="3452400" y="3719500"/>
            <a:ext cx="2239200" cy="1029000"/>
          </a:xfrm>
          <a:prstGeom prst="roundRect">
            <a:avLst>
              <a:gd name="adj" fmla="val 16667"/>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Roboto"/>
                <a:ea typeface="Roboto"/>
                <a:cs typeface="Roboto"/>
                <a:sym typeface="Roboto"/>
              </a:rPr>
              <a:t>Effectiveness</a:t>
            </a:r>
            <a:endParaRPr sz="2000">
              <a:solidFill>
                <a:schemeClr val="lt1"/>
              </a:solidFill>
              <a:latin typeface="Roboto"/>
              <a:ea typeface="Roboto"/>
              <a:cs typeface="Roboto"/>
              <a:sym typeface="Roboto"/>
            </a:endParaRPr>
          </a:p>
        </p:txBody>
      </p:sp>
      <p:sp>
        <p:nvSpPr>
          <p:cNvPr id="109" name="Google Shape;109;p20"/>
          <p:cNvSpPr/>
          <p:nvPr/>
        </p:nvSpPr>
        <p:spPr>
          <a:xfrm>
            <a:off x="6173100" y="2440450"/>
            <a:ext cx="2239200" cy="1029000"/>
          </a:xfrm>
          <a:prstGeom prst="roundRect">
            <a:avLst>
              <a:gd name="adj" fmla="val 16667"/>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Roboto"/>
                <a:ea typeface="Roboto"/>
                <a:cs typeface="Roboto"/>
                <a:sym typeface="Roboto"/>
              </a:rPr>
              <a:t>Equity</a:t>
            </a:r>
            <a:endParaRPr sz="2000">
              <a:solidFill>
                <a:schemeClr val="lt1"/>
              </a:solidFill>
              <a:latin typeface="Roboto"/>
              <a:ea typeface="Roboto"/>
              <a:cs typeface="Roboto"/>
              <a:sym typeface="Roboto"/>
            </a:endParaRPr>
          </a:p>
        </p:txBody>
      </p:sp>
      <p:sp>
        <p:nvSpPr>
          <p:cNvPr id="110" name="Google Shape;110;p20"/>
          <p:cNvSpPr/>
          <p:nvPr/>
        </p:nvSpPr>
        <p:spPr>
          <a:xfrm>
            <a:off x="6173100" y="3719500"/>
            <a:ext cx="2239200" cy="1029000"/>
          </a:xfrm>
          <a:prstGeom prst="roundRect">
            <a:avLst>
              <a:gd name="adj" fmla="val 16667"/>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Roboto"/>
                <a:ea typeface="Roboto"/>
                <a:cs typeface="Roboto"/>
                <a:sym typeface="Roboto"/>
              </a:rPr>
              <a:t>Timely</a:t>
            </a:r>
            <a:endParaRPr sz="2000">
              <a:solidFill>
                <a:schemeClr val="lt1"/>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fade">
                                      <p:cBhvr>
                                        <p:cTn id="7"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1"/>
          <p:cNvSpPr txBox="1">
            <a:spLocks noGrp="1"/>
          </p:cNvSpPr>
          <p:nvPr>
            <p:ph type="body" idx="1"/>
          </p:nvPr>
        </p:nvSpPr>
        <p:spPr>
          <a:xfrm>
            <a:off x="440000" y="1398800"/>
            <a:ext cx="8520600" cy="24357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b="1"/>
              <a:t>Near-Miss Event</a:t>
            </a:r>
            <a:r>
              <a:rPr lang="en" sz="2000"/>
              <a:t> </a:t>
            </a:r>
            <a:endParaRPr sz="2000"/>
          </a:p>
          <a:p>
            <a:pPr marL="914400" lvl="1" indent="-342900" algn="l" rtl="0">
              <a:spcBef>
                <a:spcPts val="0"/>
              </a:spcBef>
              <a:spcAft>
                <a:spcPts val="0"/>
              </a:spcAft>
              <a:buSzPts val="1800"/>
              <a:buChar char="●"/>
            </a:pPr>
            <a:r>
              <a:rPr lang="en" sz="1800"/>
              <a:t>Event that </a:t>
            </a:r>
            <a:r>
              <a:rPr lang="en" sz="1800" i="1"/>
              <a:t>almost </a:t>
            </a:r>
            <a:r>
              <a:rPr lang="en" sz="1800"/>
              <a:t>led to patient harm. A ‘close-call’. </a:t>
            </a:r>
            <a:br>
              <a:rPr lang="en" sz="1800"/>
            </a:br>
            <a:endParaRPr sz="1000"/>
          </a:p>
          <a:p>
            <a:pPr marL="457200" lvl="0" indent="-355600" algn="l" rtl="0">
              <a:spcBef>
                <a:spcPts val="0"/>
              </a:spcBef>
              <a:spcAft>
                <a:spcPts val="0"/>
              </a:spcAft>
              <a:buSzPts val="2000"/>
              <a:buChar char="➔"/>
            </a:pPr>
            <a:r>
              <a:rPr lang="en" sz="2000" b="1"/>
              <a:t>Adverse Event</a:t>
            </a:r>
            <a:r>
              <a:rPr lang="en" sz="2000"/>
              <a:t> </a:t>
            </a:r>
            <a:endParaRPr sz="2000"/>
          </a:p>
          <a:p>
            <a:pPr marL="914400" lvl="1" indent="-342900" algn="l" rtl="0">
              <a:spcBef>
                <a:spcPts val="0"/>
              </a:spcBef>
              <a:spcAft>
                <a:spcPts val="0"/>
              </a:spcAft>
              <a:buSzPts val="1800"/>
              <a:buChar char="●"/>
            </a:pPr>
            <a:r>
              <a:rPr lang="en" sz="1800"/>
              <a:t>Event that led to patient harm, though usually is not life-threatening.</a:t>
            </a:r>
            <a:br>
              <a:rPr lang="en" sz="1800"/>
            </a:br>
            <a:endParaRPr sz="1000"/>
          </a:p>
          <a:p>
            <a:pPr marL="457200" lvl="0" indent="-355600" algn="l" rtl="0">
              <a:spcBef>
                <a:spcPts val="0"/>
              </a:spcBef>
              <a:spcAft>
                <a:spcPts val="0"/>
              </a:spcAft>
              <a:buSzPts val="2000"/>
              <a:buChar char="➔"/>
            </a:pPr>
            <a:r>
              <a:rPr lang="en" sz="2000" b="1"/>
              <a:t>Sentinel Event</a:t>
            </a:r>
            <a:endParaRPr sz="2000"/>
          </a:p>
          <a:p>
            <a:pPr marL="914400" lvl="1" indent="-342900" algn="l" rtl="0">
              <a:spcBef>
                <a:spcPts val="0"/>
              </a:spcBef>
              <a:spcAft>
                <a:spcPts val="0"/>
              </a:spcAft>
              <a:buSzPts val="1800"/>
              <a:buChar char="●"/>
            </a:pPr>
            <a:r>
              <a:rPr lang="en" sz="1800"/>
              <a:t>Severe episode of patient harm, often demonstrating multiple system failures </a:t>
            </a:r>
            <a:endParaRPr sz="1800"/>
          </a:p>
        </p:txBody>
      </p:sp>
      <p:sp>
        <p:nvSpPr>
          <p:cNvPr id="116" name="Google Shape;116;p21"/>
          <p:cNvSpPr txBox="1">
            <a:spLocks noGrp="1"/>
          </p:cNvSpPr>
          <p:nvPr>
            <p:ph type="title"/>
          </p:nvPr>
        </p:nvSpPr>
        <p:spPr>
          <a:xfrm>
            <a:off x="311700" y="749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400"/>
              <a:t>Safety: types of errors</a:t>
            </a:r>
            <a:endParaRPr sz="3400">
              <a:solidFill>
                <a:schemeClr val="dk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5">
                                            <p:txEl>
                                              <p:pRg st="0" end="0"/>
                                            </p:txEl>
                                          </p:spTgt>
                                        </p:tgtEl>
                                        <p:attrNameLst>
                                          <p:attrName>style.visibility</p:attrName>
                                        </p:attrNameLst>
                                      </p:cBhvr>
                                      <p:to>
                                        <p:strVal val="visible"/>
                                      </p:to>
                                    </p:set>
                                    <p:animEffect transition="in" filter="fade">
                                      <p:cBhvr>
                                        <p:cTn id="7" dur="1000"/>
                                        <p:tgtEl>
                                          <p:spTgt spid="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5">
                                            <p:txEl>
                                              <p:pRg st="1" end="1"/>
                                            </p:txEl>
                                          </p:spTgt>
                                        </p:tgtEl>
                                        <p:attrNameLst>
                                          <p:attrName>style.visibility</p:attrName>
                                        </p:attrNameLst>
                                      </p:cBhvr>
                                      <p:to>
                                        <p:strVal val="visible"/>
                                      </p:to>
                                    </p:set>
                                    <p:animEffect transition="in" filter="fade">
                                      <p:cBhvr>
                                        <p:cTn id="12" dur="1000"/>
                                        <p:tgtEl>
                                          <p:spTgt spid="1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5">
                                            <p:txEl>
                                              <p:pRg st="2" end="2"/>
                                            </p:txEl>
                                          </p:spTgt>
                                        </p:tgtEl>
                                        <p:attrNameLst>
                                          <p:attrName>style.visibility</p:attrName>
                                        </p:attrNameLst>
                                      </p:cBhvr>
                                      <p:to>
                                        <p:strVal val="visible"/>
                                      </p:to>
                                    </p:set>
                                    <p:animEffect transition="in" filter="fade">
                                      <p:cBhvr>
                                        <p:cTn id="17" dur="1000"/>
                                        <p:tgtEl>
                                          <p:spTgt spid="1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5">
                                            <p:txEl>
                                              <p:pRg st="3" end="3"/>
                                            </p:txEl>
                                          </p:spTgt>
                                        </p:tgtEl>
                                        <p:attrNameLst>
                                          <p:attrName>style.visibility</p:attrName>
                                        </p:attrNameLst>
                                      </p:cBhvr>
                                      <p:to>
                                        <p:strVal val="visible"/>
                                      </p:to>
                                    </p:set>
                                    <p:animEffect transition="in" filter="fade">
                                      <p:cBhvr>
                                        <p:cTn id="22" dur="1000"/>
                                        <p:tgtEl>
                                          <p:spTgt spid="1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5">
                                            <p:txEl>
                                              <p:pRg st="4" end="4"/>
                                            </p:txEl>
                                          </p:spTgt>
                                        </p:tgtEl>
                                        <p:attrNameLst>
                                          <p:attrName>style.visibility</p:attrName>
                                        </p:attrNameLst>
                                      </p:cBhvr>
                                      <p:to>
                                        <p:strVal val="visible"/>
                                      </p:to>
                                    </p:set>
                                    <p:animEffect transition="in" filter="fade">
                                      <p:cBhvr>
                                        <p:cTn id="27" dur="1000"/>
                                        <p:tgtEl>
                                          <p:spTgt spid="1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5">
                                            <p:txEl>
                                              <p:pRg st="5" end="5"/>
                                            </p:txEl>
                                          </p:spTgt>
                                        </p:tgtEl>
                                        <p:attrNameLst>
                                          <p:attrName>style.visibility</p:attrName>
                                        </p:attrNameLst>
                                      </p:cBhvr>
                                      <p:to>
                                        <p:strVal val="visible"/>
                                      </p:to>
                                    </p:set>
                                    <p:animEffect transition="in" filter="fade">
                                      <p:cBhvr>
                                        <p:cTn id="32" dur="1000"/>
                                        <p:tgtEl>
                                          <p:spTgt spid="1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pearmint">
  <a:themeElements>
    <a:clrScheme name="Spearmint">
      <a:dk1>
        <a:srgbClr val="202729"/>
      </a:dk1>
      <a:lt1>
        <a:srgbClr val="FFFFFF"/>
      </a:lt1>
      <a:dk2>
        <a:srgbClr val="99C5AD"/>
      </a:dk2>
      <a:lt2>
        <a:srgbClr val="AEDDC4"/>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2602</Words>
  <Application>Microsoft Office PowerPoint</Application>
  <PresentationFormat>On-screen Show (16:9)</PresentationFormat>
  <Paragraphs>329</Paragraphs>
  <Slides>56</Slides>
  <Notes>56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56</vt:i4>
      </vt:variant>
    </vt:vector>
  </HeadingPairs>
  <TitlesOfParts>
    <vt:vector size="63" baseType="lpstr">
      <vt:lpstr>Roboto</vt:lpstr>
      <vt:lpstr>proxima</vt:lpstr>
      <vt:lpstr>Merriweather</vt:lpstr>
      <vt:lpstr>Arial</vt:lpstr>
      <vt:lpstr>Proxima Nova</vt:lpstr>
      <vt:lpstr>Calibri</vt:lpstr>
      <vt:lpstr>Spearmint</vt:lpstr>
      <vt:lpstr>Please complete the pre-seminar survey. </vt:lpstr>
      <vt:lpstr>Quality Improvement  in Psychiatry </vt:lpstr>
      <vt:lpstr>What is Quality Improvement? </vt:lpstr>
      <vt:lpstr>Why are you receiving QI Education?</vt:lpstr>
      <vt:lpstr>Objectives</vt:lpstr>
      <vt:lpstr>Objective #2</vt:lpstr>
      <vt:lpstr>Case Study</vt:lpstr>
      <vt:lpstr>The Dimensions of Quality</vt:lpstr>
      <vt:lpstr>Safety: types of errors</vt:lpstr>
      <vt:lpstr>Objective #2  Describe the dimensions of quality.</vt:lpstr>
      <vt:lpstr>Objective #3</vt:lpstr>
      <vt:lpstr>What Makes a “Good Gap”?</vt:lpstr>
      <vt:lpstr>Examples of Quality Gaps</vt:lpstr>
      <vt:lpstr>Preliminary Evaluation of Your Gap</vt:lpstr>
      <vt:lpstr>Find a Quality Gap to Improve</vt:lpstr>
      <vt:lpstr>Breakout #1 In the next few minutes, choose a quality gap to improve upon with one of your coresidents.  You will be sharing with your cohort.  hint: pick a setting to focus on.</vt:lpstr>
      <vt:lpstr>Objective #3  Find a quality gap within your local health system.</vt:lpstr>
      <vt:lpstr>Objective #4</vt:lpstr>
      <vt:lpstr>The FOCUS Model</vt:lpstr>
      <vt:lpstr>Organize Your Team</vt:lpstr>
      <vt:lpstr>Clarify Processes: A Process Map</vt:lpstr>
      <vt:lpstr>Clarify Current Practices</vt:lpstr>
      <vt:lpstr>Understanding Root Causes: The 5 Whys</vt:lpstr>
      <vt:lpstr>Understanding Root Causes: The 5 Whys</vt:lpstr>
      <vt:lpstr>Understanding Root Causes: The Swiss Cheese Model</vt:lpstr>
      <vt:lpstr>Understanding Root Causes: Fishbone Diagram</vt:lpstr>
      <vt:lpstr>Breakout #2 In the next 15 minutes:  identify who will be on your team draw a simplified process map containing your gap Identify at least four root causes for the gap</vt:lpstr>
      <vt:lpstr>Objective #4  Analyze your gap using the FOCUS model.</vt:lpstr>
      <vt:lpstr>Objective #5</vt:lpstr>
      <vt:lpstr>Model for Improvement</vt:lpstr>
      <vt:lpstr>Aim Statements</vt:lpstr>
      <vt:lpstr>Select an Improvement</vt:lpstr>
      <vt:lpstr>Select an Improvement</vt:lpstr>
      <vt:lpstr>Measures</vt:lpstr>
      <vt:lpstr>Measures</vt:lpstr>
      <vt:lpstr>Breakout #3 In the next 15 minutes, select your intervention and propose one measure for each category.   tip: try to keep it simple.</vt:lpstr>
      <vt:lpstr>Breakout #3 What is your intervention? What is your aim statement? What are your measures?  tip: try to keep it simple.</vt:lpstr>
      <vt:lpstr>The PDSA</vt:lpstr>
      <vt:lpstr>PDSA Cycles</vt:lpstr>
      <vt:lpstr>PDSA Cycles: Plan</vt:lpstr>
      <vt:lpstr>PDSA Cycle 1</vt:lpstr>
      <vt:lpstr>PDSA Cycles: Do</vt:lpstr>
      <vt:lpstr>PDSA Cycles: Study</vt:lpstr>
      <vt:lpstr>PDSA Cycles: Act</vt:lpstr>
      <vt:lpstr>Sample PDSA Cycles</vt:lpstr>
      <vt:lpstr>Sample PDSA Cycles</vt:lpstr>
      <vt:lpstr>Breakout #4 In the next 10 minutes, develop a description of what you would plan to do for your first PDSA and how you might study it </vt:lpstr>
      <vt:lpstr>Objective #5  Describe a potential intervention using the Model for Improvement. </vt:lpstr>
      <vt:lpstr>Objective #6</vt:lpstr>
      <vt:lpstr>QI vs. Research</vt:lpstr>
      <vt:lpstr>QI vs. Research</vt:lpstr>
      <vt:lpstr>QI vs. Quality Assurance (QA)</vt:lpstr>
      <vt:lpstr>Objective #6 Differentiate between QI, QA, and research.</vt:lpstr>
      <vt:lpstr>Objective #7</vt:lpstr>
      <vt:lpstr>Psychiatry Training Experiences</vt:lpstr>
      <vt:lpstr>Please complete  today’s evaluation.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Please complete the pre-seminar survey. </dc:title>
  <cp:lastModifiedBy>Aditya Nidumolu</cp:lastModifiedBy>
  <cp:revision>4</cp:revision>
  <dcterms:modified xsi:type="dcterms:W3CDTF">2023-05-21T11:19:54Z</dcterms:modified>
</cp:coreProperties>
</file>